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29"/>
  </p:notesMasterIdLst>
  <p:handoutMasterIdLst>
    <p:handoutMasterId r:id="rId30"/>
  </p:handoutMasterIdLst>
  <p:sldIdLst>
    <p:sldId id="1333" r:id="rId6"/>
    <p:sldId id="1245" r:id="rId7"/>
    <p:sldId id="1360" r:id="rId8"/>
    <p:sldId id="1364" r:id="rId9"/>
    <p:sldId id="1365" r:id="rId10"/>
    <p:sldId id="1361" r:id="rId11"/>
    <p:sldId id="1358" r:id="rId12"/>
    <p:sldId id="1362" r:id="rId13"/>
    <p:sldId id="427" r:id="rId14"/>
    <p:sldId id="426" r:id="rId15"/>
    <p:sldId id="649" r:id="rId16"/>
    <p:sldId id="497" r:id="rId17"/>
    <p:sldId id="693" r:id="rId18"/>
    <p:sldId id="701" r:id="rId19"/>
    <p:sldId id="1363" r:id="rId20"/>
    <p:sldId id="691" r:id="rId21"/>
    <p:sldId id="434" r:id="rId22"/>
    <p:sldId id="441" r:id="rId23"/>
    <p:sldId id="1353" r:id="rId24"/>
    <p:sldId id="1359" r:id="rId25"/>
    <p:sldId id="1355" r:id="rId26"/>
    <p:sldId id="1356" r:id="rId27"/>
    <p:sldId id="1326" r:id="rId28"/>
  </p:sldIdLst>
  <p:sldSz cx="12436475" cy="6994525"/>
  <p:notesSz cx="6858000" cy="9144000"/>
  <p:custDataLst>
    <p:tags r:id="rId31"/>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A4BBFE8-F714-44D5-8059-6B54F3CE3F10}">
          <p14:sldIdLst>
            <p14:sldId id="1333"/>
            <p14:sldId id="1245"/>
            <p14:sldId id="1360"/>
            <p14:sldId id="1364"/>
            <p14:sldId id="1365"/>
            <p14:sldId id="1361"/>
            <p14:sldId id="1358"/>
            <p14:sldId id="1362"/>
            <p14:sldId id="427"/>
            <p14:sldId id="426"/>
            <p14:sldId id="649"/>
            <p14:sldId id="497"/>
            <p14:sldId id="693"/>
            <p14:sldId id="701"/>
            <p14:sldId id="1363"/>
            <p14:sldId id="691"/>
          </p14:sldIdLst>
        </p14:section>
        <p14:section name="Solution Conceptual Overview" id="{F2AFB116-B2FC-48DE-B5AA-D479D7B9C926}">
          <p14:sldIdLst>
            <p14:sldId id="434"/>
            <p14:sldId id="441"/>
            <p14:sldId id="1353"/>
            <p14:sldId id="1359"/>
            <p14:sldId id="1355"/>
            <p14:sldId id="1356"/>
            <p14:sldId id="13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D91"/>
    <a:srgbClr val="008272"/>
    <a:srgbClr val="F8F8F8"/>
    <a:srgbClr val="D83B01"/>
    <a:srgbClr val="737373"/>
    <a:srgbClr val="525252"/>
    <a:srgbClr val="0078D7"/>
    <a:srgbClr val="B4009E"/>
    <a:srgbClr val="E3008C"/>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87E292-B827-45E8-AE19-E073C0A100C3}" v="20" dt="2018-08-29T12:15:41.3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276" autoAdjust="0"/>
    <p:restoredTop sz="80409" autoAdjust="0"/>
  </p:normalViewPr>
  <p:slideViewPr>
    <p:cSldViewPr>
      <p:cViewPr varScale="1">
        <p:scale>
          <a:sx n="78" d="100"/>
          <a:sy n="78" d="100"/>
        </p:scale>
        <p:origin x="294" y="4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4395"/>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 Moreno" userId="2ad1dd16-e1e4-4eda-955f-9fa1f49ccbda" providerId="ADAL" clId="{0C62E96F-0D57-407E-9A6D-45F2D6A7D381}"/>
    <pc:docChg chg="delSld modSection">
      <pc:chgData name="Jose Moreno" userId="2ad1dd16-e1e4-4eda-955f-9fa1f49ccbda" providerId="ADAL" clId="{0C62E96F-0D57-407E-9A6D-45F2D6A7D381}" dt="2018-08-29T12:15:41.333" v="19" actId="2696"/>
      <pc:docMkLst>
        <pc:docMk/>
      </pc:docMkLst>
      <pc:sldChg chg="del">
        <pc:chgData name="Jose Moreno" userId="2ad1dd16-e1e4-4eda-955f-9fa1f49ccbda" providerId="ADAL" clId="{0C62E96F-0D57-407E-9A6D-45F2D6A7D381}" dt="2018-08-29T12:15:37.125" v="8" actId="2696"/>
        <pc:sldMkLst>
          <pc:docMk/>
          <pc:sldMk cId="4275294823" sldId="1334"/>
        </pc:sldMkLst>
      </pc:sldChg>
      <pc:sldChg chg="del">
        <pc:chgData name="Jose Moreno" userId="2ad1dd16-e1e4-4eda-955f-9fa1f49ccbda" providerId="ADAL" clId="{0C62E96F-0D57-407E-9A6D-45F2D6A7D381}" dt="2018-08-29T12:15:36.975" v="0" actId="2696"/>
        <pc:sldMkLst>
          <pc:docMk/>
          <pc:sldMk cId="3062447530" sldId="1335"/>
        </pc:sldMkLst>
      </pc:sldChg>
      <pc:sldChg chg="del">
        <pc:chgData name="Jose Moreno" userId="2ad1dd16-e1e4-4eda-955f-9fa1f49ccbda" providerId="ADAL" clId="{0C62E96F-0D57-407E-9A6D-45F2D6A7D381}" dt="2018-08-29T12:15:37.064" v="2" actId="2696"/>
        <pc:sldMkLst>
          <pc:docMk/>
          <pc:sldMk cId="3662262512" sldId="1336"/>
        </pc:sldMkLst>
      </pc:sldChg>
      <pc:sldChg chg="del">
        <pc:chgData name="Jose Moreno" userId="2ad1dd16-e1e4-4eda-955f-9fa1f49ccbda" providerId="ADAL" clId="{0C62E96F-0D57-407E-9A6D-45F2D6A7D381}" dt="2018-08-29T12:15:37.118" v="7" actId="2696"/>
        <pc:sldMkLst>
          <pc:docMk/>
          <pc:sldMk cId="3708741750" sldId="1337"/>
        </pc:sldMkLst>
      </pc:sldChg>
      <pc:sldChg chg="del">
        <pc:chgData name="Jose Moreno" userId="2ad1dd16-e1e4-4eda-955f-9fa1f49ccbda" providerId="ADAL" clId="{0C62E96F-0D57-407E-9A6D-45F2D6A7D381}" dt="2018-08-29T12:15:37.050" v="1" actId="2696"/>
        <pc:sldMkLst>
          <pc:docMk/>
          <pc:sldMk cId="1713836187" sldId="1338"/>
        </pc:sldMkLst>
      </pc:sldChg>
      <pc:sldChg chg="del">
        <pc:chgData name="Jose Moreno" userId="2ad1dd16-e1e4-4eda-955f-9fa1f49ccbda" providerId="ADAL" clId="{0C62E96F-0D57-407E-9A6D-45F2D6A7D381}" dt="2018-08-29T12:15:37.137" v="9" actId="2696"/>
        <pc:sldMkLst>
          <pc:docMk/>
          <pc:sldMk cId="642032562" sldId="1339"/>
        </pc:sldMkLst>
      </pc:sldChg>
      <pc:sldChg chg="del">
        <pc:chgData name="Jose Moreno" userId="2ad1dd16-e1e4-4eda-955f-9fa1f49ccbda" providerId="ADAL" clId="{0C62E96F-0D57-407E-9A6D-45F2D6A7D381}" dt="2018-08-29T12:15:37.088" v="4" actId="2696"/>
        <pc:sldMkLst>
          <pc:docMk/>
          <pc:sldMk cId="943574765" sldId="1340"/>
        </pc:sldMkLst>
      </pc:sldChg>
      <pc:sldChg chg="del">
        <pc:chgData name="Jose Moreno" userId="2ad1dd16-e1e4-4eda-955f-9fa1f49ccbda" providerId="ADAL" clId="{0C62E96F-0D57-407E-9A6D-45F2D6A7D381}" dt="2018-08-29T12:15:37.097" v="5" actId="2696"/>
        <pc:sldMkLst>
          <pc:docMk/>
          <pc:sldMk cId="1414198425" sldId="1341"/>
        </pc:sldMkLst>
      </pc:sldChg>
      <pc:sldChg chg="del">
        <pc:chgData name="Jose Moreno" userId="2ad1dd16-e1e4-4eda-955f-9fa1f49ccbda" providerId="ADAL" clId="{0C62E96F-0D57-407E-9A6D-45F2D6A7D381}" dt="2018-08-29T12:15:37.110" v="6" actId="2696"/>
        <pc:sldMkLst>
          <pc:docMk/>
          <pc:sldMk cId="1782159564" sldId="1342"/>
        </pc:sldMkLst>
      </pc:sldChg>
      <pc:sldChg chg="del">
        <pc:chgData name="Jose Moreno" userId="2ad1dd16-e1e4-4eda-955f-9fa1f49ccbda" providerId="ADAL" clId="{0C62E96F-0D57-407E-9A6D-45F2D6A7D381}" dt="2018-08-29T12:15:37.181" v="10" actId="2696"/>
        <pc:sldMkLst>
          <pc:docMk/>
          <pc:sldMk cId="3285598029" sldId="1343"/>
        </pc:sldMkLst>
      </pc:sldChg>
      <pc:sldChg chg="del">
        <pc:chgData name="Jose Moreno" userId="2ad1dd16-e1e4-4eda-955f-9fa1f49ccbda" providerId="ADAL" clId="{0C62E96F-0D57-407E-9A6D-45F2D6A7D381}" dt="2018-08-29T12:15:37.196" v="11" actId="2696"/>
        <pc:sldMkLst>
          <pc:docMk/>
          <pc:sldMk cId="3987537021" sldId="1344"/>
        </pc:sldMkLst>
      </pc:sldChg>
      <pc:sldChg chg="del">
        <pc:chgData name="Jose Moreno" userId="2ad1dd16-e1e4-4eda-955f-9fa1f49ccbda" providerId="ADAL" clId="{0C62E96F-0D57-407E-9A6D-45F2D6A7D381}" dt="2018-08-29T12:15:37.204" v="12" actId="2696"/>
        <pc:sldMkLst>
          <pc:docMk/>
          <pc:sldMk cId="863960464" sldId="1345"/>
        </pc:sldMkLst>
      </pc:sldChg>
      <pc:sldChg chg="del">
        <pc:chgData name="Jose Moreno" userId="2ad1dd16-e1e4-4eda-955f-9fa1f49ccbda" providerId="ADAL" clId="{0C62E96F-0D57-407E-9A6D-45F2D6A7D381}" dt="2018-08-29T12:15:37.214" v="13" actId="2696"/>
        <pc:sldMkLst>
          <pc:docMk/>
          <pc:sldMk cId="2553350425" sldId="1346"/>
        </pc:sldMkLst>
      </pc:sldChg>
      <pc:sldChg chg="del">
        <pc:chgData name="Jose Moreno" userId="2ad1dd16-e1e4-4eda-955f-9fa1f49ccbda" providerId="ADAL" clId="{0C62E96F-0D57-407E-9A6D-45F2D6A7D381}" dt="2018-08-29T12:15:37.230" v="14" actId="2696"/>
        <pc:sldMkLst>
          <pc:docMk/>
          <pc:sldMk cId="3539078405" sldId="1347"/>
        </pc:sldMkLst>
      </pc:sldChg>
      <pc:sldChg chg="del">
        <pc:chgData name="Jose Moreno" userId="2ad1dd16-e1e4-4eda-955f-9fa1f49ccbda" providerId="ADAL" clId="{0C62E96F-0D57-407E-9A6D-45F2D6A7D381}" dt="2018-08-29T12:15:37.238" v="15" actId="2696"/>
        <pc:sldMkLst>
          <pc:docMk/>
          <pc:sldMk cId="273273509" sldId="1348"/>
        </pc:sldMkLst>
      </pc:sldChg>
      <pc:sldChg chg="del">
        <pc:chgData name="Jose Moreno" userId="2ad1dd16-e1e4-4eda-955f-9fa1f49ccbda" providerId="ADAL" clId="{0C62E96F-0D57-407E-9A6D-45F2D6A7D381}" dt="2018-08-29T12:15:37.250" v="16" actId="2696"/>
        <pc:sldMkLst>
          <pc:docMk/>
          <pc:sldMk cId="2254697135" sldId="1349"/>
        </pc:sldMkLst>
      </pc:sldChg>
      <pc:sldChg chg="del">
        <pc:chgData name="Jose Moreno" userId="2ad1dd16-e1e4-4eda-955f-9fa1f49ccbda" providerId="ADAL" clId="{0C62E96F-0D57-407E-9A6D-45F2D6A7D381}" dt="2018-08-29T12:15:37.273" v="17" actId="2696"/>
        <pc:sldMkLst>
          <pc:docMk/>
          <pc:sldMk cId="3279755795" sldId="1350"/>
        </pc:sldMkLst>
      </pc:sldChg>
      <pc:sldChg chg="del">
        <pc:chgData name="Jose Moreno" userId="2ad1dd16-e1e4-4eda-955f-9fa1f49ccbda" providerId="ADAL" clId="{0C62E96F-0D57-407E-9A6D-45F2D6A7D381}" dt="2018-08-29T12:15:37.301" v="18" actId="2696"/>
        <pc:sldMkLst>
          <pc:docMk/>
          <pc:sldMk cId="1826224001" sldId="1351"/>
        </pc:sldMkLst>
      </pc:sldChg>
      <pc:sldChg chg="del">
        <pc:chgData name="Jose Moreno" userId="2ad1dd16-e1e4-4eda-955f-9fa1f49ccbda" providerId="ADAL" clId="{0C62E96F-0D57-407E-9A6D-45F2D6A7D381}" dt="2018-08-29T12:15:37.077" v="3" actId="2696"/>
        <pc:sldMkLst>
          <pc:docMk/>
          <pc:sldMk cId="2941681254" sldId="1352"/>
        </pc:sldMkLst>
      </pc:sldChg>
      <pc:sldChg chg="del">
        <pc:chgData name="Jose Moreno" userId="2ad1dd16-e1e4-4eda-955f-9fa1f49ccbda" providerId="ADAL" clId="{0C62E96F-0D57-407E-9A6D-45F2D6A7D381}" dt="2018-08-29T12:15:41.333" v="19" actId="2696"/>
        <pc:sldMkLst>
          <pc:docMk/>
          <pc:sldMk cId="1496807604" sldId="1357"/>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8/28/2018 10:58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8/28/2018 9:58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BEF8653-95E7-446A-B864-5CA2249D3BB7}" type="datetime8">
              <a:rPr lang="en-US" smtClean="0"/>
              <a:t>8/28/2018 12:38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79505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Leading with transformation: </a:t>
            </a:r>
            <a:r>
              <a:rPr lang="en-US" b="0" dirty="0"/>
              <a:t> Our</a:t>
            </a:r>
            <a:r>
              <a:rPr lang="en-US" b="0" baseline="0" dirty="0"/>
              <a:t> approach to modernization goes beyond simply “Lifting and Shifting” your existing assets. We take a focused approach to solving business problems with transformational, organizational-wide technical solutions and processes. We aim to help drive a paradigm shift away from typical upgrade cycles and instead focusing on new capabilities made possible by cloud operating models. We also balance this as it does not necessarily make sense to lead with completely transforming workloads in all instances, hence we assess each Business System and work with the customer to determine the best approach on a case-by-case basis.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518"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7218859-4195-49DF-8C6E-673C9EB36103}" type="datetime8">
              <a:rPr lang="en-US" smtClean="0"/>
              <a:t>8/28/2018 9:58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947116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800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9:58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3223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kern="1200" dirty="0">
                <a:solidFill>
                  <a:schemeClr val="tx1"/>
                </a:solidFill>
                <a:effectLst/>
                <a:latin typeface="Segoe UI Light" pitchFamily="34" charset="0"/>
                <a:ea typeface="ＭＳ Ｐゴシック" charset="0"/>
                <a:cs typeface="ＭＳ Ｐゴシック" charset="0"/>
              </a:rPr>
              <a:t>Objective: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kern="1200" baseline="0" dirty="0">
                <a:solidFill>
                  <a:schemeClr val="tx1"/>
                </a:solidFill>
                <a:effectLst/>
                <a:latin typeface="Segoe UI Light" pitchFamily="34" charset="0"/>
                <a:ea typeface="ＭＳ Ｐゴシック" charset="0"/>
                <a:cs typeface="ＭＳ Ｐゴシック" charset="0"/>
              </a:rPr>
              <a:t>It is important to give some sense of the scale of the cloud, the rapid pace of adoption and how MSFT is doing</a:t>
            </a:r>
          </a:p>
          <a:p>
            <a:pPr lvl="0"/>
            <a:endParaRPr lang="en-US" sz="1400" b="1" kern="1200" dirty="0">
              <a:solidFill>
                <a:schemeClr val="tx1"/>
              </a:solidFill>
              <a:effectLst/>
              <a:latin typeface="Segoe UI Light" pitchFamily="34" charset="0"/>
              <a:ea typeface="ＭＳ Ｐゴシック" charset="0"/>
              <a:cs typeface="ＭＳ Ｐゴシック" charset="0"/>
            </a:endParaRPr>
          </a:p>
          <a:p>
            <a:pPr lvl="0"/>
            <a:r>
              <a:rPr lang="en-US" sz="1400" b="1" kern="1200" dirty="0">
                <a:solidFill>
                  <a:schemeClr val="tx1"/>
                </a:solidFill>
                <a:effectLst/>
                <a:latin typeface="Segoe UI Light" pitchFamily="34" charset="0"/>
                <a:ea typeface="ＭＳ Ｐゴシック" charset="0"/>
                <a:cs typeface="ＭＳ Ｐゴシック" charset="0"/>
              </a:rPr>
              <a:t>Key</a:t>
            </a:r>
            <a:r>
              <a:rPr lang="en-US" sz="1400" b="1" kern="1200" baseline="0" dirty="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The cloud is still quite new and already we are talking about billions and trillions of things –imagine what this will look like 5 years from now</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Adoption of Azure is off the chart by any scale – 100,000+ new customers come to Azure every month and this pace is increasing </a:t>
            </a:r>
          </a:p>
          <a:p>
            <a:endParaRPr lang="en-US" dirty="0"/>
          </a:p>
          <a:p>
            <a:r>
              <a:rPr lang="en-US" b="1" dirty="0"/>
              <a:t>References:</a:t>
            </a:r>
          </a:p>
          <a:p>
            <a:r>
              <a:rPr lang="en-US" dirty="0"/>
              <a:t>https://www.businessinsider.com.au/microsoft-azure-vs-aws-revenue-2016-1</a:t>
            </a:r>
          </a:p>
          <a:p>
            <a:r>
              <a:rPr lang="en-US" dirty="0"/>
              <a:t>https://www.cnbc.com/2017/04/27/microsoft-azure-growing-faster-than-aws-google-cloud-behind.html</a:t>
            </a:r>
          </a:p>
          <a:p>
            <a:r>
              <a:rPr lang="en-US" dirty="0"/>
              <a:t>https://virtualizationreview.com/articles/2018/02/01/state-of-the-cloud.aspx</a:t>
            </a:r>
          </a:p>
          <a:p>
            <a:endParaRPr lang="en-US" dirty="0"/>
          </a:p>
        </p:txBody>
      </p:sp>
      <p:sp>
        <p:nvSpPr>
          <p:cNvPr id="4" name="Slide Number Placeholder 3"/>
          <p:cNvSpPr>
            <a:spLocks noGrp="1"/>
          </p:cNvSpPr>
          <p:nvPr>
            <p:ph type="sldNum" sz="quarter" idx="10"/>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300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1338" y="757238"/>
            <a:ext cx="6719887" cy="3779837"/>
          </a:xfrm>
        </p:spPr>
      </p:sp>
      <p:sp>
        <p:nvSpPr>
          <p:cNvPr id="3" name="Notes Placeholder 2"/>
          <p:cNvSpPr>
            <a:spLocks noGrp="1"/>
          </p:cNvSpPr>
          <p:nvPr>
            <p:ph type="body" idx="1"/>
          </p:nvPr>
        </p:nvSpPr>
        <p:spPr/>
        <p:txBody>
          <a:bodyPr>
            <a:normAutofit/>
          </a:bodyPr>
          <a:lstStyle/>
          <a:p>
            <a:pPr lvl="0"/>
            <a:r>
              <a:rPr lang="en-US" sz="1300" b="1" dirty="0">
                <a:latin typeface="Segoe UI Light" pitchFamily="34" charset="0"/>
                <a:ea typeface="ＭＳ Ｐゴシック" charset="0"/>
                <a:cs typeface="ＭＳ Ｐゴシック" charset="0"/>
              </a:rPr>
              <a:t>Why this Slide:</a:t>
            </a:r>
          </a:p>
          <a:p>
            <a:pPr defTabSz="985666">
              <a:defRPr/>
            </a:pPr>
            <a:r>
              <a:rPr lang="en-US" sz="1300" dirty="0">
                <a:latin typeface="Segoe UI Light" pitchFamily="34" charset="0"/>
                <a:ea typeface="ＭＳ Ｐゴシック" charset="0"/>
                <a:cs typeface="ＭＳ Ｐゴシック" charset="0"/>
              </a:rPr>
              <a:t>This is SUCH a big investment – it’s a game for only very few.  It’s not new for us – we have been doing this for our own services and our consumer/web properties for 20+ years</a:t>
            </a:r>
          </a:p>
          <a:p>
            <a:pPr lvl="0"/>
            <a:endParaRPr lang="en-US" sz="1300" b="1" dirty="0">
              <a:latin typeface="Segoe UI Light" pitchFamily="34" charset="0"/>
              <a:ea typeface="ＭＳ Ｐゴシック" charset="0"/>
              <a:cs typeface="ＭＳ Ｐゴシック" charset="0"/>
            </a:endParaRPr>
          </a:p>
          <a:p>
            <a:pPr lvl="0"/>
            <a:r>
              <a:rPr lang="en-US" sz="1300" b="1" dirty="0">
                <a:latin typeface="Segoe UI Light" pitchFamily="34" charset="0"/>
                <a:ea typeface="ＭＳ Ｐゴシック" charset="0"/>
                <a:cs typeface="ＭＳ Ｐゴシック" charset="0"/>
              </a:rPr>
              <a:t>Key Points:</a:t>
            </a:r>
          </a:p>
          <a:p>
            <a:pPr marL="181240" indent="-181240">
              <a:buFont typeface="Arial" panose="020B0604020202020204" pitchFamily="34" charset="0"/>
              <a:buChar char="•"/>
            </a:pPr>
            <a:r>
              <a:rPr lang="en-US" sz="1300" dirty="0">
                <a:latin typeface="Segoe UI Light" pitchFamily="34" charset="0"/>
                <a:ea typeface="ＭＳ Ｐゴシック" charset="0"/>
                <a:cs typeface="ＭＳ Ｐゴシック" charset="0"/>
              </a:rPr>
              <a:t>Where are we – EVERYWHERE…!</a:t>
            </a:r>
          </a:p>
          <a:p>
            <a:pPr marL="181240" indent="-181240">
              <a:buFont typeface="Arial" panose="020B0604020202020204" pitchFamily="34" charset="0"/>
              <a:buChar char="•"/>
            </a:pPr>
            <a:r>
              <a:rPr lang="en-US" sz="1300" dirty="0">
                <a:latin typeface="Segoe UI Light" pitchFamily="34" charset="0"/>
                <a:ea typeface="ＭＳ Ｐゴシック" charset="0"/>
                <a:cs typeface="ＭＳ Ｐゴシック" charset="0"/>
              </a:rPr>
              <a:t>How big is this - $15+ B and counting – this is serious, we continue to bet big and you can count on us</a:t>
            </a:r>
          </a:p>
          <a:p>
            <a:pPr marL="181240" indent="-181240">
              <a:buFont typeface="Arial" panose="020B0604020202020204" pitchFamily="34" charset="0"/>
              <a:buChar char="•"/>
            </a:pPr>
            <a:r>
              <a:rPr lang="en-US" sz="1300" dirty="0">
                <a:latin typeface="Segoe UI Light" pitchFamily="34" charset="0"/>
                <a:ea typeface="ＭＳ Ｐゴシック" charset="0"/>
                <a:cs typeface="ＭＳ Ｐゴシック" charset="0"/>
              </a:rPr>
              <a:t>Talk about DC innovation – DC Efficiency and Gen 5 data centers.  </a:t>
            </a:r>
          </a:p>
          <a:p>
            <a:pPr marL="181240" indent="-181240">
              <a:buFont typeface="Arial" panose="020B0604020202020204" pitchFamily="34" charset="0"/>
              <a:buChar char="•"/>
            </a:pPr>
            <a:r>
              <a:rPr lang="en-US" sz="1300" dirty="0">
                <a:latin typeface="Segoe UI Light" pitchFamily="34" charset="0"/>
                <a:ea typeface="ＭＳ Ｐゴシック" charset="0"/>
                <a:cs typeface="ＭＳ Ｐゴシック" charset="0"/>
              </a:rPr>
              <a:t>Scale – at this scale you do get efficiencies – the main one being POWER</a:t>
            </a:r>
          </a:p>
          <a:p>
            <a:pPr marL="181240" indent="-181240">
              <a:buFont typeface="Arial" panose="020B0604020202020204" pitchFamily="34" charset="0"/>
              <a:buChar char="•"/>
            </a:pPr>
            <a:r>
              <a:rPr lang="en-US" sz="1300" dirty="0">
                <a:latin typeface="Segoe UI Light" pitchFamily="34" charset="0"/>
                <a:ea typeface="ＭＳ Ｐゴシック" charset="0"/>
                <a:cs typeface="ＭＳ Ｐゴシック" charset="0"/>
              </a:rPr>
              <a:t>Remember our “strategy” – we will be in the major places, but not everywhere – we have Azure Stack/</a:t>
            </a:r>
            <a:r>
              <a:rPr lang="en-US" sz="1300" dirty="0" err="1">
                <a:latin typeface="Segoe UI Light" pitchFamily="34" charset="0"/>
                <a:ea typeface="ＭＳ Ｐゴシック" charset="0"/>
                <a:cs typeface="ＭＳ Ｐゴシック" charset="0"/>
              </a:rPr>
              <a:t>Hosters</a:t>
            </a:r>
            <a:r>
              <a:rPr lang="en-US" sz="1300" dirty="0">
                <a:latin typeface="Segoe UI Light" pitchFamily="34" charset="0"/>
                <a:ea typeface="ＭＳ Ｐゴシック" charset="0"/>
                <a:cs typeface="ＭＳ Ｐゴシック" charset="0"/>
              </a:rPr>
              <a:t> for that.</a:t>
            </a:r>
          </a:p>
          <a:p>
            <a:pPr>
              <a:lnSpc>
                <a:spcPct val="107000"/>
              </a:lnSpc>
              <a:spcAft>
                <a:spcPts val="846"/>
              </a:spcAft>
            </a:pPr>
            <a:endParaRPr lang="en-US" sz="1300" dirty="0"/>
          </a:p>
          <a:p>
            <a:pPr>
              <a:lnSpc>
                <a:spcPct val="107000"/>
              </a:lnSpc>
              <a:spcAft>
                <a:spcPts val="846"/>
              </a:spcAft>
            </a:pPr>
            <a:r>
              <a:rPr lang="en-US" sz="1300" b="1" dirty="0"/>
              <a:t>Transition to NEXT Slide:</a:t>
            </a:r>
            <a:r>
              <a:rPr lang="en-US" sz="1300" dirty="0"/>
              <a:t>  This is the physical infrastructure that Azure sits on, now lets talk about Azure the PLATFORM</a:t>
            </a:r>
            <a:endParaRPr lang="en-US" dirty="0"/>
          </a:p>
          <a:p>
            <a:endParaRPr lang="en-US" dirty="0"/>
          </a:p>
        </p:txBody>
      </p:sp>
      <p:sp>
        <p:nvSpPr>
          <p:cNvPr id="4" name="Slide Number Placeholder 3"/>
          <p:cNvSpPr>
            <a:spLocks noGrp="1"/>
          </p:cNvSpPr>
          <p:nvPr>
            <p:ph type="sldNum" sz="quarter" idx="10"/>
          </p:nvPr>
        </p:nvSpPr>
        <p:spPr/>
        <p:txBody>
          <a:bodyPr/>
          <a:lstStyle/>
          <a:p>
            <a:pPr defTabSz="986002">
              <a:defRPr/>
            </a:pPr>
            <a:fld id="{8B263312-38AA-4E1E-B2B5-0F8F122B24FE}" type="slidenum">
              <a:rPr lang="en-US">
                <a:solidFill>
                  <a:prstClr val="black"/>
                </a:solidFill>
                <a:latin typeface="Segoe UI" pitchFamily="34" charset="0"/>
              </a:rPr>
              <a:pPr defTabSz="986002">
                <a:defRPr/>
              </a:pPr>
              <a:t>20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4137076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Key Points:</a:t>
            </a:r>
            <a:r>
              <a:rPr lang="en-US" sz="900" b="1" kern="1200" dirty="0">
                <a:solidFill>
                  <a:schemeClr val="tx1"/>
                </a:solidFill>
                <a:effectLst/>
                <a:latin typeface="Segoe UI Light" pitchFamily="34" charset="0"/>
                <a:ea typeface="+mn-ea"/>
                <a:cs typeface="+mn-cs"/>
              </a:rPr>
              <a:t> Microsoft’s service platform supports not only</a:t>
            </a:r>
            <a:r>
              <a:rPr lang="en-US" sz="900" b="1" kern="1200" baseline="0" dirty="0">
                <a:solidFill>
                  <a:schemeClr val="tx1"/>
                </a:solidFill>
                <a:effectLst/>
                <a:latin typeface="Segoe UI Light" pitchFamily="34" charset="0"/>
                <a:ea typeface="+mn-ea"/>
                <a:cs typeface="+mn-cs"/>
              </a:rPr>
              <a:t> partners as a platform provider, but supports Microsoft’s own business. The platform is battle-tested at scale</a:t>
            </a:r>
            <a:r>
              <a:rPr lang="en-US" sz="900" b="1" kern="1200" dirty="0">
                <a:solidFill>
                  <a:schemeClr val="tx1"/>
                </a:solidFill>
                <a:effectLst/>
                <a:latin typeface="Segoe UI Light" pitchFamily="34" charset="0"/>
                <a:ea typeface="+mn-ea"/>
                <a:cs typeface="+mn-cs"/>
              </a:rPr>
              <a:t>.</a:t>
            </a:r>
            <a:endParaRPr lang="en-US" dirty="0"/>
          </a:p>
          <a:p>
            <a:endParaRPr lang="en-US" dirty="0"/>
          </a:p>
          <a:p>
            <a:r>
              <a:rPr lang="en-US" dirty="0"/>
              <a:t>In many</a:t>
            </a:r>
            <a:r>
              <a:rPr lang="en-US" baseline="0" dirty="0"/>
              <a:t> ways, Microsoft’s cloud starts with first-party services. Between services they’ve built and services they’ve acquired - </a:t>
            </a:r>
            <a:r>
              <a:rPr lang="en-US" dirty="0"/>
              <a:t>Microsoft</a:t>
            </a:r>
            <a:r>
              <a:rPr lang="en-US" baseline="0" dirty="0"/>
              <a:t> has invested to become the second-largest provider of end-user services on the planet. (Google is first, Microsoft is second.) They service hundreds of millions of people and billions of transactions. What that means is that they’ve learned a LOT about managing services at scale. Over time with a lot of investment, they’ve built datacenters around the world. They’ve scaled up for data privacy and scalability and redundancy – all as mission-critical requirements – to provide these services with reliable uptime around the world, and they’ve learned how to do it. </a:t>
            </a:r>
          </a:p>
          <a:p>
            <a:endParaRPr lang="en-US" baseline="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srgbClr val="505050"/>
                </a:solidFill>
              </a:rPr>
              <a:pPr/>
              <a:t>21</a:t>
            </a:fld>
            <a:endParaRPr lang="en-US" dirty="0">
              <a:solidFill>
                <a:srgbClr val="505050"/>
              </a:solidFill>
            </a:endParaRPr>
          </a:p>
        </p:txBody>
      </p:sp>
      <p:sp>
        <p:nvSpPr>
          <p:cNvPr id="7" name="Slide Image Placeholder 6"/>
          <p:cNvSpPr>
            <a:spLocks noGrp="1" noRot="1" noChangeAspect="1"/>
          </p:cNvSpPr>
          <p:nvPr>
            <p:ph type="sldImg"/>
          </p:nvPr>
        </p:nvSpPr>
        <p:spPr>
          <a:xfrm>
            <a:off x="3616325" y="233363"/>
            <a:ext cx="3244850" cy="1825625"/>
          </a:xfrm>
        </p:spPr>
      </p:sp>
    </p:spTree>
    <p:extLst>
      <p:ext uri="{BB962C8B-B14F-4D97-AF65-F5344CB8AC3E}">
        <p14:creationId xmlns:p14="http://schemas.microsoft.com/office/powerpoint/2010/main" val="4151035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8/28/2018 9:58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172911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57AA3956-868B-4200-9482-2B872CEA5530}" type="datetime8">
              <a:rPr lang="en-US" smtClean="0">
                <a:solidFill>
                  <a:prstClr val="black"/>
                </a:solidFill>
              </a:rPr>
              <a:t>8/28/2018 9:58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1498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D4CA61E-3907-43A5-AEB3-71CAFB85E482}" type="datetime8">
              <a:rPr lang="en-US" smtClean="0"/>
              <a:t>8/28/2018 12:39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9" name="Header Placeholder 8"/>
          <p:cNvSpPr>
            <a:spLocks noGrp="1"/>
          </p:cNvSpPr>
          <p:nvPr>
            <p:ph type="hdr" sz="quarter" idx="14"/>
          </p:nvPr>
        </p:nvSpPr>
        <p:spPr/>
        <p:txBody>
          <a:bodyPr/>
          <a:lstStyle/>
          <a:p>
            <a:endParaRPr lang="en-US" dirty="0"/>
          </a:p>
        </p:txBody>
      </p:sp>
      <p:sp>
        <p:nvSpPr>
          <p:cNvPr id="5" name="Footer Placeholder 4"/>
          <p:cNvSpPr>
            <a:spLocks noGrp="1"/>
          </p:cNvSpPr>
          <p:nvPr>
            <p:ph type="ftr" sz="quarter" idx="15"/>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6301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D4CA61E-3907-43A5-AEB3-71CAFB85E482}" type="datetime8">
              <a:rPr lang="en-US" smtClean="0"/>
              <a:t>8/28/2018 9:58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7</a:t>
            </a:fld>
            <a:endParaRPr lang="en-US" dirty="0"/>
          </a:p>
        </p:txBody>
      </p:sp>
      <p:sp>
        <p:nvSpPr>
          <p:cNvPr id="9" name="Header Placeholder 8"/>
          <p:cNvSpPr>
            <a:spLocks noGrp="1"/>
          </p:cNvSpPr>
          <p:nvPr>
            <p:ph type="hdr" sz="quarter" idx="14"/>
          </p:nvPr>
        </p:nvSpPr>
        <p:spPr/>
        <p:txBody>
          <a:bodyPr/>
          <a:lstStyle/>
          <a:p>
            <a:endParaRPr lang="en-US" dirty="0"/>
          </a:p>
        </p:txBody>
      </p:sp>
      <p:sp>
        <p:nvSpPr>
          <p:cNvPr id="5" name="Footer Placeholder 4"/>
          <p:cNvSpPr>
            <a:spLocks noGrp="1"/>
          </p:cNvSpPr>
          <p:nvPr>
            <p:ph type="ftr" sz="quarter" idx="15"/>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8836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2C05A7-E4A3-4273-97DB-53CCB881C3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9168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2C05A7-E4A3-4273-97DB-53CCB881C3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3812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There</a:t>
            </a:r>
            <a:r>
              <a:rPr lang="en-US" b="0" baseline="0" dirty="0"/>
              <a:t> are five important questions customers claim are keeping them up at night:</a:t>
            </a:r>
          </a:p>
          <a:p>
            <a:endParaRPr lang="en-US" b="1" baseline="0" dirty="0"/>
          </a:p>
          <a:p>
            <a:pPr marL="178466" indent="-178466" defTabSz="951539">
              <a:spcAft>
                <a:spcPts val="347"/>
              </a:spcAft>
              <a:buFont typeface="Arial" pitchFamily="34" charset="0"/>
              <a:buChar char="•"/>
              <a:defRPr/>
            </a:pPr>
            <a:r>
              <a:rPr lang="en-US" b="1" baseline="0" dirty="0"/>
              <a:t>How do I deliver next-generation applications?</a:t>
            </a:r>
            <a:br>
              <a:rPr lang="en-US" b="1" baseline="0" dirty="0"/>
            </a:br>
            <a:r>
              <a:rPr lang="en-US" b="0" baseline="0" dirty="0"/>
              <a:t>As the interest in cloud computing and providing web-based IT services grows, our customers tell us that they need a scalable web platform and the ability to build, deploy, and support cloud applications that can run on-premises or in the cloud. They also want to be able to use a broad range of tools and frameworks for their next-generation applications, including open source tools.</a:t>
            </a:r>
          </a:p>
          <a:p>
            <a:pPr marL="178466" indent="-178466" defTabSz="951539">
              <a:spcAft>
                <a:spcPts val="347"/>
              </a:spcAft>
              <a:buFont typeface="Arial" pitchFamily="34" charset="0"/>
              <a:buChar char="•"/>
              <a:defRPr/>
            </a:pPr>
            <a:endParaRPr lang="en-US" b="1" baseline="0" dirty="0"/>
          </a:p>
          <a:p>
            <a:pPr marL="178466" indent="-178466" defTabSz="951539">
              <a:spcAft>
                <a:spcPts val="347"/>
              </a:spcAft>
              <a:buFont typeface="Arial" pitchFamily="34" charset="0"/>
              <a:buChar char="•"/>
              <a:defRPr/>
            </a:pPr>
            <a:r>
              <a:rPr lang="en-US" b="1" baseline="0" dirty="0"/>
              <a:t>How do I support modern work styles?</a:t>
            </a:r>
            <a:br>
              <a:rPr lang="en-US" b="1" baseline="0" dirty="0"/>
            </a:br>
            <a:r>
              <a:rPr lang="en-US" dirty="0">
                <a:solidFill>
                  <a:srgbClr val="262626"/>
                </a:solidFill>
                <a:ea typeface="Calibri"/>
                <a:cs typeface="Segoe UI" panose="020B0502040204020203" pitchFamily="34" charset="0"/>
              </a:rPr>
              <a:t>As the lines between people’s lives and their work blur, their personalities and individual work styles have an increasing impact on how they get their work done—and which technologies they prefer to use. As a result, people increasingly want a say in what technologies they use to complete work. This trend is called “</a:t>
            </a:r>
            <a:r>
              <a:rPr lang="en-US" i="1" dirty="0">
                <a:solidFill>
                  <a:srgbClr val="262626"/>
                </a:solidFill>
                <a:ea typeface="Calibri"/>
                <a:cs typeface="Segoe UI" panose="020B0502040204020203" pitchFamily="34" charset="0"/>
              </a:rPr>
              <a:t>Consumerization” of IT</a:t>
            </a:r>
            <a:r>
              <a:rPr lang="en-US" dirty="0">
                <a:solidFill>
                  <a:srgbClr val="262626"/>
                </a:solidFill>
                <a:ea typeface="Calibri"/>
                <a:cs typeface="Segoe UI" panose="020B0502040204020203" pitchFamily="34" charset="0"/>
              </a:rPr>
              <a:t>. As an example of “consumerization,” more and more people are bringing and using their own PCs, slates, and phones to work.</a:t>
            </a:r>
            <a:r>
              <a:rPr lang="en-US" dirty="0">
                <a:ea typeface="Calibri"/>
                <a:cs typeface="Segoe UI" panose="020B0502040204020203" pitchFamily="34" charset="0"/>
              </a:rPr>
              <a:t> “</a:t>
            </a:r>
            <a:r>
              <a:rPr lang="en-US" dirty="0">
                <a:solidFill>
                  <a:srgbClr val="262626"/>
                </a:solidFill>
                <a:ea typeface="Calibri"/>
                <a:cs typeface="Segoe UI" panose="020B0502040204020203" pitchFamily="34" charset="0"/>
              </a:rPr>
              <a:t>Consumerization” is great as it unleashes people’s productivity, passion, innovation, and competitive advantage. We at Microsoft believe that there is power in saying “yes” to people and their technology requests in a responsible way. Our goal at Microsoft is to partner with you in IT, to help you embrace these trends while ensuring that the environment is more secure and better managed.</a:t>
            </a:r>
            <a:endParaRPr lang="en-US" dirty="0">
              <a:ea typeface="Calibri"/>
              <a:cs typeface="Segoe UI" panose="020B0502040204020203" pitchFamily="34" charset="0"/>
            </a:endParaRPr>
          </a:p>
          <a:p>
            <a:pPr marL="178466" indent="-178466" defTabSz="951539">
              <a:spcAft>
                <a:spcPts val="347"/>
              </a:spcAft>
              <a:buFont typeface="Arial" pitchFamily="34" charset="0"/>
              <a:buChar char="•"/>
              <a:defRPr/>
            </a:pPr>
            <a:endParaRPr lang="en-US" b="1" baseline="0" dirty="0"/>
          </a:p>
          <a:p>
            <a:pPr marL="178466" indent="-178466" defTabSz="951539">
              <a:spcAft>
                <a:spcPts val="347"/>
              </a:spcAft>
              <a:buFont typeface="Arial" pitchFamily="34" charset="0"/>
              <a:buChar char="•"/>
              <a:defRPr/>
            </a:pPr>
            <a:r>
              <a:rPr lang="en-US" b="1" baseline="0" dirty="0"/>
              <a:t>How do I help protect my business from cyber threats?</a:t>
            </a:r>
          </a:p>
          <a:p>
            <a:pPr marL="217166" lvl="1" indent="0" defTabSz="951539">
              <a:spcAft>
                <a:spcPts val="347"/>
              </a:spcAft>
              <a:buNone/>
              <a:defRPr/>
            </a:pPr>
            <a:r>
              <a:rPr lang="en-US" b="0" baseline="0" dirty="0"/>
              <a:t>Increasingly, your business is more and more at risk from modern attackers using enhanced techniques to exploit paradigm shifts in technology, as people embrace trends in mobility and the cloud—attacks are becoming more sophisticated, using legitimate user credentials and professional IT tools to infiltrate your network and take control of your infrastructure. Unfortunately, traditional IT security tools can only provide limited protection in the new and emerging scenarios.</a:t>
            </a:r>
            <a:br>
              <a:rPr lang="en-US" b="0" baseline="0" dirty="0"/>
            </a:br>
            <a:br>
              <a:rPr lang="en-US" b="0" baseline="0" dirty="0"/>
            </a:br>
            <a:r>
              <a:rPr lang="en-US" b="1" baseline="0" dirty="0"/>
              <a:t>How do I increase the efficiency in my datacenter</a:t>
            </a:r>
            <a:r>
              <a:rPr lang="en-US" b="0" baseline="0" dirty="0"/>
              <a:t>?</a:t>
            </a:r>
            <a:br>
              <a:rPr lang="en-US" b="0" baseline="0" dirty="0"/>
            </a:br>
            <a:r>
              <a:rPr lang="en-US" dirty="0">
                <a:solidFill>
                  <a:prstClr val="black"/>
                </a:solidFill>
                <a:latin typeface="Segoe UI" panose="020B0502040204020203" pitchFamily="34" charset="0"/>
                <a:sym typeface="Segoe UI" panose="020B0502040204020203" pitchFamily="34" charset="0"/>
              </a:rPr>
              <a:t>The business of information management—helping organizations to make sense of their proliferating data—is growing by leaps and bounds. In recent years Oracle, IBM, Microsoft and SAP between them have spent more than $15 billion on buying software firms specializing in data management and analytics. </a:t>
            </a:r>
            <a:r>
              <a:rPr lang="en-US" b="0" baseline="0" dirty="0"/>
              <a:t>Whether you are building your own private cloud, are in the business of offering cloud services, or simply want to improve the operations of your traditional datacenter, lowering infrastructure costs and operating expenses while increasing overall availability of your production systems is critical. Microsoft understands that efficiency built into your server platform and good management of your cloud and datacenter infrastructure are important to achieving operational excellence.</a:t>
            </a:r>
          </a:p>
          <a:p>
            <a:endParaRPr lang="en-US" b="1" baseline="0" dirty="0"/>
          </a:p>
          <a:p>
            <a:pPr marL="178466" indent="-178466">
              <a:buFont typeface="Arial" pitchFamily="34" charset="0"/>
              <a:buChar char="•"/>
            </a:pPr>
            <a:r>
              <a:rPr lang="en-US" b="1" baseline="0" dirty="0"/>
              <a:t>How do I embrace the cloud?</a:t>
            </a:r>
            <a:br>
              <a:rPr lang="en-US" b="1" baseline="0" dirty="0"/>
            </a:br>
            <a:r>
              <a:rPr lang="en-US" b="0" baseline="0" dirty="0"/>
              <a:t>With a hybrid cloud, you get to use the Azure public cloud as an extension of your datacenter – maintaining control and connectivity to your on-premises private cloud, while taking advantage of the cost efficiencies and hyper-scale of the public cloud. </a:t>
            </a:r>
            <a:r>
              <a:rPr lang="en-US" dirty="0"/>
              <a:t>The cloud doesn’t have to mean abandoning your on-premises IT investments. A hybrid cloud can help you cost-effectively expand storage for growing data needs, provide effective off-site backup for your data center or even aid with disaster recovery. The low up-front costs and capabilities of a hyper-scale cloud provider enable anyone to differentiate through new and innovative products and services.</a:t>
            </a:r>
            <a:endParaRPr lang="en-US" b="0"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518"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7218859-4195-49DF-8C6E-673C9EB36103}" type="datetime8">
              <a:rPr lang="en-US" smtClean="0"/>
              <a:t>8/28/2018 9:58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195656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6" name="Slide Image Placeholder 5"/>
          <p:cNvSpPr>
            <a:spLocks noGrp="1" noRot="1" noChangeAspect="1"/>
          </p:cNvSpPr>
          <p:nvPr>
            <p:ph type="sldImg"/>
          </p:nvPr>
        </p:nvSpPr>
        <p:spPr>
          <a:xfrm>
            <a:off x="381000" y="482600"/>
            <a:ext cx="6096000" cy="3429000"/>
          </a:xfrm>
        </p:spPr>
      </p:sp>
      <p:sp>
        <p:nvSpPr>
          <p:cNvPr id="7" name="Notes Placeholder 6"/>
          <p:cNvSpPr>
            <a:spLocks noGrp="1"/>
          </p:cNvSpPr>
          <p:nvPr>
            <p:ph type="body" idx="1"/>
          </p:nvPr>
        </p:nvSpPr>
        <p:spPr/>
        <p:txBody>
          <a:bodyPr/>
          <a:lstStyle/>
          <a:p>
            <a:pPr marL="0" indent="0">
              <a:buNone/>
            </a:pPr>
            <a:r>
              <a:rPr lang="en-US" b="1" dirty="0"/>
              <a:t>Slide Objectives</a:t>
            </a:r>
            <a:endParaRPr lang="en-US" sz="1100" dirty="0"/>
          </a:p>
          <a:p>
            <a:pPr lvl="0"/>
            <a:r>
              <a:rPr lang="en-US" dirty="0"/>
              <a:t>Explain the differences and relationship between </a:t>
            </a:r>
            <a:r>
              <a:rPr lang="en-US" dirty="0" err="1"/>
              <a:t>IaaS</a:t>
            </a:r>
            <a:r>
              <a:rPr lang="en-US" dirty="0"/>
              <a:t>, </a:t>
            </a:r>
            <a:r>
              <a:rPr lang="en-US" dirty="0" err="1"/>
              <a:t>PaaS</a:t>
            </a:r>
            <a:r>
              <a:rPr lang="en-US" dirty="0"/>
              <a:t>, and </a:t>
            </a:r>
            <a:r>
              <a:rPr lang="en-US" dirty="0" err="1"/>
              <a:t>SaaS</a:t>
            </a:r>
            <a:r>
              <a:rPr lang="en-US" dirty="0"/>
              <a:t> in more detail</a:t>
            </a:r>
            <a:endParaRPr lang="en-US" sz="1100" dirty="0"/>
          </a:p>
          <a:p>
            <a:pPr marL="0" indent="0">
              <a:buNone/>
            </a:pPr>
            <a:r>
              <a:rPr lang="en-US" b="1" dirty="0"/>
              <a:t>Speaker Notes</a:t>
            </a:r>
            <a:endParaRPr lang="en-US" sz="1100" dirty="0"/>
          </a:p>
          <a:p>
            <a:pPr lvl="0"/>
            <a:r>
              <a:rPr lang="en-US" dirty="0"/>
              <a:t>Another way to look at the cloud services taxonomy and how this taxonomy maps to the components in an IT infrastructure is as follows:</a:t>
            </a:r>
            <a:endParaRPr lang="en-US" sz="1100" dirty="0"/>
          </a:p>
          <a:p>
            <a:pPr lvl="1"/>
            <a:r>
              <a:rPr lang="en-US" dirty="0"/>
              <a:t>Packaged software: With packaged software, a customer would be responsible for managing the entire stack, ranging from the network connectivity to the applications</a:t>
            </a:r>
            <a:endParaRPr lang="en-US" sz="1100" dirty="0"/>
          </a:p>
          <a:p>
            <a:pPr lvl="1"/>
            <a:r>
              <a:rPr lang="en-US" dirty="0" err="1"/>
              <a:t>IaaS</a:t>
            </a:r>
            <a:r>
              <a:rPr lang="en-US" dirty="0"/>
              <a:t>:</a:t>
            </a:r>
          </a:p>
          <a:p>
            <a:pPr lvl="2"/>
            <a:r>
              <a:rPr lang="en-US" dirty="0"/>
              <a:t>With </a:t>
            </a:r>
            <a:r>
              <a:rPr lang="en-US" dirty="0" err="1"/>
              <a:t>IaaS</a:t>
            </a:r>
            <a:r>
              <a:rPr lang="en-US" dirty="0"/>
              <a:t>, the lower levels of the stack are managed by a vendor. Some of these components can be provided by traditional </a:t>
            </a:r>
            <a:r>
              <a:rPr lang="en-US" dirty="0" err="1"/>
              <a:t>hosters</a:t>
            </a:r>
            <a:r>
              <a:rPr lang="en-US" dirty="0"/>
              <a:t>. In fact, most of them have moved to a virtualized offering</a:t>
            </a:r>
            <a:endParaRPr lang="en-US" sz="1100" dirty="0"/>
          </a:p>
          <a:p>
            <a:pPr lvl="3"/>
            <a:r>
              <a:rPr lang="en-US" dirty="0"/>
              <a:t>Very few actually provide an OS</a:t>
            </a:r>
            <a:endParaRPr lang="en-US" sz="1100" dirty="0"/>
          </a:p>
          <a:p>
            <a:pPr lvl="3"/>
            <a:r>
              <a:rPr lang="en-US" dirty="0"/>
              <a:t>The customer is still responsible for managing the OS through the applications</a:t>
            </a:r>
            <a:endParaRPr lang="en-US" sz="1100" dirty="0"/>
          </a:p>
          <a:p>
            <a:pPr lvl="3"/>
            <a:r>
              <a:rPr lang="en-US" dirty="0"/>
              <a:t>An obvious benefit with </a:t>
            </a:r>
            <a:r>
              <a:rPr lang="en-US" dirty="0" err="1"/>
              <a:t>IaaS</a:t>
            </a:r>
            <a:r>
              <a:rPr lang="en-US" dirty="0"/>
              <a:t> is that it frees the developer from many concerns when provisioning physical or Virtual Machines (VMs)</a:t>
            </a:r>
            <a:endParaRPr lang="en-US" sz="1100" dirty="0"/>
          </a:p>
          <a:p>
            <a:pPr lvl="3"/>
            <a:r>
              <a:rPr lang="en-US" dirty="0"/>
              <a:t>This was one of the earliest and primary use cases for Amazon Web Services Elastic Cloud Compute (EC2)</a:t>
            </a:r>
            <a:endParaRPr lang="en-US" sz="1100" dirty="0"/>
          </a:p>
          <a:p>
            <a:pPr lvl="3"/>
            <a:r>
              <a:rPr lang="en-US" dirty="0"/>
              <a:t>Developers were able to readily provision VMs (Amazon Machine Images, abbreviated as AMIs) on EC2, develop and test solutions and, often, run the results in production</a:t>
            </a:r>
            <a:endParaRPr lang="en-US" sz="1100" dirty="0"/>
          </a:p>
          <a:p>
            <a:pPr lvl="3"/>
            <a:r>
              <a:rPr lang="en-US" dirty="0"/>
              <a:t>The only requirement was a credit card to pay for the services</a:t>
            </a:r>
            <a:endParaRPr lang="en-US" sz="1100" dirty="0"/>
          </a:p>
          <a:p>
            <a:pPr lvl="1"/>
            <a:r>
              <a:rPr lang="en-US" dirty="0" err="1"/>
              <a:t>PaaS</a:t>
            </a:r>
            <a:r>
              <a:rPr lang="en-US" dirty="0"/>
              <a:t>:</a:t>
            </a:r>
          </a:p>
          <a:p>
            <a:pPr lvl="2"/>
            <a:r>
              <a:rPr lang="en-US" dirty="0"/>
              <a:t>With </a:t>
            </a:r>
            <a:r>
              <a:rPr lang="en-US" dirty="0" err="1"/>
              <a:t>PaaS</a:t>
            </a:r>
            <a:r>
              <a:rPr lang="en-US" dirty="0"/>
              <a:t>, everything from the network connectivity through the runtime is provided and managed by the platform vendor</a:t>
            </a:r>
            <a:endParaRPr lang="en-US" sz="1100" dirty="0"/>
          </a:p>
          <a:p>
            <a:pPr lvl="3"/>
            <a:r>
              <a:rPr lang="en-US" dirty="0">
                <a:solidFill>
                  <a:srgbClr val="FF0000"/>
                </a:solidFill>
              </a:rPr>
              <a:t>Microsoft Azure fits best in this category today</a:t>
            </a:r>
            <a:endParaRPr lang="en-US" sz="1100" dirty="0">
              <a:solidFill>
                <a:srgbClr val="FF0000"/>
              </a:solidFill>
            </a:endParaRPr>
          </a:p>
          <a:p>
            <a:pPr lvl="3"/>
            <a:r>
              <a:rPr lang="en-US" dirty="0"/>
              <a:t>In fact, because we do not provide access to the underlying virtualization or OS </a:t>
            </a:r>
            <a:r>
              <a:rPr lang="en-US" dirty="0">
                <a:solidFill>
                  <a:srgbClr val="FF0000"/>
                </a:solidFill>
              </a:rPr>
              <a:t>today</a:t>
            </a:r>
            <a:r>
              <a:rPr lang="en-US" dirty="0"/>
              <a:t>, we are often referred to as not providing </a:t>
            </a:r>
            <a:r>
              <a:rPr lang="en-US" dirty="0" err="1"/>
              <a:t>IaaS</a:t>
            </a:r>
            <a:endParaRPr lang="en-US" sz="1100" dirty="0"/>
          </a:p>
          <a:p>
            <a:pPr lvl="3"/>
            <a:r>
              <a:rPr lang="en-US" dirty="0" err="1"/>
              <a:t>PaaS</a:t>
            </a:r>
            <a:r>
              <a:rPr lang="en-US" dirty="0"/>
              <a:t> offerings further reduce the developer burden by additionally supporting the platform runtime and related application services</a:t>
            </a:r>
            <a:endParaRPr lang="en-US" sz="1100" dirty="0"/>
          </a:p>
          <a:p>
            <a:pPr lvl="3"/>
            <a:r>
              <a:rPr lang="en-US" dirty="0"/>
              <a:t>With </a:t>
            </a:r>
            <a:r>
              <a:rPr lang="en-US" dirty="0" err="1"/>
              <a:t>PaaS</a:t>
            </a:r>
            <a:r>
              <a:rPr lang="en-US" dirty="0"/>
              <a:t>, the developer can immediately begin creating the business logic for an application</a:t>
            </a:r>
            <a:endParaRPr lang="en-US" sz="1100" dirty="0"/>
          </a:p>
          <a:p>
            <a:pPr lvl="3"/>
            <a:r>
              <a:rPr lang="en-US" dirty="0"/>
              <a:t>Potentially, the increase in productivity is considerable. In addition, since the hardware and operational aspects of the cloud platform are also managed by the cloud platform provider, applications can quickly be taken from an idea to reality</a:t>
            </a:r>
            <a:endParaRPr lang="en-US" sz="1100" dirty="0"/>
          </a:p>
          <a:p>
            <a:r>
              <a:rPr lang="en-US" dirty="0"/>
              <a:t>SaaS:</a:t>
            </a:r>
          </a:p>
          <a:p>
            <a:pPr lvl="1"/>
            <a:r>
              <a:rPr lang="en-US" dirty="0"/>
              <a:t>Finally, with SaaS, a vendor provides the application and abstracts you from all of the underlying components</a:t>
            </a:r>
            <a:endParaRPr lang="en-US" sz="1100" dirty="0"/>
          </a:p>
          <a:p>
            <a:pPr lvl="3"/>
            <a:endParaRPr lang="en-US" dirty="0"/>
          </a:p>
        </p:txBody>
      </p:sp>
      <p:sp>
        <p:nvSpPr>
          <p:cNvPr id="8" name="Rectangle 7"/>
          <p:cNvSpPr/>
          <p:nvPr/>
        </p:nvSpPr>
        <p:spPr>
          <a:xfrm>
            <a:off x="-2794000" y="7507322"/>
            <a:ext cx="3175000" cy="938719"/>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Biju</a:t>
            </a:r>
          </a:p>
          <a:p>
            <a:r>
              <a:rPr lang="en-US" sz="1100" i="1" dirty="0">
                <a:latin typeface="Calibri"/>
              </a:rPr>
              <a:t>04 October 2013
</a:t>
            </a:r>
            <a:r>
              <a:rPr lang="en-US" sz="1100" dirty="0">
                <a:latin typeface="Calibri"/>
              </a:rPr>
              <a:t>Kindly provide substantiation for the claim made against third-party software.</a:t>
            </a:r>
          </a:p>
        </p:txBody>
      </p:sp>
    </p:spTree>
    <p:extLst>
      <p:ext uri="{BB962C8B-B14F-4D97-AF65-F5344CB8AC3E}">
        <p14:creationId xmlns:p14="http://schemas.microsoft.com/office/powerpoint/2010/main" val="590157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solidFill>
                  <a:srgbClr val="FF0000"/>
                </a:solidFill>
              </a:rPr>
              <a:t>Note: There are “double click” slides for each of these (aside from “Protect Critical Business Assets”) in the appendix. Please use them at your discretion.</a:t>
            </a:r>
          </a:p>
          <a:p>
            <a:endParaRPr lang="en-US" sz="1400" b="1" dirty="0">
              <a:solidFill>
                <a:srgbClr val="FF0000"/>
              </a:solidFill>
            </a:endParaRPr>
          </a:p>
          <a:p>
            <a:r>
              <a:rPr lang="en-US" b="1" dirty="0"/>
              <a:t>Slide Goal:</a:t>
            </a:r>
            <a:r>
              <a:rPr lang="en-US" dirty="0"/>
              <a:t> Get customers to consider other reasons to modernize. Highlight that we can help them overcome challenges beyond end of support.</a:t>
            </a:r>
          </a:p>
          <a:p>
            <a:pPr defTabSz="932331">
              <a:defRPr/>
            </a:pPr>
            <a:r>
              <a:rPr lang="en-US" b="1" dirty="0"/>
              <a:t>Talk Track: </a:t>
            </a:r>
            <a:r>
              <a:rPr lang="en-US" dirty="0"/>
              <a:t>While software end of support is major event that could lead to the need for modernization, there are other events that could compel a modernization effort</a:t>
            </a:r>
            <a:r>
              <a:rPr lang="en-US" b="1" dirty="0"/>
              <a:t>. </a:t>
            </a:r>
            <a:r>
              <a:rPr lang="en-US" dirty="0"/>
              <a:t>There are several business and technology events that can trigger the opportunity to modernize.  All of these are somewhat predictable and can be foreseen in the future.  For example, you know when your existing license agreements are expiring.  All of these are directly related to the cost of IT.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518"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08E34D7-0634-4D70-9BD5-2C9AF59F583C}" type="datetime8">
              <a:rPr lang="en-US" smtClean="0"/>
              <a:t>8/28/2018 9:58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129874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331">
              <a:defRPr/>
            </a:pPr>
            <a:r>
              <a:rPr lang="en-US" dirty="0"/>
              <a:t>Need an example? Ask the customer if they can build a machine learning service in their datacenter? Or how many millions of dollars in equipment and services it would take to do that…or they can simply use the Azure ML service.</a:t>
            </a:r>
          </a:p>
          <a:p>
            <a:endParaRPr lang="en-US" dirty="0"/>
          </a:p>
        </p:txBody>
      </p:sp>
      <p:sp>
        <p:nvSpPr>
          <p:cNvPr id="4" name="Header Placeholder 3"/>
          <p:cNvSpPr>
            <a:spLocks noGrp="1"/>
          </p:cNvSpPr>
          <p:nvPr>
            <p:ph type="hdr" sz="quarter" idx="10"/>
          </p:nvPr>
        </p:nvSpPr>
        <p:spPr/>
        <p:txBody>
          <a:bodyPr/>
          <a:lstStyle/>
          <a:p>
            <a:pPr defTabSz="913998">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32518"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3998">
              <a:defRPr/>
            </a:pPr>
            <a:fld id="{2FC79C29-4764-4CF9-8408-97405B711608}" type="datetime8">
              <a:rPr lang="en-US" sz="1800" kern="0">
                <a:solidFill>
                  <a:sysClr val="windowText" lastClr="000000"/>
                </a:solidFill>
              </a:rPr>
              <a:pPr defTabSz="913998">
                <a:defRPr/>
              </a:pPr>
              <a:t>8/28/2018 9:58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3998">
              <a:defRPr/>
            </a:pPr>
            <a:fld id="{B4008EB6-D09E-4580-8CD6-DDB14511944F}" type="slidenum">
              <a:rPr lang="en-US" sz="1800" kern="0">
                <a:solidFill>
                  <a:sysClr val="windowText" lastClr="000000"/>
                </a:solidFill>
              </a:rPr>
              <a:pPr defTabSz="913998">
                <a:defRPr/>
              </a:pPr>
              <a:t>14</a:t>
            </a:fld>
            <a:endParaRPr lang="en-US" sz="1800" kern="0" dirty="0">
              <a:solidFill>
                <a:sysClr val="windowText" lastClr="000000"/>
              </a:solidFill>
            </a:endParaRPr>
          </a:p>
        </p:txBody>
      </p:sp>
    </p:spTree>
    <p:extLst>
      <p:ext uri="{BB962C8B-B14F-4D97-AF65-F5344CB8AC3E}">
        <p14:creationId xmlns:p14="http://schemas.microsoft.com/office/powerpoint/2010/main" val="648727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21718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5138" y="296898"/>
            <a:ext cx="11506200" cy="626023"/>
          </a:xfrm>
        </p:spPr>
        <p:txBody>
          <a:bodyPr lIns="0" tIns="0" rIns="0" bIns="0" anchor="t" anchorCtr="0"/>
          <a:lstStyle>
            <a:lvl1pPr>
              <a:defRPr sz="4520">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465139" y="981598"/>
            <a:ext cx="8328025" cy="288934"/>
          </a:xfrm>
        </p:spPr>
        <p:txBody>
          <a:bodyPr lIns="0" tIns="0" rIns="0" bIns="0"/>
          <a:lstStyle>
            <a:lvl1pPr marL="0" indent="0" algn="l" defTabSz="810710" rtl="0" eaLnBrk="1" latinLnBrk="0" hangingPunct="1">
              <a:lnSpc>
                <a:spcPct val="90000"/>
              </a:lnSpc>
              <a:spcBef>
                <a:spcPct val="0"/>
              </a:spcBef>
              <a:buNone/>
              <a:defRPr lang="en-US" sz="2086" b="0" kern="1200" cap="none" spc="0" baseline="0" dirty="0" smtClean="0">
                <a:ln w="3175">
                  <a:noFill/>
                </a:ln>
                <a:solidFill>
                  <a:schemeClr val="bg1"/>
                </a:solidFill>
                <a:effectLst/>
                <a:latin typeface="+mj-lt"/>
                <a:ea typeface="+mn-ea"/>
                <a:cs typeface="Segoe UI" pitchFamily="34" charset="0"/>
              </a:defRPr>
            </a:lvl1pPr>
            <a:lvl2pPr marL="0" indent="0" algn="l" defTabSz="810710" rtl="0" eaLnBrk="1" latinLnBrk="0" hangingPunct="1">
              <a:lnSpc>
                <a:spcPct val="90000"/>
              </a:lnSpc>
              <a:spcBef>
                <a:spcPct val="0"/>
              </a:spcBef>
              <a:buNone/>
              <a:defRPr lang="en-US" sz="2086" b="0" kern="1200" cap="none" spc="0" baseline="0" dirty="0" smtClean="0">
                <a:ln w="3175">
                  <a:noFill/>
                </a:ln>
                <a:solidFill>
                  <a:schemeClr val="tx1"/>
                </a:solidFill>
                <a:effectLst/>
                <a:latin typeface="+mj-lt"/>
                <a:ea typeface="+mn-ea"/>
                <a:cs typeface="Segoe UI" pitchFamily="34" charset="0"/>
              </a:defRPr>
            </a:lvl2pPr>
            <a:lvl3pPr marL="0" indent="0" algn="l" defTabSz="810710" rtl="0" eaLnBrk="1" latinLnBrk="0" hangingPunct="1">
              <a:lnSpc>
                <a:spcPct val="90000"/>
              </a:lnSpc>
              <a:spcBef>
                <a:spcPct val="0"/>
              </a:spcBef>
              <a:buNone/>
              <a:defRPr lang="en-US" sz="2086" b="0" kern="1200" cap="none" spc="0" baseline="0" dirty="0" smtClean="0">
                <a:ln w="3175">
                  <a:noFill/>
                </a:ln>
                <a:solidFill>
                  <a:schemeClr val="tx1"/>
                </a:solidFill>
                <a:effectLst/>
                <a:latin typeface="+mj-lt"/>
                <a:ea typeface="+mn-ea"/>
                <a:cs typeface="Segoe UI" pitchFamily="34" charset="0"/>
              </a:defRPr>
            </a:lvl3pPr>
            <a:lvl4pPr marL="0" indent="0" algn="l" defTabSz="810710" rtl="0" eaLnBrk="1" latinLnBrk="0" hangingPunct="1">
              <a:lnSpc>
                <a:spcPct val="90000"/>
              </a:lnSpc>
              <a:spcBef>
                <a:spcPct val="0"/>
              </a:spcBef>
              <a:buNone/>
              <a:defRPr lang="en-US" sz="2086" b="0" kern="1200" cap="none" spc="0" baseline="0" dirty="0" smtClean="0">
                <a:ln w="3175">
                  <a:noFill/>
                </a:ln>
                <a:solidFill>
                  <a:schemeClr val="tx1"/>
                </a:solidFill>
                <a:effectLst/>
                <a:latin typeface="+mj-lt"/>
                <a:ea typeface="+mn-ea"/>
                <a:cs typeface="Segoe UI" pitchFamily="34" charset="0"/>
              </a:defRPr>
            </a:lvl4pPr>
            <a:lvl5pPr marL="0" indent="0" algn="l" defTabSz="810710" rtl="0" eaLnBrk="1" latinLnBrk="0" hangingPunct="1">
              <a:lnSpc>
                <a:spcPct val="90000"/>
              </a:lnSpc>
              <a:spcBef>
                <a:spcPct val="0"/>
              </a:spcBef>
              <a:buNone/>
              <a:defRPr lang="en-US" sz="2086" b="0" kern="1200" cap="none" spc="0" baseline="0" dirty="0">
                <a:ln w="3175">
                  <a:noFill/>
                </a:ln>
                <a:solidFill>
                  <a:schemeClr val="tx1"/>
                </a:solidFill>
                <a:effectLst/>
                <a:latin typeface="+mj-lt"/>
                <a:ea typeface="+mn-ea"/>
                <a:cs typeface="Segoe UI" pitchFamily="34" charset="0"/>
              </a:defRPr>
            </a:lvl5pPr>
          </a:lstStyle>
          <a:p>
            <a:pPr lvl="0"/>
            <a:r>
              <a:rPr lang="en-US" dirty="0"/>
              <a:t>Click to edit Master text styles</a:t>
            </a:r>
          </a:p>
        </p:txBody>
      </p:sp>
    </p:spTree>
    <p:extLst>
      <p:ext uri="{BB962C8B-B14F-4D97-AF65-F5344CB8AC3E}">
        <p14:creationId xmlns:p14="http://schemas.microsoft.com/office/powerpoint/2010/main" val="511903476"/>
      </p:ext>
    </p:extLst>
  </p:cSld>
  <p:clrMapOvr>
    <a:masterClrMapping/>
  </p:clrMapOvr>
  <p:transition>
    <p:fade/>
  </p:transition>
  <p:extLst mod="1">
    <p:ext uri="{DCECCB84-F9BA-43D5-87BE-67443E8EF086}">
      <p15:sldGuideLst xmlns:p15="http://schemas.microsoft.com/office/powerpoint/2012/main">
        <p15:guide id="1" pos="187">
          <p15:clr>
            <a:srgbClr val="FBAE40"/>
          </p15:clr>
        </p15:guide>
        <p15:guide id="2" pos="4807">
          <p15:clr>
            <a:srgbClr val="FBAE40"/>
          </p15:clr>
        </p15:guide>
        <p15:guide id="3" orient="horz" pos="300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391357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0"/>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Tree>
    <p:extLst>
      <p:ext uri="{BB962C8B-B14F-4D97-AF65-F5344CB8AC3E}">
        <p14:creationId xmlns:p14="http://schemas.microsoft.com/office/powerpoint/2010/main" val="853724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normAutofit/>
          </a:bodyPr>
          <a:lstStyle>
            <a:lvl1pPr marL="0" indent="0">
              <a:buNone/>
              <a:defRPr sz="2856">
                <a:solidFill>
                  <a:schemeClr val="tx1"/>
                </a:solidFill>
                <a:latin typeface="+mj-lt"/>
              </a:defRPr>
            </a:lvl1pPr>
            <a:lvl2pPr marL="466209" indent="0">
              <a:buNone/>
              <a:defRPr/>
            </a:lvl2pPr>
          </a:lstStyle>
          <a:p>
            <a:pPr lvl="0"/>
            <a:r>
              <a:rPr lang="en-US"/>
              <a:t>Subtitle</a:t>
            </a:r>
          </a:p>
        </p:txBody>
      </p:sp>
    </p:spTree>
    <p:extLst>
      <p:ext uri="{BB962C8B-B14F-4D97-AF65-F5344CB8AC3E}">
        <p14:creationId xmlns:p14="http://schemas.microsoft.com/office/powerpoint/2010/main" val="724713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62520"/>
            <a:ext cx="1645920" cy="352580"/>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2.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6" r:id="rId1"/>
    <p:sldLayoutId id="2147484130" r:id="rId2"/>
    <p:sldLayoutId id="2147484265" r:id="rId3"/>
    <p:sldLayoutId id="2147484267" r:id="rId4"/>
    <p:sldLayoutId id="2147484268" r:id="rId5"/>
    <p:sldLayoutId id="2147484269" r:id="rId6"/>
    <p:sldLayoutId id="2147484270" r:id="rId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36" r:id="rId1"/>
    <p:sldLayoutId id="2147484264" r:id="rId2"/>
    <p:sldLayoutId id="2147484256" r:id="rId3"/>
    <p:sldLayoutId id="2147484260" r:id="rId4"/>
    <p:sldLayoutId id="2147484261"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xml"/><Relationship Id="rId1" Type="http://schemas.openxmlformats.org/officeDocument/2006/relationships/vmlDrawing" Target="../drawings/vmlDrawing1.vml"/><Relationship Id="rId6" Type="http://schemas.openxmlformats.org/officeDocument/2006/relationships/image" Target="../media/image9.emf"/><Relationship Id="rId5" Type="http://schemas.openxmlformats.org/officeDocument/2006/relationships/oleObject" Target="../embeddings/oleObject1.bin"/><Relationship Id="rId4"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wmf"/></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slideLayout" Target="../slideLayouts/slideLayout3.xml"/><Relationship Id="rId7" Type="http://schemas.openxmlformats.org/officeDocument/2006/relationships/image" Target="../media/image16.emf"/><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image" Target="../media/image9.emf"/><Relationship Id="rId5" Type="http://schemas.openxmlformats.org/officeDocument/2006/relationships/oleObject" Target="../embeddings/oleObject2.bin"/><Relationship Id="rId4"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8.xml"/><Relationship Id="rId6" Type="http://schemas.openxmlformats.org/officeDocument/2006/relationships/hyperlink" Target="https://azure.microsoft.com/en-us/regions/"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jpeg"/><Relationship Id="rId18" Type="http://schemas.openxmlformats.org/officeDocument/2006/relationships/image" Target="../media/image36.png"/><Relationship Id="rId3" Type="http://schemas.openxmlformats.org/officeDocument/2006/relationships/notesSlide" Target="../notesSlides/notesSlide15.xml"/><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5.jpeg"/><Relationship Id="rId2" Type="http://schemas.openxmlformats.org/officeDocument/2006/relationships/slideLayout" Target="../slideLayouts/slideLayout1.xml"/><Relationship Id="rId16" Type="http://schemas.openxmlformats.org/officeDocument/2006/relationships/image" Target="../media/image34.jpeg"/><Relationship Id="rId1" Type="http://schemas.openxmlformats.org/officeDocument/2006/relationships/tags" Target="../tags/tag9.xml"/><Relationship Id="rId6" Type="http://schemas.openxmlformats.org/officeDocument/2006/relationships/image" Target="../media/image25.png"/><Relationship Id="rId11" Type="http://schemas.openxmlformats.org/officeDocument/2006/relationships/image" Target="../media/image29.jpeg"/><Relationship Id="rId5" Type="http://schemas.openxmlformats.org/officeDocument/2006/relationships/image" Target="../media/image24.emf"/><Relationship Id="rId15" Type="http://schemas.openxmlformats.org/officeDocument/2006/relationships/image" Target="../media/image33.png"/><Relationship Id="rId10" Type="http://schemas.microsoft.com/office/2007/relationships/hdphoto" Target="../media/hdphoto2.wdp"/><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2.png"/></Relationships>
</file>

<file path=ppt/slides/_rels/slide22.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9.png"/><Relationship Id="rId39" Type="http://schemas.openxmlformats.org/officeDocument/2006/relationships/image" Target="../media/image72.png"/><Relationship Id="rId21" Type="http://schemas.openxmlformats.org/officeDocument/2006/relationships/image" Target="../media/image54.png"/><Relationship Id="rId34" Type="http://schemas.openxmlformats.org/officeDocument/2006/relationships/image" Target="../media/image67.png"/><Relationship Id="rId42" Type="http://schemas.openxmlformats.org/officeDocument/2006/relationships/image" Target="../media/image75.png"/><Relationship Id="rId47" Type="http://schemas.openxmlformats.org/officeDocument/2006/relationships/image" Target="../media/image80.png"/><Relationship Id="rId50" Type="http://schemas.openxmlformats.org/officeDocument/2006/relationships/image" Target="../media/image83.png"/><Relationship Id="rId55" Type="http://schemas.microsoft.com/office/2007/relationships/hdphoto" Target="../media/hdphoto3.wdp"/><Relationship Id="rId7" Type="http://schemas.openxmlformats.org/officeDocument/2006/relationships/image" Target="../media/image40.png"/><Relationship Id="rId2" Type="http://schemas.openxmlformats.org/officeDocument/2006/relationships/slideLayout" Target="../slideLayouts/slideLayout4.xml"/><Relationship Id="rId16" Type="http://schemas.openxmlformats.org/officeDocument/2006/relationships/image" Target="../media/image49.png"/><Relationship Id="rId20" Type="http://schemas.openxmlformats.org/officeDocument/2006/relationships/image" Target="../media/image53.png"/><Relationship Id="rId29" Type="http://schemas.openxmlformats.org/officeDocument/2006/relationships/image" Target="../media/image62.png"/><Relationship Id="rId41" Type="http://schemas.openxmlformats.org/officeDocument/2006/relationships/image" Target="../media/image74.png"/><Relationship Id="rId54" Type="http://schemas.openxmlformats.org/officeDocument/2006/relationships/image" Target="../media/image87.png"/><Relationship Id="rId62" Type="http://schemas.openxmlformats.org/officeDocument/2006/relationships/image" Target="../media/image94.png"/><Relationship Id="rId1" Type="http://schemas.openxmlformats.org/officeDocument/2006/relationships/tags" Target="../tags/tag10.xml"/><Relationship Id="rId6" Type="http://schemas.openxmlformats.org/officeDocument/2006/relationships/image" Target="../media/image39.png"/><Relationship Id="rId11" Type="http://schemas.openxmlformats.org/officeDocument/2006/relationships/image" Target="../media/image44.png"/><Relationship Id="rId24" Type="http://schemas.openxmlformats.org/officeDocument/2006/relationships/image" Target="../media/image57.png"/><Relationship Id="rId32" Type="http://schemas.openxmlformats.org/officeDocument/2006/relationships/image" Target="../media/image65.png"/><Relationship Id="rId37" Type="http://schemas.openxmlformats.org/officeDocument/2006/relationships/image" Target="../media/image70.png"/><Relationship Id="rId40" Type="http://schemas.openxmlformats.org/officeDocument/2006/relationships/image" Target="../media/image73.png"/><Relationship Id="rId45" Type="http://schemas.openxmlformats.org/officeDocument/2006/relationships/image" Target="../media/image78.png"/><Relationship Id="rId53" Type="http://schemas.openxmlformats.org/officeDocument/2006/relationships/image" Target="../media/image86.png"/><Relationship Id="rId58" Type="http://schemas.openxmlformats.org/officeDocument/2006/relationships/image" Target="../media/image90.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png"/><Relationship Id="rId36" Type="http://schemas.openxmlformats.org/officeDocument/2006/relationships/image" Target="../media/image69.png"/><Relationship Id="rId49" Type="http://schemas.openxmlformats.org/officeDocument/2006/relationships/image" Target="../media/image82.png"/><Relationship Id="rId57" Type="http://schemas.openxmlformats.org/officeDocument/2006/relationships/image" Target="../media/image89.png"/><Relationship Id="rId61" Type="http://schemas.openxmlformats.org/officeDocument/2006/relationships/image" Target="../media/image93.png"/><Relationship Id="rId10" Type="http://schemas.openxmlformats.org/officeDocument/2006/relationships/image" Target="../media/image43.png"/><Relationship Id="rId19" Type="http://schemas.openxmlformats.org/officeDocument/2006/relationships/image" Target="../media/image52.png"/><Relationship Id="rId31" Type="http://schemas.openxmlformats.org/officeDocument/2006/relationships/image" Target="../media/image64.png"/><Relationship Id="rId44" Type="http://schemas.openxmlformats.org/officeDocument/2006/relationships/image" Target="../media/image77.png"/><Relationship Id="rId52" Type="http://schemas.openxmlformats.org/officeDocument/2006/relationships/image" Target="../media/image85.png"/><Relationship Id="rId60" Type="http://schemas.openxmlformats.org/officeDocument/2006/relationships/image" Target="../media/image9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png"/><Relationship Id="rId30" Type="http://schemas.openxmlformats.org/officeDocument/2006/relationships/image" Target="../media/image63.png"/><Relationship Id="rId35" Type="http://schemas.openxmlformats.org/officeDocument/2006/relationships/image" Target="../media/image68.png"/><Relationship Id="rId43" Type="http://schemas.openxmlformats.org/officeDocument/2006/relationships/image" Target="../media/image76.png"/><Relationship Id="rId48" Type="http://schemas.openxmlformats.org/officeDocument/2006/relationships/image" Target="../media/image81.png"/><Relationship Id="rId56" Type="http://schemas.openxmlformats.org/officeDocument/2006/relationships/image" Target="../media/image88.png"/><Relationship Id="rId8" Type="http://schemas.openxmlformats.org/officeDocument/2006/relationships/image" Target="../media/image41.png"/><Relationship Id="rId51" Type="http://schemas.openxmlformats.org/officeDocument/2006/relationships/image" Target="../media/image84.png"/><Relationship Id="rId3" Type="http://schemas.openxmlformats.org/officeDocument/2006/relationships/notesSlide" Target="../notesSlides/notesSlide16.xml"/><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png"/><Relationship Id="rId33" Type="http://schemas.openxmlformats.org/officeDocument/2006/relationships/image" Target="../media/image66.png"/><Relationship Id="rId38" Type="http://schemas.openxmlformats.org/officeDocument/2006/relationships/image" Target="../media/image71.png"/><Relationship Id="rId46" Type="http://schemas.openxmlformats.org/officeDocument/2006/relationships/image" Target="../media/image79.png"/><Relationship Id="rId59" Type="http://schemas.openxmlformats.org/officeDocument/2006/relationships/image" Target="../media/image9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11.xml"/></Relationships>
</file>

<file path=ppt/slides/_rels/slide3.xml.rels><?xml version="1.0" encoding="UTF-8" standalone="yes"?>
<Relationships xmlns="http://schemas.openxmlformats.org/package/2006/relationships"><Relationship Id="rId2" Type="http://schemas.openxmlformats.org/officeDocument/2006/relationships/hyperlink" Target="https://aka.ms/azurefun-umfrage"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aka.ms/azurefun-umfrage" TargetMode="External"/><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ka.ms/azurequickstart"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microsoftpartnerserverandcloud.com/"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Fundamentals</a:t>
            </a:r>
            <a:br>
              <a:rPr lang="en-US" dirty="0"/>
            </a:br>
            <a:r>
              <a:rPr lang="en-US" sz="4000" dirty="0">
                <a:solidFill>
                  <a:srgbClr val="FFFF00"/>
                </a:solidFill>
              </a:rPr>
              <a:t>Partner Practice Enablement</a:t>
            </a:r>
            <a:endParaRPr lang="en-US" dirty="0">
              <a:solidFill>
                <a:srgbClr val="FFFF00"/>
              </a:solidFill>
            </a:endParaRPr>
          </a:p>
        </p:txBody>
      </p:sp>
      <p:sp>
        <p:nvSpPr>
          <p:cNvPr id="6" name="Text Placeholder 4">
            <a:extLst>
              <a:ext uri="{FF2B5EF4-FFF2-40B4-BE49-F238E27FC236}">
                <a16:creationId xmlns:a16="http://schemas.microsoft.com/office/drawing/2014/main" id="{30EF963D-78C6-4BD3-8FA8-BB34E7AA7835}"/>
              </a:ext>
            </a:extLst>
          </p:cNvPr>
          <p:cNvSpPr txBox="1">
            <a:spLocks/>
          </p:cNvSpPr>
          <p:nvPr/>
        </p:nvSpPr>
        <p:spPr>
          <a:xfrm>
            <a:off x="350869" y="3802062"/>
            <a:ext cx="5867368" cy="1828007"/>
          </a:xfrm>
          <a:prstGeom prst="rect">
            <a:avLst/>
          </a:prstGeom>
          <a:noFill/>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91000">
                      <a:schemeClr val="tx1"/>
                    </a:gs>
                    <a:gs pos="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Clemens Siebler</a:t>
            </a:r>
          </a:p>
          <a:p>
            <a:r>
              <a:rPr lang="en-US" dirty="0"/>
              <a:t>Cloud Solutions Architect</a:t>
            </a:r>
          </a:p>
          <a:p>
            <a:r>
              <a:rPr lang="en-US" dirty="0"/>
              <a:t>clemens.siebler@microsoft.com</a:t>
            </a:r>
          </a:p>
        </p:txBody>
      </p:sp>
      <p:sp>
        <p:nvSpPr>
          <p:cNvPr id="2" name="Rectangle 1">
            <a:extLst>
              <a:ext uri="{FF2B5EF4-FFF2-40B4-BE49-F238E27FC236}">
                <a16:creationId xmlns:a16="http://schemas.microsoft.com/office/drawing/2014/main" id="{B02560A3-2169-4E15-9766-C4E298F73235}"/>
              </a:ext>
            </a:extLst>
          </p:cNvPr>
          <p:cNvSpPr/>
          <p:nvPr/>
        </p:nvSpPr>
        <p:spPr>
          <a:xfrm rot="599414">
            <a:off x="8263647" y="592327"/>
            <a:ext cx="3855286" cy="1138773"/>
          </a:xfrm>
          <a:prstGeom prst="rect">
            <a:avLst/>
          </a:prstGeom>
        </p:spPr>
        <p:txBody>
          <a:bodyPr wrap="none">
            <a:spAutoFit/>
          </a:bodyPr>
          <a:lstStyle/>
          <a:p>
            <a:r>
              <a:rPr lang="de-DE" sz="3200" dirty="0"/>
              <a:t>WLAN Code (event):</a:t>
            </a:r>
            <a:endParaRPr lang="de-DE" sz="5400" dirty="0">
              <a:solidFill>
                <a:srgbClr val="FFFF00"/>
              </a:solidFill>
            </a:endParaRPr>
          </a:p>
          <a:p>
            <a:r>
              <a:rPr lang="de-DE" sz="3600" b="1" dirty="0">
                <a:solidFill>
                  <a:srgbClr val="FFFF00"/>
                </a:solidFill>
              </a:rPr>
              <a:t>msevent700di</a:t>
            </a:r>
            <a:endParaRPr lang="en-US" sz="3200" dirty="0">
              <a:solidFill>
                <a:srgbClr val="FFFF00"/>
              </a:solidFill>
            </a:endParaRPr>
          </a:p>
        </p:txBody>
      </p:sp>
      <p:sp>
        <p:nvSpPr>
          <p:cNvPr id="5" name="Text Placeholder 4">
            <a:extLst>
              <a:ext uri="{FF2B5EF4-FFF2-40B4-BE49-F238E27FC236}">
                <a16:creationId xmlns:a16="http://schemas.microsoft.com/office/drawing/2014/main" id="{B112F5B3-2598-434C-9995-950D1BC13FA7}"/>
              </a:ext>
            </a:extLst>
          </p:cNvPr>
          <p:cNvSpPr txBox="1">
            <a:spLocks/>
          </p:cNvSpPr>
          <p:nvPr/>
        </p:nvSpPr>
        <p:spPr>
          <a:xfrm>
            <a:off x="6753258" y="3781424"/>
            <a:ext cx="5333936" cy="1828007"/>
          </a:xfrm>
          <a:prstGeom prst="rect">
            <a:avLst/>
          </a:prstGeom>
          <a:noFill/>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91000">
                      <a:schemeClr val="tx1"/>
                    </a:gs>
                    <a:gs pos="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a:t>Jose Moreno</a:t>
            </a:r>
            <a:endParaRPr lang="en-US" dirty="0"/>
          </a:p>
          <a:p>
            <a:r>
              <a:rPr lang="en-US" dirty="0"/>
              <a:t>Cloud Solutions Architect</a:t>
            </a:r>
          </a:p>
          <a:p>
            <a:r>
              <a:rPr lang="en-US" dirty="0"/>
              <a:t>jose.moreno@microsoft.com</a:t>
            </a:r>
          </a:p>
        </p:txBody>
      </p:sp>
    </p:spTree>
    <p:custDataLst>
      <p:tags r:id="rId1"/>
    </p:custDataLst>
    <p:extLst>
      <p:ext uri="{BB962C8B-B14F-4D97-AF65-F5344CB8AC3E}">
        <p14:creationId xmlns:p14="http://schemas.microsoft.com/office/powerpoint/2010/main" val="25375649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1763" y="495"/>
            <a:ext cx="12420380" cy="6993534"/>
          </a:xfrm>
          <a:prstGeom prst="rect">
            <a:avLst/>
          </a:prstGeom>
        </p:spPr>
      </p:pic>
      <p:sp>
        <p:nvSpPr>
          <p:cNvPr id="5" name="Rectangle 4"/>
          <p:cNvSpPr/>
          <p:nvPr/>
        </p:nvSpPr>
        <p:spPr>
          <a:xfrm>
            <a:off x="1765" y="6755"/>
            <a:ext cx="12447927" cy="4410736"/>
          </a:xfrm>
          <a:prstGeom prst="rect">
            <a:avLst/>
          </a:prstGeom>
          <a:gradFill flip="none" rotWithShape="1">
            <a:gsLst>
              <a:gs pos="0">
                <a:schemeClr val="tx1">
                  <a:alpha val="0"/>
                  <a:lumMod val="0"/>
                </a:schemeClr>
              </a:gs>
              <a:gs pos="99000">
                <a:schemeClr val="tx1">
                  <a:lumMod val="0"/>
                  <a:alpha val="93000"/>
                </a:schemeClr>
              </a:gs>
            </a:gsLst>
            <a:lin ang="162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defTabSz="932418">
              <a:defRPr/>
            </a:pPr>
            <a:endParaRPr lang="en-US" sz="1836" kern="0">
              <a:solidFill>
                <a:srgbClr val="002050"/>
              </a:solidFill>
              <a:latin typeface="Segoe UI Semilight"/>
            </a:endParaRPr>
          </a:p>
        </p:txBody>
      </p:sp>
      <p:sp>
        <p:nvSpPr>
          <p:cNvPr id="4" name="Text Placeholder 3">
            <a:extLst>
              <a:ext uri="{FF2B5EF4-FFF2-40B4-BE49-F238E27FC236}">
                <a16:creationId xmlns:a16="http://schemas.microsoft.com/office/drawing/2014/main" id="{E8C63CE5-BD3E-4310-AC0B-13F1371D8701}"/>
              </a:ext>
            </a:extLst>
          </p:cNvPr>
          <p:cNvSpPr>
            <a:spLocks noGrp="1"/>
          </p:cNvSpPr>
          <p:nvPr>
            <p:ph type="body" sz="quarter" idx="10"/>
          </p:nvPr>
        </p:nvSpPr>
        <p:spPr/>
        <p:txBody>
          <a:bodyPr/>
          <a:lstStyle/>
          <a:p>
            <a:r>
              <a:rPr lang="en-US">
                <a:solidFill>
                  <a:schemeClr val="bg1"/>
                </a:solidFill>
              </a:rPr>
              <a:t>Customers want out of the datacenter</a:t>
            </a:r>
          </a:p>
        </p:txBody>
      </p:sp>
      <p:sp>
        <p:nvSpPr>
          <p:cNvPr id="6" name="Content Placeholder 2">
            <a:extLst>
              <a:ext uri="{FF2B5EF4-FFF2-40B4-BE49-F238E27FC236}">
                <a16:creationId xmlns:a16="http://schemas.microsoft.com/office/drawing/2014/main" id="{0DCD0CD1-ADB1-44AE-914A-36F2A8FA3889}"/>
              </a:ext>
            </a:extLst>
          </p:cNvPr>
          <p:cNvSpPr txBox="1">
            <a:spLocks/>
          </p:cNvSpPr>
          <p:nvPr/>
        </p:nvSpPr>
        <p:spPr>
          <a:xfrm>
            <a:off x="6409302" y="1495264"/>
            <a:ext cx="2583152" cy="1532810"/>
          </a:xfrm>
          <a:prstGeom prst="rect">
            <a:avLst/>
          </a:prstGeom>
          <a:solidFill>
            <a:srgbClr val="FFFFFF">
              <a:alpha val="20000"/>
            </a:srgbClr>
          </a:solidFill>
          <a:ln w="15875">
            <a:noFill/>
          </a:ln>
        </p:spPr>
        <p:txBody>
          <a:bodyPr vert="horz" wrap="square" lIns="93247" tIns="93247" rIns="93247" bIns="9324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defTabSz="932418">
              <a:lnSpc>
                <a:spcPct val="100000"/>
              </a:lnSpc>
              <a:spcBef>
                <a:spcPts val="0"/>
              </a:spcBef>
              <a:buClr>
                <a:srgbClr val="353535">
                  <a:lumMod val="60000"/>
                  <a:lumOff val="40000"/>
                </a:srgbClr>
              </a:buClr>
            </a:pPr>
            <a:r>
              <a:rPr lang="en-US" sz="4896" b="1">
                <a:solidFill>
                  <a:srgbClr val="FFFFFF"/>
                </a:solidFill>
                <a:latin typeface="Segoe UI" panose="020B0502040204020203" pitchFamily="34" charset="0"/>
                <a:ea typeface="Segoe UI" panose="020B0502040204020203" pitchFamily="34" charset="0"/>
                <a:cs typeface="Segoe UI" panose="020B0502040204020203" pitchFamily="34" charset="0"/>
              </a:rPr>
              <a:t>80%</a:t>
            </a:r>
          </a:p>
          <a:p>
            <a:pPr defTabSz="932418">
              <a:lnSpc>
                <a:spcPct val="100000"/>
              </a:lnSpc>
              <a:spcBef>
                <a:spcPts val="0"/>
              </a:spcBef>
              <a:buClr>
                <a:srgbClr val="353535">
                  <a:lumMod val="60000"/>
                  <a:lumOff val="40000"/>
                </a:srgbClr>
              </a:buClr>
            </a:pPr>
            <a:r>
              <a:rPr lang="en-US" sz="1836">
                <a:solidFill>
                  <a:srgbClr val="FFFFFF"/>
                </a:solidFill>
                <a:latin typeface="Segoe UI" panose="020B0502040204020203" pitchFamily="34" charset="0"/>
                <a:ea typeface="Segoe UI" panose="020B0502040204020203" pitchFamily="34" charset="0"/>
                <a:cs typeface="Segoe UI" panose="020B0502040204020203" pitchFamily="34" charset="0"/>
              </a:rPr>
              <a:t>global IT budgets</a:t>
            </a:r>
          </a:p>
          <a:p>
            <a:pPr defTabSz="932418">
              <a:lnSpc>
                <a:spcPct val="100000"/>
              </a:lnSpc>
              <a:spcBef>
                <a:spcPts val="0"/>
              </a:spcBef>
              <a:buClr>
                <a:srgbClr val="353535">
                  <a:lumMod val="60000"/>
                  <a:lumOff val="40000"/>
                </a:srgbClr>
              </a:buClr>
            </a:pPr>
            <a:r>
              <a:rPr lang="en-US" sz="1836">
                <a:solidFill>
                  <a:srgbClr val="FFFFFF"/>
                </a:solidFill>
                <a:latin typeface="Segoe UI" panose="020B0502040204020203" pitchFamily="34" charset="0"/>
                <a:ea typeface="Segoe UI" panose="020B0502040204020203" pitchFamily="34" charset="0"/>
                <a:cs typeface="Segoe UI" panose="020B0502040204020203" pitchFamily="34" charset="0"/>
              </a:rPr>
              <a:t>spent on maintenance</a:t>
            </a:r>
          </a:p>
        </p:txBody>
      </p:sp>
      <p:sp>
        <p:nvSpPr>
          <p:cNvPr id="7" name="Content Placeholder 2">
            <a:extLst>
              <a:ext uri="{FF2B5EF4-FFF2-40B4-BE49-F238E27FC236}">
                <a16:creationId xmlns:a16="http://schemas.microsoft.com/office/drawing/2014/main" id="{50BAE6DE-8563-49AD-8AE6-A4816F41925B}"/>
              </a:ext>
            </a:extLst>
          </p:cNvPr>
          <p:cNvSpPr txBox="1">
            <a:spLocks/>
          </p:cNvSpPr>
          <p:nvPr/>
        </p:nvSpPr>
        <p:spPr>
          <a:xfrm>
            <a:off x="9220634" y="1495264"/>
            <a:ext cx="2583152" cy="1532810"/>
          </a:xfrm>
          <a:prstGeom prst="rect">
            <a:avLst/>
          </a:prstGeom>
          <a:solidFill>
            <a:srgbClr val="FFFFFF">
              <a:alpha val="20000"/>
            </a:srgbClr>
          </a:solidFill>
          <a:ln w="15875">
            <a:noFill/>
          </a:ln>
        </p:spPr>
        <p:txBody>
          <a:bodyPr vert="horz" wrap="square" lIns="93247" tIns="93247" rIns="93247" bIns="9324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defTabSz="932418">
              <a:lnSpc>
                <a:spcPct val="100000"/>
              </a:lnSpc>
              <a:spcBef>
                <a:spcPts val="0"/>
              </a:spcBef>
              <a:buClr>
                <a:srgbClr val="353535">
                  <a:lumMod val="60000"/>
                  <a:lumOff val="40000"/>
                </a:srgbClr>
              </a:buClr>
            </a:pPr>
            <a:r>
              <a:rPr lang="en-US" sz="4896" b="1">
                <a:solidFill>
                  <a:srgbClr val="FFFFFF"/>
                </a:solidFill>
                <a:latin typeface="Segoe UI" panose="020B0502040204020203" pitchFamily="34" charset="0"/>
                <a:ea typeface="Segoe UI" panose="020B0502040204020203" pitchFamily="34" charset="0"/>
                <a:cs typeface="Segoe UI" panose="020B0502040204020203" pitchFamily="34" charset="0"/>
              </a:rPr>
              <a:t>28%</a:t>
            </a:r>
          </a:p>
          <a:p>
            <a:pPr defTabSz="932418">
              <a:lnSpc>
                <a:spcPct val="100000"/>
              </a:lnSpc>
              <a:spcBef>
                <a:spcPts val="0"/>
              </a:spcBef>
              <a:buClr>
                <a:srgbClr val="353535">
                  <a:lumMod val="60000"/>
                  <a:lumOff val="40000"/>
                </a:srgbClr>
              </a:buClr>
            </a:pPr>
            <a:r>
              <a:rPr lang="en-US" sz="1836">
                <a:solidFill>
                  <a:srgbClr val="FFFFFF"/>
                </a:solidFill>
                <a:latin typeface="Segoe UI" panose="020B0502040204020203" pitchFamily="34" charset="0"/>
                <a:ea typeface="Segoe UI" panose="020B0502040204020203" pitchFamily="34" charset="0"/>
                <a:cs typeface="Segoe UI" panose="020B0502040204020203" pitchFamily="34" charset="0"/>
              </a:rPr>
              <a:t>time spent on administrative tasks</a:t>
            </a:r>
          </a:p>
        </p:txBody>
      </p:sp>
    </p:spTree>
    <p:extLst>
      <p:ext uri="{BB962C8B-B14F-4D97-AF65-F5344CB8AC3E}">
        <p14:creationId xmlns:p14="http://schemas.microsoft.com/office/powerpoint/2010/main" val="337860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80" name="Rectangle 379"/>
          <p:cNvSpPr/>
          <p:nvPr/>
        </p:nvSpPr>
        <p:spPr bwMode="auto">
          <a:xfrm>
            <a:off x="457200" y="2110346"/>
            <a:ext cx="2236607" cy="3550024"/>
          </a:xfrm>
          <a:prstGeom prst="rect">
            <a:avLst/>
          </a:prstGeom>
          <a:solidFill>
            <a:schemeClr val="bg1">
              <a:lumMod val="95000"/>
            </a:schemeClr>
          </a:solid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45720" numCol="1" spcCol="1270" anchor="t" anchorCtr="0">
            <a:noAutofit/>
          </a:bodyPr>
          <a:lstStyle/>
          <a:p>
            <a:pPr algn="ctr" defTabSz="932411" fontAlgn="base">
              <a:spcBef>
                <a:spcPct val="0"/>
              </a:spcBef>
            </a:pPr>
            <a:r>
              <a:rPr lang="en-US" sz="2800" dirty="0">
                <a:solidFill>
                  <a:schemeClr val="tx2"/>
                </a:solidFill>
                <a:latin typeface="+mj-lt"/>
                <a:cs typeface="Segoe UI Semibold" panose="020B0702040204020203" pitchFamily="34" charset="0"/>
              </a:rPr>
              <a:t>New </a:t>
            </a:r>
            <a:br>
              <a:rPr lang="en-US" sz="2800" dirty="0">
                <a:solidFill>
                  <a:schemeClr val="tx2"/>
                </a:solidFill>
                <a:latin typeface="+mj-lt"/>
                <a:cs typeface="Segoe UI Semibold" panose="020B0702040204020203" pitchFamily="34" charset="0"/>
              </a:rPr>
            </a:br>
            <a:r>
              <a:rPr lang="en-US" sz="2800" dirty="0">
                <a:solidFill>
                  <a:schemeClr val="tx2"/>
                </a:solidFill>
                <a:latin typeface="+mj-lt"/>
                <a:cs typeface="Segoe UI Semibold" panose="020B0702040204020203" pitchFamily="34" charset="0"/>
              </a:rPr>
              <a:t>apps</a:t>
            </a:r>
            <a:endParaRPr lang="en-IN" sz="2800" dirty="0">
              <a:solidFill>
                <a:schemeClr val="tx2"/>
              </a:solidFill>
              <a:latin typeface="+mj-lt"/>
              <a:cs typeface="Segoe UI Semibold" panose="020B0702040204020203" pitchFamily="34" charset="0"/>
            </a:endParaRPr>
          </a:p>
        </p:txBody>
      </p:sp>
      <p:sp>
        <p:nvSpPr>
          <p:cNvPr id="382" name="Rectangle 381"/>
          <p:cNvSpPr/>
          <p:nvPr/>
        </p:nvSpPr>
        <p:spPr bwMode="auto">
          <a:xfrm>
            <a:off x="2778567" y="2104465"/>
            <a:ext cx="2236607" cy="3550023"/>
          </a:xfrm>
          <a:prstGeom prst="rect">
            <a:avLst/>
          </a:prstGeom>
          <a:solidFill>
            <a:schemeClr val="bg1">
              <a:lumMod val="95000"/>
            </a:schemeClr>
          </a:solid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45720" numCol="1" spcCol="1270" anchor="t" anchorCtr="0">
            <a:noAutofit/>
          </a:bodyPr>
          <a:lstStyle/>
          <a:p>
            <a:pPr algn="ctr" defTabSz="932411" fontAlgn="base">
              <a:spcBef>
                <a:spcPct val="0"/>
              </a:spcBef>
            </a:pPr>
            <a:r>
              <a:rPr lang="en-US" sz="2800" dirty="0">
                <a:solidFill>
                  <a:schemeClr val="accent1">
                    <a:lumMod val="50000"/>
                  </a:schemeClr>
                </a:solidFill>
                <a:latin typeface="+mj-lt"/>
                <a:cs typeface="Segoe UI Semibold" panose="020B0702040204020203" pitchFamily="34" charset="0"/>
              </a:rPr>
              <a:t>Device proliferation</a:t>
            </a:r>
          </a:p>
        </p:txBody>
      </p:sp>
      <p:sp>
        <p:nvSpPr>
          <p:cNvPr id="459" name="Rectangle 458"/>
          <p:cNvSpPr/>
          <p:nvPr/>
        </p:nvSpPr>
        <p:spPr bwMode="auto">
          <a:xfrm>
            <a:off x="7421301" y="2104465"/>
            <a:ext cx="2236607" cy="3550024"/>
          </a:xfrm>
          <a:prstGeom prst="rect">
            <a:avLst/>
          </a:prstGeom>
          <a:solidFill>
            <a:schemeClr val="bg1">
              <a:lumMod val="95000"/>
            </a:schemeClr>
          </a:solid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45720" numCol="1" spcCol="1270" anchor="t" anchorCtr="0">
            <a:noAutofit/>
          </a:bodyPr>
          <a:lstStyle/>
          <a:p>
            <a:pPr algn="ctr" defTabSz="932411" fontAlgn="base">
              <a:spcBef>
                <a:spcPct val="0"/>
              </a:spcBef>
            </a:pPr>
            <a:r>
              <a:rPr lang="en-IN" sz="2800" dirty="0">
                <a:solidFill>
                  <a:schemeClr val="accent5"/>
                </a:solidFill>
                <a:latin typeface="+mj-lt"/>
                <a:cs typeface="Segoe UI Semibold" panose="020B0702040204020203" pitchFamily="34" charset="0"/>
              </a:rPr>
              <a:t>Data </a:t>
            </a:r>
            <a:br>
              <a:rPr lang="en-IN" sz="2800" dirty="0">
                <a:solidFill>
                  <a:schemeClr val="accent5"/>
                </a:solidFill>
                <a:latin typeface="+mj-lt"/>
                <a:cs typeface="Segoe UI Semibold" panose="020B0702040204020203" pitchFamily="34" charset="0"/>
              </a:rPr>
            </a:br>
            <a:r>
              <a:rPr lang="en-IN" sz="2800" dirty="0">
                <a:solidFill>
                  <a:schemeClr val="accent5"/>
                </a:solidFill>
                <a:latin typeface="+mj-lt"/>
                <a:cs typeface="Segoe UI Semibold" panose="020B0702040204020203" pitchFamily="34" charset="0"/>
              </a:rPr>
              <a:t>explosion</a:t>
            </a:r>
          </a:p>
        </p:txBody>
      </p:sp>
      <p:sp>
        <p:nvSpPr>
          <p:cNvPr id="461" name="Rectangle 460"/>
          <p:cNvSpPr/>
          <p:nvPr/>
        </p:nvSpPr>
        <p:spPr bwMode="auto">
          <a:xfrm>
            <a:off x="9742668" y="2104465"/>
            <a:ext cx="2236607" cy="3550023"/>
          </a:xfrm>
          <a:prstGeom prst="rect">
            <a:avLst/>
          </a:prstGeom>
          <a:solidFill>
            <a:schemeClr val="bg1">
              <a:lumMod val="95000"/>
            </a:schemeClr>
          </a:solid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45720" numCol="1" spcCol="1270" anchor="t" anchorCtr="0">
            <a:noAutofit/>
          </a:bodyPr>
          <a:lstStyle/>
          <a:p>
            <a:pPr algn="ctr" defTabSz="932411" fontAlgn="base">
              <a:spcBef>
                <a:spcPct val="0"/>
              </a:spcBef>
            </a:pPr>
            <a:r>
              <a:rPr lang="en-IN" sz="2800" dirty="0">
                <a:solidFill>
                  <a:schemeClr val="accent6"/>
                </a:solidFill>
                <a:latin typeface="+mj-lt"/>
                <a:cs typeface="Segoe UI Semibold" panose="020B0702040204020203" pitchFamily="34" charset="0"/>
              </a:rPr>
              <a:t>Cloud </a:t>
            </a:r>
            <a:br>
              <a:rPr lang="en-IN" sz="2800" dirty="0">
                <a:solidFill>
                  <a:schemeClr val="accent6"/>
                </a:solidFill>
                <a:latin typeface="+mj-lt"/>
                <a:cs typeface="Segoe UI Semibold" panose="020B0702040204020203" pitchFamily="34" charset="0"/>
              </a:rPr>
            </a:br>
            <a:r>
              <a:rPr lang="en-IN" sz="2800" dirty="0">
                <a:solidFill>
                  <a:schemeClr val="accent6"/>
                </a:solidFill>
                <a:latin typeface="+mj-lt"/>
                <a:cs typeface="Segoe UI Semibold" panose="020B0702040204020203" pitchFamily="34" charset="0"/>
              </a:rPr>
              <a:t>computing</a:t>
            </a:r>
          </a:p>
        </p:txBody>
      </p:sp>
      <p:sp>
        <p:nvSpPr>
          <p:cNvPr id="379" name="Rectangle 378"/>
          <p:cNvSpPr/>
          <p:nvPr/>
        </p:nvSpPr>
        <p:spPr bwMode="auto">
          <a:xfrm>
            <a:off x="5099934" y="2104465"/>
            <a:ext cx="2236607" cy="3550024"/>
          </a:xfrm>
          <a:prstGeom prst="rect">
            <a:avLst/>
          </a:prstGeom>
          <a:solidFill>
            <a:schemeClr val="bg1">
              <a:lumMod val="95000"/>
            </a:schemeClr>
          </a:solid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45720" numCol="1" spcCol="1270" anchor="t" anchorCtr="0">
            <a:noAutofit/>
          </a:bodyPr>
          <a:lstStyle/>
          <a:p>
            <a:pPr algn="ctr" defTabSz="932411" fontAlgn="base">
              <a:spcBef>
                <a:spcPct val="0"/>
              </a:spcBef>
            </a:pPr>
            <a:r>
              <a:rPr lang="en-IN" sz="2800" dirty="0">
                <a:solidFill>
                  <a:schemeClr val="accent4"/>
                </a:solidFill>
                <a:latin typeface="+mj-lt"/>
                <a:cs typeface="Segoe UI Semibold" panose="020B0702040204020203" pitchFamily="34" charset="0"/>
              </a:rPr>
              <a:t>Cyber threat detection</a:t>
            </a:r>
          </a:p>
        </p:txBody>
      </p:sp>
      <p:sp>
        <p:nvSpPr>
          <p:cNvPr id="536" name="Rectangle 535"/>
          <p:cNvSpPr/>
          <p:nvPr/>
        </p:nvSpPr>
        <p:spPr bwMode="auto">
          <a:xfrm>
            <a:off x="0" y="0"/>
            <a:ext cx="12436475" cy="1600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What trends are driving complexity?</a:t>
            </a:r>
          </a:p>
        </p:txBody>
      </p:sp>
      <p:grpSp>
        <p:nvGrpSpPr>
          <p:cNvPr id="553" name="Group 552"/>
          <p:cNvGrpSpPr/>
          <p:nvPr/>
        </p:nvGrpSpPr>
        <p:grpSpPr>
          <a:xfrm>
            <a:off x="792071" y="3606767"/>
            <a:ext cx="1566865" cy="1870108"/>
            <a:chOff x="792071" y="3532154"/>
            <a:chExt cx="1566865" cy="1870108"/>
          </a:xfrm>
        </p:grpSpPr>
        <p:sp>
          <p:nvSpPr>
            <p:cNvPr id="552" name="Freeform 44"/>
            <p:cNvSpPr>
              <a:spLocks noEditPoints="1"/>
            </p:cNvSpPr>
            <p:nvPr/>
          </p:nvSpPr>
          <p:spPr bwMode="auto">
            <a:xfrm>
              <a:off x="1400084" y="4762488"/>
              <a:ext cx="495301" cy="63977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p>
          </p:txBody>
        </p:sp>
        <p:sp>
          <p:nvSpPr>
            <p:cNvPr id="15" name="Freeform 7"/>
            <p:cNvSpPr>
              <a:spLocks/>
            </p:cNvSpPr>
            <p:nvPr/>
          </p:nvSpPr>
          <p:spPr bwMode="auto">
            <a:xfrm>
              <a:off x="1144496" y="3613118"/>
              <a:ext cx="752476" cy="1149370"/>
            </a:xfrm>
            <a:custGeom>
              <a:avLst/>
              <a:gdLst>
                <a:gd name="T0" fmla="*/ 1007 w 1007"/>
                <a:gd name="T1" fmla="*/ 277 h 1539"/>
                <a:gd name="T2" fmla="*/ 933 w 1007"/>
                <a:gd name="T3" fmla="*/ 203 h 1539"/>
                <a:gd name="T4" fmla="*/ 859 w 1007"/>
                <a:gd name="T5" fmla="*/ 277 h 1539"/>
                <a:gd name="T6" fmla="*/ 859 w 1007"/>
                <a:gd name="T7" fmla="*/ 689 h 1539"/>
                <a:gd name="T8" fmla="*/ 823 w 1007"/>
                <a:gd name="T9" fmla="*/ 689 h 1539"/>
                <a:gd name="T10" fmla="*/ 823 w 1007"/>
                <a:gd name="T11" fmla="*/ 197 h 1539"/>
                <a:gd name="T12" fmla="*/ 823 w 1007"/>
                <a:gd name="T13" fmla="*/ 197 h 1539"/>
                <a:gd name="T14" fmla="*/ 749 w 1007"/>
                <a:gd name="T15" fmla="*/ 124 h 1539"/>
                <a:gd name="T16" fmla="*/ 676 w 1007"/>
                <a:gd name="T17" fmla="*/ 197 h 1539"/>
                <a:gd name="T18" fmla="*/ 676 w 1007"/>
                <a:gd name="T19" fmla="*/ 197 h 1539"/>
                <a:gd name="T20" fmla="*/ 676 w 1007"/>
                <a:gd name="T21" fmla="*/ 646 h 1539"/>
                <a:gd name="T22" fmla="*/ 639 w 1007"/>
                <a:gd name="T23" fmla="*/ 646 h 1539"/>
                <a:gd name="T24" fmla="*/ 639 w 1007"/>
                <a:gd name="T25" fmla="*/ 73 h 1539"/>
                <a:gd name="T26" fmla="*/ 566 w 1007"/>
                <a:gd name="T27" fmla="*/ 0 h 1539"/>
                <a:gd name="T28" fmla="*/ 492 w 1007"/>
                <a:gd name="T29" fmla="*/ 73 h 1539"/>
                <a:gd name="T30" fmla="*/ 492 w 1007"/>
                <a:gd name="T31" fmla="*/ 603 h 1539"/>
                <a:gd name="T32" fmla="*/ 455 w 1007"/>
                <a:gd name="T33" fmla="*/ 603 h 1539"/>
                <a:gd name="T34" fmla="*/ 455 w 1007"/>
                <a:gd name="T35" fmla="*/ 391 h 1539"/>
                <a:gd name="T36" fmla="*/ 455 w 1007"/>
                <a:gd name="T37" fmla="*/ 160 h 1539"/>
                <a:gd name="T38" fmla="*/ 382 w 1007"/>
                <a:gd name="T39" fmla="*/ 86 h 1539"/>
                <a:gd name="T40" fmla="*/ 308 w 1007"/>
                <a:gd name="T41" fmla="*/ 160 h 1539"/>
                <a:gd name="T42" fmla="*/ 308 w 1007"/>
                <a:gd name="T43" fmla="*/ 689 h 1539"/>
                <a:gd name="T44" fmla="*/ 309 w 1007"/>
                <a:gd name="T45" fmla="*/ 690 h 1539"/>
                <a:gd name="T46" fmla="*/ 309 w 1007"/>
                <a:gd name="T47" fmla="*/ 867 h 1539"/>
                <a:gd name="T48" fmla="*/ 146 w 1007"/>
                <a:gd name="T49" fmla="*/ 552 h 1539"/>
                <a:gd name="T50" fmla="*/ 44 w 1007"/>
                <a:gd name="T51" fmla="*/ 530 h 1539"/>
                <a:gd name="T52" fmla="*/ 22 w 1007"/>
                <a:gd name="T53" fmla="*/ 631 h 1539"/>
                <a:gd name="T54" fmla="*/ 210 w 1007"/>
                <a:gd name="T55" fmla="*/ 1025 h 1539"/>
                <a:gd name="T56" fmla="*/ 404 w 1007"/>
                <a:gd name="T57" fmla="*/ 1296 h 1539"/>
                <a:gd name="T58" fmla="*/ 404 w 1007"/>
                <a:gd name="T59" fmla="*/ 1539 h 1539"/>
                <a:gd name="T60" fmla="*/ 946 w 1007"/>
                <a:gd name="T61" fmla="*/ 1539 h 1539"/>
                <a:gd name="T62" fmla="*/ 945 w 1007"/>
                <a:gd name="T63" fmla="*/ 1305 h 1539"/>
                <a:gd name="T64" fmla="*/ 1007 w 1007"/>
                <a:gd name="T65" fmla="*/ 1029 h 1539"/>
                <a:gd name="T66" fmla="*/ 1007 w 1007"/>
                <a:gd name="T67" fmla="*/ 277 h 1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7" h="1539">
                  <a:moveTo>
                    <a:pt x="1007" y="277"/>
                  </a:moveTo>
                  <a:cubicBezTo>
                    <a:pt x="1007" y="236"/>
                    <a:pt x="974" y="203"/>
                    <a:pt x="933" y="203"/>
                  </a:cubicBezTo>
                  <a:cubicBezTo>
                    <a:pt x="892" y="203"/>
                    <a:pt x="859" y="236"/>
                    <a:pt x="859" y="277"/>
                  </a:cubicBezTo>
                  <a:cubicBezTo>
                    <a:pt x="859" y="689"/>
                    <a:pt x="859" y="689"/>
                    <a:pt x="859" y="689"/>
                  </a:cubicBezTo>
                  <a:cubicBezTo>
                    <a:pt x="823" y="689"/>
                    <a:pt x="823" y="689"/>
                    <a:pt x="823" y="689"/>
                  </a:cubicBezTo>
                  <a:cubicBezTo>
                    <a:pt x="823" y="197"/>
                    <a:pt x="823" y="197"/>
                    <a:pt x="823" y="197"/>
                  </a:cubicBezTo>
                  <a:cubicBezTo>
                    <a:pt x="823" y="197"/>
                    <a:pt x="823" y="197"/>
                    <a:pt x="823" y="197"/>
                  </a:cubicBezTo>
                  <a:cubicBezTo>
                    <a:pt x="823" y="156"/>
                    <a:pt x="790" y="124"/>
                    <a:pt x="749" y="124"/>
                  </a:cubicBezTo>
                  <a:cubicBezTo>
                    <a:pt x="709" y="124"/>
                    <a:pt x="676" y="156"/>
                    <a:pt x="676" y="197"/>
                  </a:cubicBezTo>
                  <a:cubicBezTo>
                    <a:pt x="676" y="197"/>
                    <a:pt x="676" y="197"/>
                    <a:pt x="676" y="197"/>
                  </a:cubicBezTo>
                  <a:cubicBezTo>
                    <a:pt x="676" y="646"/>
                    <a:pt x="676" y="646"/>
                    <a:pt x="676" y="646"/>
                  </a:cubicBezTo>
                  <a:cubicBezTo>
                    <a:pt x="639" y="646"/>
                    <a:pt x="639" y="646"/>
                    <a:pt x="639" y="646"/>
                  </a:cubicBezTo>
                  <a:cubicBezTo>
                    <a:pt x="639" y="73"/>
                    <a:pt x="639" y="73"/>
                    <a:pt x="639" y="73"/>
                  </a:cubicBezTo>
                  <a:cubicBezTo>
                    <a:pt x="639" y="33"/>
                    <a:pt x="606" y="0"/>
                    <a:pt x="566" y="0"/>
                  </a:cubicBezTo>
                  <a:cubicBezTo>
                    <a:pt x="525" y="0"/>
                    <a:pt x="492" y="33"/>
                    <a:pt x="492" y="73"/>
                  </a:cubicBezTo>
                  <a:cubicBezTo>
                    <a:pt x="492" y="603"/>
                    <a:pt x="492" y="603"/>
                    <a:pt x="492" y="603"/>
                  </a:cubicBezTo>
                  <a:cubicBezTo>
                    <a:pt x="455" y="603"/>
                    <a:pt x="455" y="603"/>
                    <a:pt x="455" y="603"/>
                  </a:cubicBezTo>
                  <a:cubicBezTo>
                    <a:pt x="455" y="391"/>
                    <a:pt x="455" y="391"/>
                    <a:pt x="455" y="391"/>
                  </a:cubicBezTo>
                  <a:cubicBezTo>
                    <a:pt x="455" y="160"/>
                    <a:pt x="455" y="160"/>
                    <a:pt x="455" y="160"/>
                  </a:cubicBezTo>
                  <a:cubicBezTo>
                    <a:pt x="455" y="119"/>
                    <a:pt x="422" y="86"/>
                    <a:pt x="382" y="86"/>
                  </a:cubicBezTo>
                  <a:cubicBezTo>
                    <a:pt x="341" y="86"/>
                    <a:pt x="308" y="119"/>
                    <a:pt x="308" y="160"/>
                  </a:cubicBezTo>
                  <a:cubicBezTo>
                    <a:pt x="308" y="689"/>
                    <a:pt x="308" y="689"/>
                    <a:pt x="308" y="689"/>
                  </a:cubicBezTo>
                  <a:cubicBezTo>
                    <a:pt x="309" y="690"/>
                    <a:pt x="309" y="690"/>
                    <a:pt x="309" y="690"/>
                  </a:cubicBezTo>
                  <a:cubicBezTo>
                    <a:pt x="309" y="867"/>
                    <a:pt x="309" y="867"/>
                    <a:pt x="309" y="867"/>
                  </a:cubicBezTo>
                  <a:cubicBezTo>
                    <a:pt x="146" y="552"/>
                    <a:pt x="146" y="552"/>
                    <a:pt x="146" y="552"/>
                  </a:cubicBezTo>
                  <a:cubicBezTo>
                    <a:pt x="124" y="518"/>
                    <a:pt x="79" y="508"/>
                    <a:pt x="44" y="530"/>
                  </a:cubicBezTo>
                  <a:cubicBezTo>
                    <a:pt x="10" y="552"/>
                    <a:pt x="0" y="597"/>
                    <a:pt x="22" y="631"/>
                  </a:cubicBezTo>
                  <a:cubicBezTo>
                    <a:pt x="210" y="1025"/>
                    <a:pt x="210" y="1025"/>
                    <a:pt x="210" y="1025"/>
                  </a:cubicBezTo>
                  <a:cubicBezTo>
                    <a:pt x="404" y="1296"/>
                    <a:pt x="404" y="1296"/>
                    <a:pt x="404" y="1296"/>
                  </a:cubicBezTo>
                  <a:cubicBezTo>
                    <a:pt x="404" y="1539"/>
                    <a:pt x="404" y="1539"/>
                    <a:pt x="404" y="1539"/>
                  </a:cubicBezTo>
                  <a:cubicBezTo>
                    <a:pt x="946" y="1539"/>
                    <a:pt x="946" y="1539"/>
                    <a:pt x="946" y="1539"/>
                  </a:cubicBezTo>
                  <a:cubicBezTo>
                    <a:pt x="945" y="1305"/>
                    <a:pt x="945" y="1305"/>
                    <a:pt x="945" y="1305"/>
                  </a:cubicBezTo>
                  <a:cubicBezTo>
                    <a:pt x="1007" y="1029"/>
                    <a:pt x="1007" y="1029"/>
                    <a:pt x="1007" y="1029"/>
                  </a:cubicBezTo>
                  <a:lnTo>
                    <a:pt x="1007" y="277"/>
                  </a:lnTo>
                  <a:close/>
                </a:path>
              </a:pathLst>
            </a:custGeom>
            <a:solidFill>
              <a:srgbClr val="DE9F00"/>
            </a:solidFill>
            <a:ln>
              <a:noFill/>
            </a:ln>
          </p:spPr>
          <p:txBody>
            <a:bodyPr vert="horz" wrap="square" lIns="91440" tIns="45720" rIns="91440" bIns="45720" numCol="1" anchor="t" anchorCtr="0" compatLnSpc="1">
              <a:prstTxWarp prst="textNoShape">
                <a:avLst/>
              </a:prstTxWarp>
            </a:bodyPr>
            <a:lstStyle/>
            <a:p>
              <a:endParaRPr lang="en-IN" dirty="0"/>
            </a:p>
          </p:txBody>
        </p:sp>
        <p:sp>
          <p:nvSpPr>
            <p:cNvPr id="171" name="Freeform 44"/>
            <p:cNvSpPr>
              <a:spLocks noEditPoints="1"/>
            </p:cNvSpPr>
            <p:nvPr/>
          </p:nvSpPr>
          <p:spPr bwMode="auto">
            <a:xfrm>
              <a:off x="1400084" y="4762488"/>
              <a:ext cx="495301" cy="639774"/>
            </a:xfrm>
            <a:custGeom>
              <a:avLst/>
              <a:gdLst>
                <a:gd name="T0" fmla="*/ 0 w 312"/>
                <a:gd name="T1" fmla="*/ 403 h 403"/>
                <a:gd name="T2" fmla="*/ 312 w 312"/>
                <a:gd name="T3" fmla="*/ 403 h 403"/>
                <a:gd name="T4" fmla="*/ 312 w 312"/>
                <a:gd name="T5" fmla="*/ 104 h 403"/>
                <a:gd name="T6" fmla="*/ 0 w 312"/>
                <a:gd name="T7" fmla="*/ 104 h 403"/>
                <a:gd name="T8" fmla="*/ 0 w 312"/>
                <a:gd name="T9" fmla="*/ 403 h 403"/>
                <a:gd name="T10" fmla="*/ 0 w 312"/>
                <a:gd name="T11" fmla="*/ 86 h 403"/>
                <a:gd name="T12" fmla="*/ 312 w 312"/>
                <a:gd name="T13" fmla="*/ 86 h 403"/>
                <a:gd name="T14" fmla="*/ 312 w 312"/>
                <a:gd name="T15" fmla="*/ 67 h 403"/>
                <a:gd name="T16" fmla="*/ 0 w 312"/>
                <a:gd name="T17" fmla="*/ 67 h 403"/>
                <a:gd name="T18" fmla="*/ 0 w 312"/>
                <a:gd name="T19" fmla="*/ 86 h 403"/>
                <a:gd name="T20" fmla="*/ 0 w 312"/>
                <a:gd name="T21" fmla="*/ 48 h 403"/>
                <a:gd name="T22" fmla="*/ 312 w 312"/>
                <a:gd name="T23" fmla="*/ 48 h 403"/>
                <a:gd name="T24" fmla="*/ 312 w 312"/>
                <a:gd name="T25" fmla="*/ 0 h 403"/>
                <a:gd name="T26" fmla="*/ 0 w 312"/>
                <a:gd name="T27" fmla="*/ 0 h 403"/>
                <a:gd name="T28" fmla="*/ 0 w 312"/>
                <a:gd name="T29" fmla="*/ 48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403">
                  <a:moveTo>
                    <a:pt x="0" y="403"/>
                  </a:moveTo>
                  <a:lnTo>
                    <a:pt x="312" y="403"/>
                  </a:lnTo>
                  <a:lnTo>
                    <a:pt x="312" y="104"/>
                  </a:lnTo>
                  <a:lnTo>
                    <a:pt x="0" y="104"/>
                  </a:lnTo>
                  <a:lnTo>
                    <a:pt x="0" y="403"/>
                  </a:lnTo>
                  <a:close/>
                  <a:moveTo>
                    <a:pt x="0" y="86"/>
                  </a:moveTo>
                  <a:lnTo>
                    <a:pt x="312" y="86"/>
                  </a:lnTo>
                  <a:lnTo>
                    <a:pt x="312" y="67"/>
                  </a:lnTo>
                  <a:lnTo>
                    <a:pt x="0" y="67"/>
                  </a:lnTo>
                  <a:lnTo>
                    <a:pt x="0" y="86"/>
                  </a:lnTo>
                  <a:close/>
                  <a:moveTo>
                    <a:pt x="0" y="48"/>
                  </a:moveTo>
                  <a:lnTo>
                    <a:pt x="312" y="48"/>
                  </a:lnTo>
                  <a:lnTo>
                    <a:pt x="312" y="0"/>
                  </a:lnTo>
                  <a:lnTo>
                    <a:pt x="0" y="0"/>
                  </a:lnTo>
                  <a:lnTo>
                    <a:pt x="0" y="48"/>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N" dirty="0"/>
            </a:p>
          </p:txBody>
        </p:sp>
        <p:sp>
          <p:nvSpPr>
            <p:cNvPr id="172" name="Freeform 45"/>
            <p:cNvSpPr>
              <a:spLocks noEditPoints="1"/>
            </p:cNvSpPr>
            <p:nvPr/>
          </p:nvSpPr>
          <p:spPr bwMode="auto">
            <a:xfrm>
              <a:off x="1904910" y="3630581"/>
              <a:ext cx="279400" cy="165103"/>
            </a:xfrm>
            <a:custGeom>
              <a:avLst/>
              <a:gdLst>
                <a:gd name="T0" fmla="*/ 281 w 372"/>
                <a:gd name="T1" fmla="*/ 71 h 221"/>
                <a:gd name="T2" fmla="*/ 284 w 372"/>
                <a:gd name="T3" fmla="*/ 71 h 221"/>
                <a:gd name="T4" fmla="*/ 206 w 372"/>
                <a:gd name="T5" fmla="*/ 0 h 221"/>
                <a:gd name="T6" fmla="*/ 136 w 372"/>
                <a:gd name="T7" fmla="*/ 42 h 221"/>
                <a:gd name="T8" fmla="*/ 106 w 372"/>
                <a:gd name="T9" fmla="*/ 34 h 221"/>
                <a:gd name="T10" fmla="*/ 46 w 372"/>
                <a:gd name="T11" fmla="*/ 94 h 221"/>
                <a:gd name="T12" fmla="*/ 47 w 372"/>
                <a:gd name="T13" fmla="*/ 104 h 221"/>
                <a:gd name="T14" fmla="*/ 0 w 372"/>
                <a:gd name="T15" fmla="*/ 153 h 221"/>
                <a:gd name="T16" fmla="*/ 46 w 372"/>
                <a:gd name="T17" fmla="*/ 202 h 221"/>
                <a:gd name="T18" fmla="*/ 46 w 372"/>
                <a:gd name="T19" fmla="*/ 202 h 221"/>
                <a:gd name="T20" fmla="*/ 49 w 372"/>
                <a:gd name="T21" fmla="*/ 202 h 221"/>
                <a:gd name="T22" fmla="*/ 49 w 372"/>
                <a:gd name="T23" fmla="*/ 202 h 221"/>
                <a:gd name="T24" fmla="*/ 49 w 372"/>
                <a:gd name="T25" fmla="*/ 202 h 221"/>
                <a:gd name="T26" fmla="*/ 82 w 372"/>
                <a:gd name="T27" fmla="*/ 202 h 221"/>
                <a:gd name="T28" fmla="*/ 72 w 372"/>
                <a:gd name="T29" fmla="*/ 171 h 221"/>
                <a:gd name="T30" fmla="*/ 125 w 372"/>
                <a:gd name="T31" fmla="*/ 113 h 221"/>
                <a:gd name="T32" fmla="*/ 200 w 372"/>
                <a:gd name="T33" fmla="*/ 49 h 221"/>
                <a:gd name="T34" fmla="*/ 259 w 372"/>
                <a:gd name="T35" fmla="*/ 76 h 221"/>
                <a:gd name="T36" fmla="*/ 281 w 372"/>
                <a:gd name="T37" fmla="*/ 71 h 221"/>
                <a:gd name="T38" fmla="*/ 336 w 372"/>
                <a:gd name="T39" fmla="*/ 139 h 221"/>
                <a:gd name="T40" fmla="*/ 337 w 372"/>
                <a:gd name="T41" fmla="*/ 136 h 221"/>
                <a:gd name="T42" fmla="*/ 283 w 372"/>
                <a:gd name="T43" fmla="*/ 82 h 221"/>
                <a:gd name="T44" fmla="*/ 256 w 372"/>
                <a:gd name="T45" fmla="*/ 89 h 221"/>
                <a:gd name="T46" fmla="*/ 200 w 372"/>
                <a:gd name="T47" fmla="*/ 58 h 221"/>
                <a:gd name="T48" fmla="*/ 136 w 372"/>
                <a:gd name="T49" fmla="*/ 122 h 221"/>
                <a:gd name="T50" fmla="*/ 133 w 372"/>
                <a:gd name="T51" fmla="*/ 121 h 221"/>
                <a:gd name="T52" fmla="*/ 84 w 372"/>
                <a:gd name="T53" fmla="*/ 171 h 221"/>
                <a:gd name="T54" fmla="*/ 133 w 372"/>
                <a:gd name="T55" fmla="*/ 220 h 221"/>
                <a:gd name="T56" fmla="*/ 133 w 372"/>
                <a:gd name="T57" fmla="*/ 220 h 221"/>
                <a:gd name="T58" fmla="*/ 133 w 372"/>
                <a:gd name="T59" fmla="*/ 220 h 221"/>
                <a:gd name="T60" fmla="*/ 322 w 372"/>
                <a:gd name="T61" fmla="*/ 220 h 221"/>
                <a:gd name="T62" fmla="*/ 331 w 372"/>
                <a:gd name="T63" fmla="*/ 221 h 221"/>
                <a:gd name="T64" fmla="*/ 372 w 372"/>
                <a:gd name="T65" fmla="*/ 180 h 221"/>
                <a:gd name="T66" fmla="*/ 336 w 372"/>
                <a:gd name="T67" fmla="*/ 13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21">
                  <a:moveTo>
                    <a:pt x="281" y="71"/>
                  </a:moveTo>
                  <a:cubicBezTo>
                    <a:pt x="282" y="71"/>
                    <a:pt x="283" y="71"/>
                    <a:pt x="284" y="71"/>
                  </a:cubicBezTo>
                  <a:cubicBezTo>
                    <a:pt x="280" y="31"/>
                    <a:pt x="247" y="0"/>
                    <a:pt x="206" y="0"/>
                  </a:cubicBezTo>
                  <a:cubicBezTo>
                    <a:pt x="176" y="0"/>
                    <a:pt x="149" y="17"/>
                    <a:pt x="136" y="42"/>
                  </a:cubicBezTo>
                  <a:cubicBezTo>
                    <a:pt x="127" y="37"/>
                    <a:pt x="117" y="34"/>
                    <a:pt x="106" y="34"/>
                  </a:cubicBezTo>
                  <a:cubicBezTo>
                    <a:pt x="73" y="34"/>
                    <a:pt x="46" y="61"/>
                    <a:pt x="46" y="94"/>
                  </a:cubicBezTo>
                  <a:cubicBezTo>
                    <a:pt x="46" y="97"/>
                    <a:pt x="46" y="101"/>
                    <a:pt x="47" y="104"/>
                  </a:cubicBezTo>
                  <a:cubicBezTo>
                    <a:pt x="21" y="105"/>
                    <a:pt x="0" y="127"/>
                    <a:pt x="0" y="153"/>
                  </a:cubicBezTo>
                  <a:cubicBezTo>
                    <a:pt x="0" y="179"/>
                    <a:pt x="20" y="201"/>
                    <a:pt x="46" y="202"/>
                  </a:cubicBezTo>
                  <a:cubicBezTo>
                    <a:pt x="46" y="202"/>
                    <a:pt x="46" y="202"/>
                    <a:pt x="46" y="202"/>
                  </a:cubicBezTo>
                  <a:cubicBezTo>
                    <a:pt x="49" y="202"/>
                    <a:pt x="49" y="202"/>
                    <a:pt x="49" y="202"/>
                  </a:cubicBezTo>
                  <a:cubicBezTo>
                    <a:pt x="49" y="202"/>
                    <a:pt x="49" y="202"/>
                    <a:pt x="49" y="202"/>
                  </a:cubicBezTo>
                  <a:cubicBezTo>
                    <a:pt x="49" y="202"/>
                    <a:pt x="49" y="202"/>
                    <a:pt x="49" y="202"/>
                  </a:cubicBezTo>
                  <a:cubicBezTo>
                    <a:pt x="82" y="202"/>
                    <a:pt x="82" y="202"/>
                    <a:pt x="82" y="202"/>
                  </a:cubicBezTo>
                  <a:cubicBezTo>
                    <a:pt x="76" y="193"/>
                    <a:pt x="72" y="182"/>
                    <a:pt x="72" y="171"/>
                  </a:cubicBezTo>
                  <a:cubicBezTo>
                    <a:pt x="72" y="140"/>
                    <a:pt x="96" y="115"/>
                    <a:pt x="125" y="113"/>
                  </a:cubicBezTo>
                  <a:cubicBezTo>
                    <a:pt x="131" y="76"/>
                    <a:pt x="162" y="49"/>
                    <a:pt x="200" y="49"/>
                  </a:cubicBezTo>
                  <a:cubicBezTo>
                    <a:pt x="224" y="49"/>
                    <a:pt x="245" y="59"/>
                    <a:pt x="259" y="76"/>
                  </a:cubicBezTo>
                  <a:cubicBezTo>
                    <a:pt x="266" y="73"/>
                    <a:pt x="273" y="71"/>
                    <a:pt x="281" y="71"/>
                  </a:cubicBezTo>
                  <a:moveTo>
                    <a:pt x="336" y="139"/>
                  </a:moveTo>
                  <a:cubicBezTo>
                    <a:pt x="336" y="138"/>
                    <a:pt x="337" y="137"/>
                    <a:pt x="337" y="136"/>
                  </a:cubicBezTo>
                  <a:cubicBezTo>
                    <a:pt x="337" y="106"/>
                    <a:pt x="312" y="82"/>
                    <a:pt x="283" y="82"/>
                  </a:cubicBezTo>
                  <a:cubicBezTo>
                    <a:pt x="273" y="82"/>
                    <a:pt x="264" y="85"/>
                    <a:pt x="256" y="89"/>
                  </a:cubicBezTo>
                  <a:cubicBezTo>
                    <a:pt x="244" y="71"/>
                    <a:pt x="224" y="58"/>
                    <a:pt x="200" y="58"/>
                  </a:cubicBezTo>
                  <a:cubicBezTo>
                    <a:pt x="165" y="58"/>
                    <a:pt x="136" y="87"/>
                    <a:pt x="136" y="122"/>
                  </a:cubicBezTo>
                  <a:cubicBezTo>
                    <a:pt x="135" y="121"/>
                    <a:pt x="134" y="121"/>
                    <a:pt x="133" y="121"/>
                  </a:cubicBezTo>
                  <a:cubicBezTo>
                    <a:pt x="106" y="121"/>
                    <a:pt x="84" y="144"/>
                    <a:pt x="84" y="171"/>
                  </a:cubicBezTo>
                  <a:cubicBezTo>
                    <a:pt x="84" y="198"/>
                    <a:pt x="106" y="220"/>
                    <a:pt x="133" y="220"/>
                  </a:cubicBezTo>
                  <a:cubicBezTo>
                    <a:pt x="133" y="220"/>
                    <a:pt x="133" y="220"/>
                    <a:pt x="133" y="220"/>
                  </a:cubicBezTo>
                  <a:cubicBezTo>
                    <a:pt x="133" y="220"/>
                    <a:pt x="133" y="220"/>
                    <a:pt x="133" y="220"/>
                  </a:cubicBezTo>
                  <a:cubicBezTo>
                    <a:pt x="322" y="220"/>
                    <a:pt x="322" y="220"/>
                    <a:pt x="322" y="220"/>
                  </a:cubicBezTo>
                  <a:cubicBezTo>
                    <a:pt x="325" y="220"/>
                    <a:pt x="328" y="221"/>
                    <a:pt x="331" y="221"/>
                  </a:cubicBezTo>
                  <a:cubicBezTo>
                    <a:pt x="353" y="221"/>
                    <a:pt x="372" y="202"/>
                    <a:pt x="372" y="180"/>
                  </a:cubicBezTo>
                  <a:cubicBezTo>
                    <a:pt x="372" y="159"/>
                    <a:pt x="356" y="142"/>
                    <a:pt x="336" y="139"/>
                  </a:cubicBezTo>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IN" dirty="0"/>
            </a:p>
          </p:txBody>
        </p:sp>
        <p:sp>
          <p:nvSpPr>
            <p:cNvPr id="175" name="Freeform 47"/>
            <p:cNvSpPr>
              <a:spLocks noEditPoints="1"/>
            </p:cNvSpPr>
            <p:nvPr/>
          </p:nvSpPr>
          <p:spPr bwMode="auto">
            <a:xfrm>
              <a:off x="792071" y="3532154"/>
              <a:ext cx="1566865" cy="1255734"/>
            </a:xfrm>
            <a:custGeom>
              <a:avLst/>
              <a:gdLst>
                <a:gd name="T0" fmla="*/ 970 w 2098"/>
                <a:gd name="T1" fmla="*/ 548 h 1680"/>
                <a:gd name="T2" fmla="*/ 927 w 2098"/>
                <a:gd name="T3" fmla="*/ 511 h 1680"/>
                <a:gd name="T4" fmla="*/ 1111 w 2098"/>
                <a:gd name="T5" fmla="*/ 577 h 1680"/>
                <a:gd name="T6" fmla="*/ 1144 w 2098"/>
                <a:gd name="T7" fmla="*/ 524 h 1680"/>
                <a:gd name="T8" fmla="*/ 1111 w 2098"/>
                <a:gd name="T9" fmla="*/ 577 h 1680"/>
                <a:gd name="T10" fmla="*/ 1111 w 2098"/>
                <a:gd name="T11" fmla="*/ 718 h 1680"/>
                <a:gd name="T12" fmla="*/ 1148 w 2098"/>
                <a:gd name="T13" fmla="*/ 727 h 1680"/>
                <a:gd name="T14" fmla="*/ 1639 w 2098"/>
                <a:gd name="T15" fmla="*/ 202 h 1680"/>
                <a:gd name="T16" fmla="*/ 1552 w 2098"/>
                <a:gd name="T17" fmla="*/ 88 h 1680"/>
                <a:gd name="T18" fmla="*/ 1295 w 2098"/>
                <a:gd name="T19" fmla="*/ 362 h 1680"/>
                <a:gd name="T20" fmla="*/ 1631 w 2098"/>
                <a:gd name="T21" fmla="*/ 198 h 1680"/>
                <a:gd name="T22" fmla="*/ 1100 w 2098"/>
                <a:gd name="T23" fmla="*/ 972 h 1680"/>
                <a:gd name="T24" fmla="*/ 999 w 2098"/>
                <a:gd name="T25" fmla="*/ 972 h 1680"/>
                <a:gd name="T26" fmla="*/ 1100 w 2098"/>
                <a:gd name="T27" fmla="*/ 972 h 1680"/>
                <a:gd name="T28" fmla="*/ 1924 w 2098"/>
                <a:gd name="T29" fmla="*/ 773 h 1680"/>
                <a:gd name="T30" fmla="*/ 1479 w 2098"/>
                <a:gd name="T31" fmla="*/ 737 h 1680"/>
                <a:gd name="T32" fmla="*/ 2090 w 2098"/>
                <a:gd name="T33" fmla="*/ 845 h 1680"/>
                <a:gd name="T34" fmla="*/ 1119 w 2098"/>
                <a:gd name="T35" fmla="*/ 963 h 1680"/>
                <a:gd name="T36" fmla="*/ 1295 w 2098"/>
                <a:gd name="T37" fmla="*/ 730 h 1680"/>
                <a:gd name="T38" fmla="*/ 1331 w 2098"/>
                <a:gd name="T39" fmla="*/ 722 h 1680"/>
                <a:gd name="T40" fmla="*/ 1566 w 2098"/>
                <a:gd name="T41" fmla="*/ 329 h 1680"/>
                <a:gd name="T42" fmla="*/ 1143 w 2098"/>
                <a:gd name="T43" fmla="*/ 917 h 1680"/>
                <a:gd name="T44" fmla="*/ 1049 w 2098"/>
                <a:gd name="T45" fmla="*/ 963 h 1680"/>
                <a:gd name="T46" fmla="*/ 957 w 2098"/>
                <a:gd name="T47" fmla="*/ 918 h 1680"/>
                <a:gd name="T48" fmla="*/ 402 w 2098"/>
                <a:gd name="T49" fmla="*/ 31 h 1680"/>
                <a:gd name="T50" fmla="*/ 780 w 2098"/>
                <a:gd name="T51" fmla="*/ 346 h 1680"/>
                <a:gd name="T52" fmla="*/ 531 w 2098"/>
                <a:gd name="T53" fmla="*/ 90 h 1680"/>
                <a:gd name="T54" fmla="*/ 409 w 2098"/>
                <a:gd name="T55" fmla="*/ 123 h 1680"/>
                <a:gd name="T56" fmla="*/ 950 w 2098"/>
                <a:gd name="T57" fmla="*/ 924 h 1680"/>
                <a:gd name="T58" fmla="*/ 311 w 2098"/>
                <a:gd name="T59" fmla="*/ 927 h 1680"/>
                <a:gd name="T60" fmla="*/ 140 w 2098"/>
                <a:gd name="T61" fmla="*/ 789 h 1680"/>
                <a:gd name="T62" fmla="*/ 493 w 2098"/>
                <a:gd name="T63" fmla="*/ 736 h 1680"/>
                <a:gd name="T64" fmla="*/ 0 w 2098"/>
                <a:gd name="T65" fmla="*/ 845 h 1680"/>
                <a:gd name="T66" fmla="*/ 310 w 2098"/>
                <a:gd name="T67" fmla="*/ 936 h 1680"/>
                <a:gd name="T68" fmla="*/ 1045 w 2098"/>
                <a:gd name="T69" fmla="*/ 1042 h 1680"/>
                <a:gd name="T70" fmla="*/ 413 w 2098"/>
                <a:gd name="T71" fmla="*/ 1667 h 1680"/>
                <a:gd name="T72" fmla="*/ 577 w 2098"/>
                <a:gd name="T73" fmla="*/ 1290 h 1680"/>
                <a:gd name="T74" fmla="*/ 407 w 2098"/>
                <a:gd name="T75" fmla="*/ 1674 h 1680"/>
                <a:gd name="T76" fmla="*/ 501 w 2098"/>
                <a:gd name="T77" fmla="*/ 1639 h 1680"/>
                <a:gd name="T78" fmla="*/ 1051 w 2098"/>
                <a:gd name="T79" fmla="*/ 1049 h 1680"/>
                <a:gd name="T80" fmla="*/ 1609 w 2098"/>
                <a:gd name="T81" fmla="*/ 1631 h 1680"/>
                <a:gd name="T82" fmla="*/ 1702 w 2098"/>
                <a:gd name="T83" fmla="*/ 1666 h 1680"/>
                <a:gd name="T84" fmla="*/ 1464 w 2098"/>
                <a:gd name="T85" fmla="*/ 1204 h 1680"/>
                <a:gd name="T86" fmla="*/ 1444 w 2098"/>
                <a:gd name="T87" fmla="*/ 1474 h 1680"/>
                <a:gd name="T88" fmla="*/ 1112 w 2098"/>
                <a:gd name="T89" fmla="*/ 972 h 1680"/>
                <a:gd name="T90" fmla="*/ 2013 w 2098"/>
                <a:gd name="T91" fmla="*/ 897 h 1680"/>
                <a:gd name="T92" fmla="*/ 657 w 2098"/>
                <a:gd name="T93" fmla="*/ 735 h 1680"/>
                <a:gd name="T94" fmla="*/ 780 w 2098"/>
                <a:gd name="T95" fmla="*/ 722 h 1680"/>
                <a:gd name="T96" fmla="*/ 657 w 2098"/>
                <a:gd name="T97" fmla="*/ 735 h 1680"/>
                <a:gd name="T98" fmla="*/ 624 w 2098"/>
                <a:gd name="T99" fmla="*/ 1217 h 1680"/>
                <a:gd name="T100" fmla="*/ 687 w 2098"/>
                <a:gd name="T101" fmla="*/ 1139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8" h="1680">
                  <a:moveTo>
                    <a:pt x="964" y="554"/>
                  </a:moveTo>
                  <a:cubicBezTo>
                    <a:pt x="970" y="548"/>
                    <a:pt x="970" y="548"/>
                    <a:pt x="970" y="548"/>
                  </a:cubicBezTo>
                  <a:cubicBezTo>
                    <a:pt x="958" y="533"/>
                    <a:pt x="940" y="512"/>
                    <a:pt x="927" y="498"/>
                  </a:cubicBezTo>
                  <a:cubicBezTo>
                    <a:pt x="927" y="511"/>
                    <a:pt x="927" y="511"/>
                    <a:pt x="927" y="511"/>
                  </a:cubicBezTo>
                  <a:cubicBezTo>
                    <a:pt x="940" y="526"/>
                    <a:pt x="951" y="539"/>
                    <a:pt x="964" y="554"/>
                  </a:cubicBezTo>
                  <a:moveTo>
                    <a:pt x="1111" y="577"/>
                  </a:moveTo>
                  <a:cubicBezTo>
                    <a:pt x="1125" y="561"/>
                    <a:pt x="1138" y="545"/>
                    <a:pt x="1151" y="529"/>
                  </a:cubicBezTo>
                  <a:cubicBezTo>
                    <a:pt x="1144" y="524"/>
                    <a:pt x="1144" y="524"/>
                    <a:pt x="1144" y="524"/>
                  </a:cubicBezTo>
                  <a:cubicBezTo>
                    <a:pt x="1131" y="539"/>
                    <a:pt x="1118" y="555"/>
                    <a:pt x="1105" y="571"/>
                  </a:cubicBezTo>
                  <a:lnTo>
                    <a:pt x="1111" y="577"/>
                  </a:lnTo>
                  <a:close/>
                  <a:moveTo>
                    <a:pt x="1148" y="718"/>
                  </a:moveTo>
                  <a:cubicBezTo>
                    <a:pt x="1137" y="718"/>
                    <a:pt x="1122" y="718"/>
                    <a:pt x="1111" y="718"/>
                  </a:cubicBezTo>
                  <a:cubicBezTo>
                    <a:pt x="1111" y="727"/>
                    <a:pt x="1111" y="727"/>
                    <a:pt x="1111" y="727"/>
                  </a:cubicBezTo>
                  <a:cubicBezTo>
                    <a:pt x="1122" y="727"/>
                    <a:pt x="1137" y="727"/>
                    <a:pt x="1148" y="727"/>
                  </a:cubicBezTo>
                  <a:lnTo>
                    <a:pt x="1148" y="718"/>
                  </a:lnTo>
                  <a:close/>
                  <a:moveTo>
                    <a:pt x="1639" y="202"/>
                  </a:moveTo>
                  <a:cubicBezTo>
                    <a:pt x="1696" y="93"/>
                    <a:pt x="1713" y="32"/>
                    <a:pt x="1692" y="15"/>
                  </a:cubicBezTo>
                  <a:cubicBezTo>
                    <a:pt x="1672" y="0"/>
                    <a:pt x="1627" y="24"/>
                    <a:pt x="1552" y="88"/>
                  </a:cubicBezTo>
                  <a:cubicBezTo>
                    <a:pt x="1484" y="147"/>
                    <a:pt x="1396" y="236"/>
                    <a:pt x="1295" y="349"/>
                  </a:cubicBezTo>
                  <a:cubicBezTo>
                    <a:pt x="1295" y="362"/>
                    <a:pt x="1295" y="362"/>
                    <a:pt x="1295" y="362"/>
                  </a:cubicBezTo>
                  <a:cubicBezTo>
                    <a:pt x="1542" y="86"/>
                    <a:pt x="1662" y="4"/>
                    <a:pt x="1686" y="22"/>
                  </a:cubicBezTo>
                  <a:cubicBezTo>
                    <a:pt x="1694" y="29"/>
                    <a:pt x="1705" y="58"/>
                    <a:pt x="1631" y="198"/>
                  </a:cubicBezTo>
                  <a:lnTo>
                    <a:pt x="1639" y="202"/>
                  </a:lnTo>
                  <a:close/>
                  <a:moveTo>
                    <a:pt x="1100" y="972"/>
                  </a:moveTo>
                  <a:cubicBezTo>
                    <a:pt x="1084" y="993"/>
                    <a:pt x="1067" y="1014"/>
                    <a:pt x="1051" y="1035"/>
                  </a:cubicBezTo>
                  <a:cubicBezTo>
                    <a:pt x="1034" y="1014"/>
                    <a:pt x="1017" y="993"/>
                    <a:pt x="999" y="972"/>
                  </a:cubicBezTo>
                  <a:cubicBezTo>
                    <a:pt x="1016" y="972"/>
                    <a:pt x="1033" y="972"/>
                    <a:pt x="1049" y="972"/>
                  </a:cubicBezTo>
                  <a:cubicBezTo>
                    <a:pt x="1066" y="972"/>
                    <a:pt x="1083" y="972"/>
                    <a:pt x="1100" y="972"/>
                  </a:cubicBezTo>
                  <a:moveTo>
                    <a:pt x="2098" y="845"/>
                  </a:moveTo>
                  <a:cubicBezTo>
                    <a:pt x="2098" y="818"/>
                    <a:pt x="2041" y="794"/>
                    <a:pt x="1924" y="773"/>
                  </a:cubicBezTo>
                  <a:cubicBezTo>
                    <a:pt x="1814" y="753"/>
                    <a:pt x="1659" y="738"/>
                    <a:pt x="1479" y="728"/>
                  </a:cubicBezTo>
                  <a:cubicBezTo>
                    <a:pt x="1479" y="737"/>
                    <a:pt x="1479" y="737"/>
                    <a:pt x="1479" y="737"/>
                  </a:cubicBezTo>
                  <a:cubicBezTo>
                    <a:pt x="1659" y="747"/>
                    <a:pt x="1813" y="762"/>
                    <a:pt x="1922" y="782"/>
                  </a:cubicBezTo>
                  <a:cubicBezTo>
                    <a:pt x="2073" y="809"/>
                    <a:pt x="2090" y="835"/>
                    <a:pt x="2090" y="845"/>
                  </a:cubicBezTo>
                  <a:cubicBezTo>
                    <a:pt x="2090" y="856"/>
                    <a:pt x="2068" y="894"/>
                    <a:pt x="1787" y="927"/>
                  </a:cubicBezTo>
                  <a:cubicBezTo>
                    <a:pt x="1607" y="949"/>
                    <a:pt x="1371" y="961"/>
                    <a:pt x="1119" y="963"/>
                  </a:cubicBezTo>
                  <a:cubicBezTo>
                    <a:pt x="1129" y="950"/>
                    <a:pt x="1140" y="936"/>
                    <a:pt x="1150" y="923"/>
                  </a:cubicBezTo>
                  <a:cubicBezTo>
                    <a:pt x="1200" y="858"/>
                    <a:pt x="1249" y="793"/>
                    <a:pt x="1295" y="730"/>
                  </a:cubicBezTo>
                  <a:cubicBezTo>
                    <a:pt x="1307" y="730"/>
                    <a:pt x="1319" y="730"/>
                    <a:pt x="1331" y="731"/>
                  </a:cubicBezTo>
                  <a:cubicBezTo>
                    <a:pt x="1331" y="722"/>
                    <a:pt x="1331" y="722"/>
                    <a:pt x="1331" y="722"/>
                  </a:cubicBezTo>
                  <a:cubicBezTo>
                    <a:pt x="1321" y="722"/>
                    <a:pt x="1312" y="721"/>
                    <a:pt x="1301" y="721"/>
                  </a:cubicBezTo>
                  <a:cubicBezTo>
                    <a:pt x="1405" y="579"/>
                    <a:pt x="1496" y="444"/>
                    <a:pt x="1566" y="329"/>
                  </a:cubicBezTo>
                  <a:cubicBezTo>
                    <a:pt x="1559" y="324"/>
                    <a:pt x="1559" y="324"/>
                    <a:pt x="1559" y="324"/>
                  </a:cubicBezTo>
                  <a:cubicBezTo>
                    <a:pt x="1457" y="492"/>
                    <a:pt x="1309" y="703"/>
                    <a:pt x="1143" y="917"/>
                  </a:cubicBezTo>
                  <a:cubicBezTo>
                    <a:pt x="1131" y="933"/>
                    <a:pt x="1119" y="948"/>
                    <a:pt x="1107" y="963"/>
                  </a:cubicBezTo>
                  <a:cubicBezTo>
                    <a:pt x="1088" y="963"/>
                    <a:pt x="1069" y="963"/>
                    <a:pt x="1049" y="963"/>
                  </a:cubicBezTo>
                  <a:cubicBezTo>
                    <a:pt x="1030" y="963"/>
                    <a:pt x="1011" y="963"/>
                    <a:pt x="992" y="963"/>
                  </a:cubicBezTo>
                  <a:cubicBezTo>
                    <a:pt x="980" y="948"/>
                    <a:pt x="969" y="933"/>
                    <a:pt x="957" y="918"/>
                  </a:cubicBezTo>
                  <a:cubicBezTo>
                    <a:pt x="783" y="700"/>
                    <a:pt x="630" y="487"/>
                    <a:pt x="525" y="318"/>
                  </a:cubicBezTo>
                  <a:cubicBezTo>
                    <a:pt x="377" y="79"/>
                    <a:pt x="393" y="38"/>
                    <a:pt x="402" y="31"/>
                  </a:cubicBezTo>
                  <a:cubicBezTo>
                    <a:pt x="416" y="19"/>
                    <a:pt x="461" y="44"/>
                    <a:pt x="526" y="97"/>
                  </a:cubicBezTo>
                  <a:cubicBezTo>
                    <a:pt x="592" y="152"/>
                    <a:pt x="681" y="240"/>
                    <a:pt x="780" y="346"/>
                  </a:cubicBezTo>
                  <a:cubicBezTo>
                    <a:pt x="780" y="333"/>
                    <a:pt x="780" y="333"/>
                    <a:pt x="780" y="333"/>
                  </a:cubicBezTo>
                  <a:cubicBezTo>
                    <a:pt x="681" y="226"/>
                    <a:pt x="598" y="145"/>
                    <a:pt x="531" y="90"/>
                  </a:cubicBezTo>
                  <a:cubicBezTo>
                    <a:pt x="459" y="31"/>
                    <a:pt x="415" y="9"/>
                    <a:pt x="396" y="24"/>
                  </a:cubicBezTo>
                  <a:cubicBezTo>
                    <a:pt x="381" y="36"/>
                    <a:pt x="386" y="68"/>
                    <a:pt x="409" y="123"/>
                  </a:cubicBezTo>
                  <a:cubicBezTo>
                    <a:pt x="430" y="173"/>
                    <a:pt x="467" y="241"/>
                    <a:pt x="518" y="323"/>
                  </a:cubicBezTo>
                  <a:cubicBezTo>
                    <a:pt x="623" y="492"/>
                    <a:pt x="776" y="705"/>
                    <a:pt x="950" y="924"/>
                  </a:cubicBezTo>
                  <a:cubicBezTo>
                    <a:pt x="960" y="937"/>
                    <a:pt x="971" y="950"/>
                    <a:pt x="981" y="963"/>
                  </a:cubicBezTo>
                  <a:cubicBezTo>
                    <a:pt x="728" y="961"/>
                    <a:pt x="492" y="949"/>
                    <a:pt x="311" y="927"/>
                  </a:cubicBezTo>
                  <a:cubicBezTo>
                    <a:pt x="31" y="894"/>
                    <a:pt x="9" y="856"/>
                    <a:pt x="9" y="845"/>
                  </a:cubicBezTo>
                  <a:cubicBezTo>
                    <a:pt x="9" y="836"/>
                    <a:pt x="22" y="813"/>
                    <a:pt x="140" y="789"/>
                  </a:cubicBezTo>
                  <a:cubicBezTo>
                    <a:pt x="226" y="771"/>
                    <a:pt x="350" y="756"/>
                    <a:pt x="497" y="745"/>
                  </a:cubicBezTo>
                  <a:cubicBezTo>
                    <a:pt x="493" y="736"/>
                    <a:pt x="493" y="736"/>
                    <a:pt x="493" y="736"/>
                  </a:cubicBezTo>
                  <a:cubicBezTo>
                    <a:pt x="346" y="747"/>
                    <a:pt x="224" y="762"/>
                    <a:pt x="139" y="780"/>
                  </a:cubicBezTo>
                  <a:cubicBezTo>
                    <a:pt x="46" y="799"/>
                    <a:pt x="0" y="821"/>
                    <a:pt x="0" y="845"/>
                  </a:cubicBezTo>
                  <a:cubicBezTo>
                    <a:pt x="0" y="864"/>
                    <a:pt x="28" y="881"/>
                    <a:pt x="86" y="897"/>
                  </a:cubicBezTo>
                  <a:cubicBezTo>
                    <a:pt x="139" y="911"/>
                    <a:pt x="214" y="925"/>
                    <a:pt x="310" y="936"/>
                  </a:cubicBezTo>
                  <a:cubicBezTo>
                    <a:pt x="493" y="957"/>
                    <a:pt x="732" y="970"/>
                    <a:pt x="988" y="972"/>
                  </a:cubicBezTo>
                  <a:cubicBezTo>
                    <a:pt x="1007" y="995"/>
                    <a:pt x="1026" y="1019"/>
                    <a:pt x="1045" y="1042"/>
                  </a:cubicBezTo>
                  <a:cubicBezTo>
                    <a:pt x="908" y="1212"/>
                    <a:pt x="775" y="1364"/>
                    <a:pt x="663" y="1479"/>
                  </a:cubicBezTo>
                  <a:cubicBezTo>
                    <a:pt x="465" y="1680"/>
                    <a:pt x="421" y="1674"/>
                    <a:pt x="413" y="1667"/>
                  </a:cubicBezTo>
                  <a:cubicBezTo>
                    <a:pt x="391" y="1651"/>
                    <a:pt x="425" y="1544"/>
                    <a:pt x="584" y="1294"/>
                  </a:cubicBezTo>
                  <a:cubicBezTo>
                    <a:pt x="577" y="1290"/>
                    <a:pt x="577" y="1290"/>
                    <a:pt x="577" y="1290"/>
                  </a:cubicBezTo>
                  <a:cubicBezTo>
                    <a:pt x="510" y="1394"/>
                    <a:pt x="459" y="1483"/>
                    <a:pt x="430" y="1548"/>
                  </a:cubicBezTo>
                  <a:cubicBezTo>
                    <a:pt x="397" y="1620"/>
                    <a:pt x="390" y="1661"/>
                    <a:pt x="407" y="1674"/>
                  </a:cubicBezTo>
                  <a:cubicBezTo>
                    <a:pt x="411" y="1677"/>
                    <a:pt x="416" y="1679"/>
                    <a:pt x="421" y="1679"/>
                  </a:cubicBezTo>
                  <a:cubicBezTo>
                    <a:pt x="439" y="1679"/>
                    <a:pt x="465" y="1665"/>
                    <a:pt x="501" y="1639"/>
                  </a:cubicBezTo>
                  <a:cubicBezTo>
                    <a:pt x="545" y="1606"/>
                    <a:pt x="601" y="1554"/>
                    <a:pt x="669" y="1485"/>
                  </a:cubicBezTo>
                  <a:cubicBezTo>
                    <a:pt x="781" y="1371"/>
                    <a:pt x="914" y="1219"/>
                    <a:pt x="1051" y="1049"/>
                  </a:cubicBezTo>
                  <a:cubicBezTo>
                    <a:pt x="1190" y="1217"/>
                    <a:pt x="1324" y="1367"/>
                    <a:pt x="1438" y="1480"/>
                  </a:cubicBezTo>
                  <a:cubicBezTo>
                    <a:pt x="1507" y="1548"/>
                    <a:pt x="1564" y="1599"/>
                    <a:pt x="1609" y="1631"/>
                  </a:cubicBezTo>
                  <a:cubicBezTo>
                    <a:pt x="1644" y="1657"/>
                    <a:pt x="1671" y="1670"/>
                    <a:pt x="1688" y="1670"/>
                  </a:cubicBezTo>
                  <a:cubicBezTo>
                    <a:pt x="1694" y="1670"/>
                    <a:pt x="1699" y="1669"/>
                    <a:pt x="1702" y="1666"/>
                  </a:cubicBezTo>
                  <a:cubicBezTo>
                    <a:pt x="1754" y="1624"/>
                    <a:pt x="1554" y="1319"/>
                    <a:pt x="1466" y="1192"/>
                  </a:cubicBezTo>
                  <a:cubicBezTo>
                    <a:pt x="1464" y="1204"/>
                    <a:pt x="1464" y="1204"/>
                    <a:pt x="1464" y="1204"/>
                  </a:cubicBezTo>
                  <a:cubicBezTo>
                    <a:pt x="1675" y="1511"/>
                    <a:pt x="1721" y="1640"/>
                    <a:pt x="1697" y="1659"/>
                  </a:cubicBezTo>
                  <a:cubicBezTo>
                    <a:pt x="1688" y="1666"/>
                    <a:pt x="1645" y="1673"/>
                    <a:pt x="1444" y="1474"/>
                  </a:cubicBezTo>
                  <a:cubicBezTo>
                    <a:pt x="1330" y="1361"/>
                    <a:pt x="1196" y="1210"/>
                    <a:pt x="1056" y="1042"/>
                  </a:cubicBezTo>
                  <a:cubicBezTo>
                    <a:pt x="1075" y="1019"/>
                    <a:pt x="1093" y="995"/>
                    <a:pt x="1112" y="972"/>
                  </a:cubicBezTo>
                  <a:cubicBezTo>
                    <a:pt x="1367" y="970"/>
                    <a:pt x="1606" y="957"/>
                    <a:pt x="1788" y="936"/>
                  </a:cubicBezTo>
                  <a:cubicBezTo>
                    <a:pt x="1885" y="925"/>
                    <a:pt x="1960" y="911"/>
                    <a:pt x="2013" y="897"/>
                  </a:cubicBezTo>
                  <a:cubicBezTo>
                    <a:pt x="2070" y="881"/>
                    <a:pt x="2098" y="864"/>
                    <a:pt x="2098" y="845"/>
                  </a:cubicBezTo>
                  <a:moveTo>
                    <a:pt x="657" y="735"/>
                  </a:moveTo>
                  <a:cubicBezTo>
                    <a:pt x="697" y="733"/>
                    <a:pt x="738" y="732"/>
                    <a:pt x="780" y="730"/>
                  </a:cubicBezTo>
                  <a:cubicBezTo>
                    <a:pt x="780" y="722"/>
                    <a:pt x="780" y="722"/>
                    <a:pt x="780" y="722"/>
                  </a:cubicBezTo>
                  <a:cubicBezTo>
                    <a:pt x="738" y="723"/>
                    <a:pt x="693" y="725"/>
                    <a:pt x="653" y="727"/>
                  </a:cubicBezTo>
                  <a:lnTo>
                    <a:pt x="657" y="735"/>
                  </a:lnTo>
                  <a:close/>
                  <a:moveTo>
                    <a:pt x="682" y="1131"/>
                  </a:moveTo>
                  <a:cubicBezTo>
                    <a:pt x="662" y="1160"/>
                    <a:pt x="643" y="1189"/>
                    <a:pt x="624" y="1217"/>
                  </a:cubicBezTo>
                  <a:cubicBezTo>
                    <a:pt x="631" y="1222"/>
                    <a:pt x="631" y="1222"/>
                    <a:pt x="631" y="1222"/>
                  </a:cubicBezTo>
                  <a:cubicBezTo>
                    <a:pt x="649" y="1195"/>
                    <a:pt x="668" y="1167"/>
                    <a:pt x="687" y="1139"/>
                  </a:cubicBezTo>
                  <a:cubicBezTo>
                    <a:pt x="685" y="1135"/>
                    <a:pt x="682" y="1131"/>
                    <a:pt x="682" y="1131"/>
                  </a:cubicBezTo>
                </a:path>
              </a:pathLst>
            </a:custGeom>
            <a:solidFill>
              <a:srgbClr val="FFFFFF"/>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76" name="Freeform 48"/>
            <p:cNvSpPr>
              <a:spLocks/>
            </p:cNvSpPr>
            <p:nvPr/>
          </p:nvSpPr>
          <p:spPr bwMode="auto">
            <a:xfrm>
              <a:off x="1104809" y="3702020"/>
              <a:ext cx="93663" cy="98427"/>
            </a:xfrm>
            <a:custGeom>
              <a:avLst/>
              <a:gdLst>
                <a:gd name="T0" fmla="*/ 125 w 125"/>
                <a:gd name="T1" fmla="*/ 131 h 131"/>
                <a:gd name="T2" fmla="*/ 0 w 125"/>
                <a:gd name="T3" fmla="*/ 90 h 131"/>
                <a:gd name="T4" fmla="*/ 125 w 125"/>
                <a:gd name="T5" fmla="*/ 0 h 131"/>
                <a:gd name="T6" fmla="*/ 125 w 125"/>
                <a:gd name="T7" fmla="*/ 131 h 131"/>
              </a:gdLst>
              <a:ahLst/>
              <a:cxnLst>
                <a:cxn ang="0">
                  <a:pos x="T0" y="T1"/>
                </a:cxn>
                <a:cxn ang="0">
                  <a:pos x="T2" y="T3"/>
                </a:cxn>
                <a:cxn ang="0">
                  <a:pos x="T4" y="T5"/>
                </a:cxn>
                <a:cxn ang="0">
                  <a:pos x="T6" y="T7"/>
                </a:cxn>
              </a:cxnLst>
              <a:rect l="0" t="0" r="r" b="b"/>
              <a:pathLst>
                <a:path w="125" h="131">
                  <a:moveTo>
                    <a:pt x="125" y="131"/>
                  </a:moveTo>
                  <a:cubicBezTo>
                    <a:pt x="0" y="90"/>
                    <a:pt x="0" y="90"/>
                    <a:pt x="0" y="90"/>
                  </a:cubicBezTo>
                  <a:cubicBezTo>
                    <a:pt x="18" y="35"/>
                    <a:pt x="67" y="0"/>
                    <a:pt x="125" y="0"/>
                  </a:cubicBezTo>
                  <a:lnTo>
                    <a:pt x="125" y="13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dirty="0"/>
            </a:p>
          </p:txBody>
        </p:sp>
        <p:sp>
          <p:nvSpPr>
            <p:cNvPr id="177" name="Freeform 49"/>
            <p:cNvSpPr>
              <a:spLocks/>
            </p:cNvSpPr>
            <p:nvPr/>
          </p:nvSpPr>
          <p:spPr bwMode="auto">
            <a:xfrm>
              <a:off x="1098459" y="3768696"/>
              <a:ext cx="100013" cy="61914"/>
            </a:xfrm>
            <a:custGeom>
              <a:avLst/>
              <a:gdLst>
                <a:gd name="T0" fmla="*/ 134 w 134"/>
                <a:gd name="T1" fmla="*/ 41 h 82"/>
                <a:gd name="T2" fmla="*/ 9 w 134"/>
                <a:gd name="T3" fmla="*/ 82 h 82"/>
                <a:gd name="T4" fmla="*/ 9 w 134"/>
                <a:gd name="T5" fmla="*/ 0 h 82"/>
                <a:gd name="T6" fmla="*/ 134 w 134"/>
                <a:gd name="T7" fmla="*/ 41 h 82"/>
              </a:gdLst>
              <a:ahLst/>
              <a:cxnLst>
                <a:cxn ang="0">
                  <a:pos x="T0" y="T1"/>
                </a:cxn>
                <a:cxn ang="0">
                  <a:pos x="T2" y="T3"/>
                </a:cxn>
                <a:cxn ang="0">
                  <a:pos x="T4" y="T5"/>
                </a:cxn>
                <a:cxn ang="0">
                  <a:pos x="T6" y="T7"/>
                </a:cxn>
              </a:cxnLst>
              <a:rect l="0" t="0" r="r" b="b"/>
              <a:pathLst>
                <a:path w="134" h="82">
                  <a:moveTo>
                    <a:pt x="134" y="41"/>
                  </a:moveTo>
                  <a:cubicBezTo>
                    <a:pt x="9" y="82"/>
                    <a:pt x="9" y="82"/>
                    <a:pt x="9" y="82"/>
                  </a:cubicBezTo>
                  <a:cubicBezTo>
                    <a:pt x="0" y="54"/>
                    <a:pt x="0" y="28"/>
                    <a:pt x="9" y="0"/>
                  </a:cubicBezTo>
                  <a:lnTo>
                    <a:pt x="134" y="4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8" name="Freeform 50"/>
            <p:cNvSpPr>
              <a:spLocks/>
            </p:cNvSpPr>
            <p:nvPr/>
          </p:nvSpPr>
          <p:spPr bwMode="auto">
            <a:xfrm>
              <a:off x="1104809" y="3800446"/>
              <a:ext cx="93663" cy="79376"/>
            </a:xfrm>
            <a:custGeom>
              <a:avLst/>
              <a:gdLst>
                <a:gd name="T0" fmla="*/ 125 w 125"/>
                <a:gd name="T1" fmla="*/ 0 h 106"/>
                <a:gd name="T2" fmla="*/ 48 w 125"/>
                <a:gd name="T3" fmla="*/ 106 h 106"/>
                <a:gd name="T4" fmla="*/ 0 w 125"/>
                <a:gd name="T5" fmla="*/ 41 h 106"/>
                <a:gd name="T6" fmla="*/ 125 w 125"/>
                <a:gd name="T7" fmla="*/ 0 h 106"/>
              </a:gdLst>
              <a:ahLst/>
              <a:cxnLst>
                <a:cxn ang="0">
                  <a:pos x="T0" y="T1"/>
                </a:cxn>
                <a:cxn ang="0">
                  <a:pos x="T2" y="T3"/>
                </a:cxn>
                <a:cxn ang="0">
                  <a:pos x="T4" y="T5"/>
                </a:cxn>
                <a:cxn ang="0">
                  <a:pos x="T6" y="T7"/>
                </a:cxn>
              </a:cxnLst>
              <a:rect l="0" t="0" r="r" b="b"/>
              <a:pathLst>
                <a:path w="125" h="106">
                  <a:moveTo>
                    <a:pt x="125" y="0"/>
                  </a:moveTo>
                  <a:cubicBezTo>
                    <a:pt x="48" y="106"/>
                    <a:pt x="48" y="106"/>
                    <a:pt x="48" y="106"/>
                  </a:cubicBezTo>
                  <a:cubicBezTo>
                    <a:pt x="25" y="89"/>
                    <a:pt x="9" y="68"/>
                    <a:pt x="0" y="41"/>
                  </a:cubicBezTo>
                  <a:lnTo>
                    <a:pt x="125"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IN" dirty="0"/>
            </a:p>
          </p:txBody>
        </p:sp>
        <p:sp>
          <p:nvSpPr>
            <p:cNvPr id="179" name="Freeform 51"/>
            <p:cNvSpPr>
              <a:spLocks/>
            </p:cNvSpPr>
            <p:nvPr/>
          </p:nvSpPr>
          <p:spPr bwMode="auto">
            <a:xfrm>
              <a:off x="1141321" y="3800446"/>
              <a:ext cx="150813" cy="109539"/>
            </a:xfrm>
            <a:custGeom>
              <a:avLst/>
              <a:gdLst>
                <a:gd name="T0" fmla="*/ 77 w 202"/>
                <a:gd name="T1" fmla="*/ 0 h 147"/>
                <a:gd name="T2" fmla="*/ 202 w 202"/>
                <a:gd name="T3" fmla="*/ 41 h 147"/>
                <a:gd name="T4" fmla="*/ 37 w 202"/>
                <a:gd name="T5" fmla="*/ 125 h 147"/>
                <a:gd name="T6" fmla="*/ 0 w 202"/>
                <a:gd name="T7" fmla="*/ 106 h 147"/>
                <a:gd name="T8" fmla="*/ 77 w 202"/>
                <a:gd name="T9" fmla="*/ 0 h 147"/>
              </a:gdLst>
              <a:ahLst/>
              <a:cxnLst>
                <a:cxn ang="0">
                  <a:pos x="T0" y="T1"/>
                </a:cxn>
                <a:cxn ang="0">
                  <a:pos x="T2" y="T3"/>
                </a:cxn>
                <a:cxn ang="0">
                  <a:pos x="T4" y="T5"/>
                </a:cxn>
                <a:cxn ang="0">
                  <a:pos x="T6" y="T7"/>
                </a:cxn>
                <a:cxn ang="0">
                  <a:pos x="T8" y="T9"/>
                </a:cxn>
              </a:cxnLst>
              <a:rect l="0" t="0" r="r" b="b"/>
              <a:pathLst>
                <a:path w="202" h="147">
                  <a:moveTo>
                    <a:pt x="77" y="0"/>
                  </a:moveTo>
                  <a:cubicBezTo>
                    <a:pt x="202" y="41"/>
                    <a:pt x="202" y="41"/>
                    <a:pt x="202" y="41"/>
                  </a:cubicBezTo>
                  <a:cubicBezTo>
                    <a:pt x="180" y="110"/>
                    <a:pt x="106" y="147"/>
                    <a:pt x="37" y="125"/>
                  </a:cubicBezTo>
                  <a:cubicBezTo>
                    <a:pt x="23" y="120"/>
                    <a:pt x="12" y="115"/>
                    <a:pt x="0" y="106"/>
                  </a:cubicBezTo>
                  <a:lnTo>
                    <a:pt x="77"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0" name="Freeform 52"/>
            <p:cNvSpPr>
              <a:spLocks/>
            </p:cNvSpPr>
            <p:nvPr/>
          </p:nvSpPr>
          <p:spPr bwMode="auto">
            <a:xfrm>
              <a:off x="1198471" y="3702020"/>
              <a:ext cx="96838" cy="128590"/>
            </a:xfrm>
            <a:custGeom>
              <a:avLst/>
              <a:gdLst>
                <a:gd name="T0" fmla="*/ 0 w 131"/>
                <a:gd name="T1" fmla="*/ 131 h 172"/>
                <a:gd name="T2" fmla="*/ 0 w 131"/>
                <a:gd name="T3" fmla="*/ 0 h 172"/>
                <a:gd name="T4" fmla="*/ 131 w 131"/>
                <a:gd name="T5" fmla="*/ 131 h 172"/>
                <a:gd name="T6" fmla="*/ 125 w 131"/>
                <a:gd name="T7" fmla="*/ 172 h 172"/>
                <a:gd name="T8" fmla="*/ 0 w 131"/>
                <a:gd name="T9" fmla="*/ 131 h 172"/>
              </a:gdLst>
              <a:ahLst/>
              <a:cxnLst>
                <a:cxn ang="0">
                  <a:pos x="T0" y="T1"/>
                </a:cxn>
                <a:cxn ang="0">
                  <a:pos x="T2" y="T3"/>
                </a:cxn>
                <a:cxn ang="0">
                  <a:pos x="T4" y="T5"/>
                </a:cxn>
                <a:cxn ang="0">
                  <a:pos x="T6" y="T7"/>
                </a:cxn>
                <a:cxn ang="0">
                  <a:pos x="T8" y="T9"/>
                </a:cxn>
              </a:cxnLst>
              <a:rect l="0" t="0" r="r" b="b"/>
              <a:pathLst>
                <a:path w="131" h="172">
                  <a:moveTo>
                    <a:pt x="0" y="131"/>
                  </a:moveTo>
                  <a:cubicBezTo>
                    <a:pt x="0" y="0"/>
                    <a:pt x="0" y="0"/>
                    <a:pt x="0" y="0"/>
                  </a:cubicBezTo>
                  <a:cubicBezTo>
                    <a:pt x="73" y="0"/>
                    <a:pt x="131" y="59"/>
                    <a:pt x="131" y="131"/>
                  </a:cubicBezTo>
                  <a:cubicBezTo>
                    <a:pt x="131" y="146"/>
                    <a:pt x="129" y="158"/>
                    <a:pt x="125" y="172"/>
                  </a:cubicBezTo>
                  <a:lnTo>
                    <a:pt x="0" y="131"/>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1" name="Freeform 53"/>
            <p:cNvSpPr>
              <a:spLocks noEditPoints="1"/>
            </p:cNvSpPr>
            <p:nvPr/>
          </p:nvSpPr>
          <p:spPr bwMode="auto">
            <a:xfrm>
              <a:off x="2001748" y="4005237"/>
              <a:ext cx="217488" cy="158753"/>
            </a:xfrm>
            <a:custGeom>
              <a:avLst/>
              <a:gdLst>
                <a:gd name="T0" fmla="*/ 141 w 292"/>
                <a:gd name="T1" fmla="*/ 22 h 214"/>
                <a:gd name="T2" fmla="*/ 267 w 292"/>
                <a:gd name="T3" fmla="*/ 22 h 214"/>
                <a:gd name="T4" fmla="*/ 256 w 292"/>
                <a:gd name="T5" fmla="*/ 3 h 214"/>
                <a:gd name="T6" fmla="*/ 251 w 292"/>
                <a:gd name="T7" fmla="*/ 0 h 214"/>
                <a:gd name="T8" fmla="*/ 158 w 292"/>
                <a:gd name="T9" fmla="*/ 0 h 214"/>
                <a:gd name="T10" fmla="*/ 153 w 292"/>
                <a:gd name="T11" fmla="*/ 3 h 214"/>
                <a:gd name="T12" fmla="*/ 141 w 292"/>
                <a:gd name="T13" fmla="*/ 22 h 214"/>
                <a:gd name="T14" fmla="*/ 292 w 292"/>
                <a:gd name="T15" fmla="*/ 38 h 214"/>
                <a:gd name="T16" fmla="*/ 285 w 292"/>
                <a:gd name="T17" fmla="*/ 31 h 214"/>
                <a:gd name="T18" fmla="*/ 232 w 292"/>
                <a:gd name="T19" fmla="*/ 31 h 214"/>
                <a:gd name="T20" fmla="*/ 61 w 292"/>
                <a:gd name="T21" fmla="*/ 31 h 214"/>
                <a:gd name="T22" fmla="*/ 8 w 292"/>
                <a:gd name="T23" fmla="*/ 31 h 214"/>
                <a:gd name="T24" fmla="*/ 0 w 292"/>
                <a:gd name="T25" fmla="*/ 38 h 214"/>
                <a:gd name="T26" fmla="*/ 0 w 292"/>
                <a:gd name="T27" fmla="*/ 207 h 214"/>
                <a:gd name="T28" fmla="*/ 8 w 292"/>
                <a:gd name="T29" fmla="*/ 214 h 214"/>
                <a:gd name="T30" fmla="*/ 61 w 292"/>
                <a:gd name="T31" fmla="*/ 214 h 214"/>
                <a:gd name="T32" fmla="*/ 232 w 292"/>
                <a:gd name="T33" fmla="*/ 214 h 214"/>
                <a:gd name="T34" fmla="*/ 285 w 292"/>
                <a:gd name="T35" fmla="*/ 214 h 214"/>
                <a:gd name="T36" fmla="*/ 292 w 292"/>
                <a:gd name="T37" fmla="*/ 207 h 214"/>
                <a:gd name="T38" fmla="*/ 292 w 292"/>
                <a:gd name="T39" fmla="*/ 3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214">
                  <a:moveTo>
                    <a:pt x="141" y="22"/>
                  </a:moveTo>
                  <a:cubicBezTo>
                    <a:pt x="267" y="22"/>
                    <a:pt x="267" y="22"/>
                    <a:pt x="267" y="22"/>
                  </a:cubicBezTo>
                  <a:cubicBezTo>
                    <a:pt x="256" y="3"/>
                    <a:pt x="256" y="3"/>
                    <a:pt x="256" y="3"/>
                  </a:cubicBezTo>
                  <a:cubicBezTo>
                    <a:pt x="256" y="3"/>
                    <a:pt x="254" y="0"/>
                    <a:pt x="251" y="0"/>
                  </a:cubicBezTo>
                  <a:cubicBezTo>
                    <a:pt x="158" y="0"/>
                    <a:pt x="158" y="0"/>
                    <a:pt x="158" y="0"/>
                  </a:cubicBezTo>
                  <a:cubicBezTo>
                    <a:pt x="158" y="0"/>
                    <a:pt x="154" y="0"/>
                    <a:pt x="153" y="3"/>
                  </a:cubicBezTo>
                  <a:lnTo>
                    <a:pt x="141" y="22"/>
                  </a:lnTo>
                  <a:close/>
                  <a:moveTo>
                    <a:pt x="292" y="38"/>
                  </a:moveTo>
                  <a:cubicBezTo>
                    <a:pt x="292" y="38"/>
                    <a:pt x="292" y="31"/>
                    <a:pt x="285" y="31"/>
                  </a:cubicBezTo>
                  <a:cubicBezTo>
                    <a:pt x="232" y="31"/>
                    <a:pt x="232" y="31"/>
                    <a:pt x="232" y="31"/>
                  </a:cubicBezTo>
                  <a:cubicBezTo>
                    <a:pt x="61" y="31"/>
                    <a:pt x="61" y="31"/>
                    <a:pt x="61" y="31"/>
                  </a:cubicBezTo>
                  <a:cubicBezTo>
                    <a:pt x="8" y="31"/>
                    <a:pt x="8" y="31"/>
                    <a:pt x="8" y="31"/>
                  </a:cubicBezTo>
                  <a:cubicBezTo>
                    <a:pt x="0" y="31"/>
                    <a:pt x="0" y="38"/>
                    <a:pt x="0" y="38"/>
                  </a:cubicBezTo>
                  <a:cubicBezTo>
                    <a:pt x="0" y="207"/>
                    <a:pt x="0" y="207"/>
                    <a:pt x="0" y="207"/>
                  </a:cubicBezTo>
                  <a:cubicBezTo>
                    <a:pt x="0" y="214"/>
                    <a:pt x="8" y="214"/>
                    <a:pt x="8" y="214"/>
                  </a:cubicBezTo>
                  <a:cubicBezTo>
                    <a:pt x="61" y="214"/>
                    <a:pt x="61" y="214"/>
                    <a:pt x="61" y="214"/>
                  </a:cubicBezTo>
                  <a:cubicBezTo>
                    <a:pt x="232" y="214"/>
                    <a:pt x="232" y="214"/>
                    <a:pt x="232" y="214"/>
                  </a:cubicBezTo>
                  <a:cubicBezTo>
                    <a:pt x="285" y="214"/>
                    <a:pt x="285" y="214"/>
                    <a:pt x="285" y="214"/>
                  </a:cubicBezTo>
                  <a:cubicBezTo>
                    <a:pt x="285" y="214"/>
                    <a:pt x="292" y="214"/>
                    <a:pt x="292" y="207"/>
                  </a:cubicBezTo>
                  <a:lnTo>
                    <a:pt x="292" y="38"/>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IN" dirty="0"/>
            </a:p>
          </p:txBody>
        </p:sp>
        <p:sp>
          <p:nvSpPr>
            <p:cNvPr id="182" name="Oval 54"/>
            <p:cNvSpPr>
              <a:spLocks noChangeArrowheads="1"/>
            </p:cNvSpPr>
            <p:nvPr/>
          </p:nvSpPr>
          <p:spPr bwMode="auto">
            <a:xfrm>
              <a:off x="1896973" y="4471970"/>
              <a:ext cx="195263" cy="196853"/>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3" name="Freeform 55"/>
            <p:cNvSpPr>
              <a:spLocks/>
            </p:cNvSpPr>
            <p:nvPr/>
          </p:nvSpPr>
          <p:spPr bwMode="auto">
            <a:xfrm>
              <a:off x="1976348" y="4530709"/>
              <a:ext cx="55563" cy="80964"/>
            </a:xfrm>
            <a:custGeom>
              <a:avLst/>
              <a:gdLst>
                <a:gd name="T0" fmla="*/ 0 w 35"/>
                <a:gd name="T1" fmla="*/ 51 h 51"/>
                <a:gd name="T2" fmla="*/ 35 w 35"/>
                <a:gd name="T3" fmla="*/ 25 h 51"/>
                <a:gd name="T4" fmla="*/ 0 w 35"/>
                <a:gd name="T5" fmla="*/ 0 h 51"/>
                <a:gd name="T6" fmla="*/ 0 w 35"/>
                <a:gd name="T7" fmla="*/ 51 h 51"/>
              </a:gdLst>
              <a:ahLst/>
              <a:cxnLst>
                <a:cxn ang="0">
                  <a:pos x="T0" y="T1"/>
                </a:cxn>
                <a:cxn ang="0">
                  <a:pos x="T2" y="T3"/>
                </a:cxn>
                <a:cxn ang="0">
                  <a:pos x="T4" y="T5"/>
                </a:cxn>
                <a:cxn ang="0">
                  <a:pos x="T6" y="T7"/>
                </a:cxn>
              </a:cxnLst>
              <a:rect l="0" t="0" r="r" b="b"/>
              <a:pathLst>
                <a:path w="35" h="51">
                  <a:moveTo>
                    <a:pt x="0" y="51"/>
                  </a:moveTo>
                  <a:lnTo>
                    <a:pt x="35" y="25"/>
                  </a:lnTo>
                  <a:lnTo>
                    <a:pt x="0" y="0"/>
                  </a:lnTo>
                  <a:lnTo>
                    <a:pt x="0"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4" name="Freeform 56"/>
            <p:cNvSpPr>
              <a:spLocks noEditPoints="1"/>
            </p:cNvSpPr>
            <p:nvPr/>
          </p:nvSpPr>
          <p:spPr bwMode="auto">
            <a:xfrm>
              <a:off x="1077821" y="4419582"/>
              <a:ext cx="200025" cy="153990"/>
            </a:xfrm>
            <a:custGeom>
              <a:avLst/>
              <a:gdLst>
                <a:gd name="T0" fmla="*/ 63 w 126"/>
                <a:gd name="T1" fmla="*/ 54 h 97"/>
                <a:gd name="T2" fmla="*/ 126 w 126"/>
                <a:gd name="T3" fmla="*/ 9 h 97"/>
                <a:gd name="T4" fmla="*/ 126 w 126"/>
                <a:gd name="T5" fmla="*/ 0 h 97"/>
                <a:gd name="T6" fmla="*/ 63 w 126"/>
                <a:gd name="T7" fmla="*/ 0 h 97"/>
                <a:gd name="T8" fmla="*/ 0 w 126"/>
                <a:gd name="T9" fmla="*/ 0 h 97"/>
                <a:gd name="T10" fmla="*/ 0 w 126"/>
                <a:gd name="T11" fmla="*/ 9 h 97"/>
                <a:gd name="T12" fmla="*/ 63 w 126"/>
                <a:gd name="T13" fmla="*/ 54 h 97"/>
                <a:gd name="T14" fmla="*/ 126 w 126"/>
                <a:gd name="T15" fmla="*/ 97 h 97"/>
                <a:gd name="T16" fmla="*/ 126 w 126"/>
                <a:gd name="T17" fmla="*/ 18 h 97"/>
                <a:gd name="T18" fmla="*/ 63 w 126"/>
                <a:gd name="T19" fmla="*/ 64 h 97"/>
                <a:gd name="T20" fmla="*/ 0 w 126"/>
                <a:gd name="T21" fmla="*/ 18 h 97"/>
                <a:gd name="T22" fmla="*/ 0 w 126"/>
                <a:gd name="T23" fmla="*/ 97 h 97"/>
                <a:gd name="T24" fmla="*/ 63 w 126"/>
                <a:gd name="T25" fmla="*/ 97 h 97"/>
                <a:gd name="T26" fmla="*/ 126 w 126"/>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97">
                  <a:moveTo>
                    <a:pt x="63" y="54"/>
                  </a:moveTo>
                  <a:lnTo>
                    <a:pt x="126" y="9"/>
                  </a:lnTo>
                  <a:lnTo>
                    <a:pt x="126" y="0"/>
                  </a:lnTo>
                  <a:lnTo>
                    <a:pt x="63" y="0"/>
                  </a:lnTo>
                  <a:lnTo>
                    <a:pt x="0" y="0"/>
                  </a:lnTo>
                  <a:lnTo>
                    <a:pt x="0" y="9"/>
                  </a:lnTo>
                  <a:lnTo>
                    <a:pt x="63" y="54"/>
                  </a:lnTo>
                  <a:close/>
                  <a:moveTo>
                    <a:pt x="126" y="97"/>
                  </a:moveTo>
                  <a:lnTo>
                    <a:pt x="126" y="18"/>
                  </a:lnTo>
                  <a:lnTo>
                    <a:pt x="63" y="64"/>
                  </a:lnTo>
                  <a:lnTo>
                    <a:pt x="0" y="18"/>
                  </a:lnTo>
                  <a:lnTo>
                    <a:pt x="0" y="97"/>
                  </a:lnTo>
                  <a:lnTo>
                    <a:pt x="63" y="97"/>
                  </a:lnTo>
                  <a:lnTo>
                    <a:pt x="126" y="97"/>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5" name="Freeform 57"/>
            <p:cNvSpPr>
              <a:spLocks/>
            </p:cNvSpPr>
            <p:nvPr/>
          </p:nvSpPr>
          <p:spPr bwMode="auto">
            <a:xfrm>
              <a:off x="804771" y="4132239"/>
              <a:ext cx="328613" cy="188916"/>
            </a:xfrm>
            <a:custGeom>
              <a:avLst/>
              <a:gdLst>
                <a:gd name="T0" fmla="*/ 347 w 440"/>
                <a:gd name="T1" fmla="*/ 24 h 252"/>
                <a:gd name="T2" fmla="*/ 293 w 440"/>
                <a:gd name="T3" fmla="*/ 3 h 252"/>
                <a:gd name="T4" fmla="*/ 257 w 440"/>
                <a:gd name="T5" fmla="*/ 31 h 252"/>
                <a:gd name="T6" fmla="*/ 220 w 440"/>
                <a:gd name="T7" fmla="*/ 33 h 252"/>
                <a:gd name="T8" fmla="*/ 184 w 440"/>
                <a:gd name="T9" fmla="*/ 31 h 252"/>
                <a:gd name="T10" fmla="*/ 148 w 440"/>
                <a:gd name="T11" fmla="*/ 3 h 252"/>
                <a:gd name="T12" fmla="*/ 94 w 440"/>
                <a:gd name="T13" fmla="*/ 24 h 252"/>
                <a:gd name="T14" fmla="*/ 69 w 440"/>
                <a:gd name="T15" fmla="*/ 246 h 252"/>
                <a:gd name="T16" fmla="*/ 128 w 440"/>
                <a:gd name="T17" fmla="*/ 210 h 252"/>
                <a:gd name="T18" fmla="*/ 220 w 440"/>
                <a:gd name="T19" fmla="*/ 179 h 252"/>
                <a:gd name="T20" fmla="*/ 312 w 440"/>
                <a:gd name="T21" fmla="*/ 210 h 252"/>
                <a:gd name="T22" fmla="*/ 372 w 440"/>
                <a:gd name="T23" fmla="*/ 246 h 252"/>
                <a:gd name="T24" fmla="*/ 347 w 440"/>
                <a:gd name="T25" fmla="*/ 2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0" h="252">
                  <a:moveTo>
                    <a:pt x="347" y="24"/>
                  </a:moveTo>
                  <a:cubicBezTo>
                    <a:pt x="341" y="13"/>
                    <a:pt x="299" y="0"/>
                    <a:pt x="293" y="3"/>
                  </a:cubicBezTo>
                  <a:cubicBezTo>
                    <a:pt x="290" y="6"/>
                    <a:pt x="265" y="28"/>
                    <a:pt x="257" y="31"/>
                  </a:cubicBezTo>
                  <a:cubicBezTo>
                    <a:pt x="249" y="33"/>
                    <a:pt x="220" y="33"/>
                    <a:pt x="220" y="33"/>
                  </a:cubicBezTo>
                  <a:cubicBezTo>
                    <a:pt x="220" y="33"/>
                    <a:pt x="192" y="33"/>
                    <a:pt x="184" y="31"/>
                  </a:cubicBezTo>
                  <a:cubicBezTo>
                    <a:pt x="175" y="28"/>
                    <a:pt x="151" y="6"/>
                    <a:pt x="148" y="3"/>
                  </a:cubicBezTo>
                  <a:cubicBezTo>
                    <a:pt x="141" y="0"/>
                    <a:pt x="99" y="13"/>
                    <a:pt x="94" y="24"/>
                  </a:cubicBezTo>
                  <a:cubicBezTo>
                    <a:pt x="94" y="24"/>
                    <a:pt x="0" y="222"/>
                    <a:pt x="69" y="246"/>
                  </a:cubicBezTo>
                  <a:cubicBezTo>
                    <a:pt x="99" y="252"/>
                    <a:pt x="111" y="226"/>
                    <a:pt x="128" y="210"/>
                  </a:cubicBezTo>
                  <a:cubicBezTo>
                    <a:pt x="145" y="194"/>
                    <a:pt x="170" y="179"/>
                    <a:pt x="220" y="179"/>
                  </a:cubicBezTo>
                  <a:cubicBezTo>
                    <a:pt x="271" y="179"/>
                    <a:pt x="295" y="194"/>
                    <a:pt x="312" y="210"/>
                  </a:cubicBezTo>
                  <a:cubicBezTo>
                    <a:pt x="329" y="226"/>
                    <a:pt x="341" y="252"/>
                    <a:pt x="372" y="246"/>
                  </a:cubicBezTo>
                  <a:cubicBezTo>
                    <a:pt x="440" y="222"/>
                    <a:pt x="347" y="24"/>
                    <a:pt x="347" y="24"/>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IN" dirty="0"/>
            </a:p>
          </p:txBody>
        </p:sp>
        <p:sp>
          <p:nvSpPr>
            <p:cNvPr id="186" name="Oval 58"/>
            <p:cNvSpPr>
              <a:spLocks noChangeArrowheads="1"/>
            </p:cNvSpPr>
            <p:nvPr/>
          </p:nvSpPr>
          <p:spPr bwMode="auto">
            <a:xfrm>
              <a:off x="955583" y="4186215"/>
              <a:ext cx="28575" cy="26988"/>
            </a:xfrm>
            <a:prstGeom prst="ellipse">
              <a:avLst/>
            </a:prstGeom>
            <a:solidFill>
              <a:srgbClr val="45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377" name="Group 376"/>
          <p:cNvGrpSpPr/>
          <p:nvPr/>
        </p:nvGrpSpPr>
        <p:grpSpPr>
          <a:xfrm>
            <a:off x="7550803" y="3929404"/>
            <a:ext cx="1977603" cy="1547471"/>
            <a:chOff x="3405189" y="5422918"/>
            <a:chExt cx="1722476" cy="1239822"/>
          </a:xfrm>
        </p:grpSpPr>
        <p:grpSp>
          <p:nvGrpSpPr>
            <p:cNvPr id="191" name="Group 263"/>
            <p:cNvGrpSpPr>
              <a:grpSpLocks/>
            </p:cNvGrpSpPr>
            <p:nvPr/>
          </p:nvGrpSpPr>
          <p:grpSpPr bwMode="auto">
            <a:xfrm>
              <a:off x="3595715" y="5422918"/>
              <a:ext cx="1531950" cy="1233492"/>
              <a:chOff x="2265" y="3416"/>
              <a:chExt cx="965" cy="777"/>
            </a:xfrm>
          </p:grpSpPr>
          <p:sp>
            <p:nvSpPr>
              <p:cNvPr id="147" name="Freeform 65"/>
              <p:cNvSpPr>
                <a:spLocks/>
              </p:cNvSpPr>
              <p:nvPr/>
            </p:nvSpPr>
            <p:spPr bwMode="auto">
              <a:xfrm>
                <a:off x="2517" y="4149"/>
                <a:ext cx="713" cy="44"/>
              </a:xfrm>
              <a:custGeom>
                <a:avLst/>
                <a:gdLst>
                  <a:gd name="T0" fmla="*/ 1458 w 1514"/>
                  <a:gd name="T1" fmla="*/ 0 h 94"/>
                  <a:gd name="T2" fmla="*/ 1451 w 1514"/>
                  <a:gd name="T3" fmla="*/ 0 h 94"/>
                  <a:gd name="T4" fmla="*/ 1451 w 1514"/>
                  <a:gd name="T5" fmla="*/ 0 h 94"/>
                  <a:gd name="T6" fmla="*/ 1315 w 1514"/>
                  <a:gd name="T7" fmla="*/ 0 h 94"/>
                  <a:gd name="T8" fmla="*/ 1315 w 1514"/>
                  <a:gd name="T9" fmla="*/ 41 h 94"/>
                  <a:gd name="T10" fmla="*/ 1314 w 1514"/>
                  <a:gd name="T11" fmla="*/ 41 h 94"/>
                  <a:gd name="T12" fmla="*/ 188 w 1514"/>
                  <a:gd name="T13" fmla="*/ 41 h 94"/>
                  <a:gd name="T14" fmla="*/ 188 w 1514"/>
                  <a:gd name="T15" fmla="*/ 0 h 94"/>
                  <a:gd name="T16" fmla="*/ 99 w 1514"/>
                  <a:gd name="T17" fmla="*/ 0 h 94"/>
                  <a:gd name="T18" fmla="*/ 91 w 1514"/>
                  <a:gd name="T19" fmla="*/ 42 h 94"/>
                  <a:gd name="T20" fmla="*/ 43 w 1514"/>
                  <a:gd name="T21" fmla="*/ 42 h 94"/>
                  <a:gd name="T22" fmla="*/ 51 w 1514"/>
                  <a:gd name="T23" fmla="*/ 0 h 94"/>
                  <a:gd name="T24" fmla="*/ 50 w 1514"/>
                  <a:gd name="T25" fmla="*/ 0 h 94"/>
                  <a:gd name="T26" fmla="*/ 50 w 1514"/>
                  <a:gd name="T27" fmla="*/ 0 h 94"/>
                  <a:gd name="T28" fmla="*/ 0 w 1514"/>
                  <a:gd name="T29" fmla="*/ 47 h 94"/>
                  <a:gd name="T30" fmla="*/ 57 w 1514"/>
                  <a:gd name="T31" fmla="*/ 94 h 94"/>
                  <a:gd name="T32" fmla="*/ 69 w 1514"/>
                  <a:gd name="T33" fmla="*/ 93 h 94"/>
                  <a:gd name="T34" fmla="*/ 1446 w 1514"/>
                  <a:gd name="T35" fmla="*/ 93 h 94"/>
                  <a:gd name="T36" fmla="*/ 1458 w 1514"/>
                  <a:gd name="T37" fmla="*/ 94 h 94"/>
                  <a:gd name="T38" fmla="*/ 1514 w 1514"/>
                  <a:gd name="T39" fmla="*/ 47 h 94"/>
                  <a:gd name="T40" fmla="*/ 1458 w 1514"/>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14" h="94">
                    <a:moveTo>
                      <a:pt x="1458" y="0"/>
                    </a:moveTo>
                    <a:cubicBezTo>
                      <a:pt x="1455" y="0"/>
                      <a:pt x="1453" y="0"/>
                      <a:pt x="1451" y="0"/>
                    </a:cubicBezTo>
                    <a:cubicBezTo>
                      <a:pt x="1451" y="0"/>
                      <a:pt x="1451" y="0"/>
                      <a:pt x="1451" y="0"/>
                    </a:cubicBezTo>
                    <a:cubicBezTo>
                      <a:pt x="1315" y="0"/>
                      <a:pt x="1315" y="0"/>
                      <a:pt x="1315" y="0"/>
                    </a:cubicBezTo>
                    <a:cubicBezTo>
                      <a:pt x="1315" y="41"/>
                      <a:pt x="1315" y="41"/>
                      <a:pt x="1315" y="41"/>
                    </a:cubicBezTo>
                    <a:cubicBezTo>
                      <a:pt x="1314" y="41"/>
                      <a:pt x="1314" y="41"/>
                      <a:pt x="1314" y="41"/>
                    </a:cubicBezTo>
                    <a:cubicBezTo>
                      <a:pt x="188" y="41"/>
                      <a:pt x="188" y="41"/>
                      <a:pt x="188" y="41"/>
                    </a:cubicBezTo>
                    <a:cubicBezTo>
                      <a:pt x="188" y="0"/>
                      <a:pt x="188" y="0"/>
                      <a:pt x="188" y="0"/>
                    </a:cubicBezTo>
                    <a:cubicBezTo>
                      <a:pt x="99" y="0"/>
                      <a:pt x="99" y="0"/>
                      <a:pt x="99" y="0"/>
                    </a:cubicBezTo>
                    <a:cubicBezTo>
                      <a:pt x="91" y="42"/>
                      <a:pt x="91" y="42"/>
                      <a:pt x="91" y="42"/>
                    </a:cubicBezTo>
                    <a:cubicBezTo>
                      <a:pt x="43" y="42"/>
                      <a:pt x="43" y="42"/>
                      <a:pt x="43" y="42"/>
                    </a:cubicBezTo>
                    <a:cubicBezTo>
                      <a:pt x="51" y="0"/>
                      <a:pt x="51" y="0"/>
                      <a:pt x="51" y="0"/>
                    </a:cubicBezTo>
                    <a:cubicBezTo>
                      <a:pt x="50" y="0"/>
                      <a:pt x="50" y="0"/>
                      <a:pt x="50" y="0"/>
                    </a:cubicBezTo>
                    <a:cubicBezTo>
                      <a:pt x="50" y="0"/>
                      <a:pt x="50" y="0"/>
                      <a:pt x="50" y="0"/>
                    </a:cubicBezTo>
                    <a:cubicBezTo>
                      <a:pt x="22" y="3"/>
                      <a:pt x="0" y="23"/>
                      <a:pt x="0" y="47"/>
                    </a:cubicBezTo>
                    <a:cubicBezTo>
                      <a:pt x="0" y="73"/>
                      <a:pt x="25" y="94"/>
                      <a:pt x="57" y="94"/>
                    </a:cubicBezTo>
                    <a:cubicBezTo>
                      <a:pt x="61" y="94"/>
                      <a:pt x="65" y="93"/>
                      <a:pt x="69" y="93"/>
                    </a:cubicBezTo>
                    <a:cubicBezTo>
                      <a:pt x="1446" y="93"/>
                      <a:pt x="1446" y="93"/>
                      <a:pt x="1446" y="93"/>
                    </a:cubicBezTo>
                    <a:cubicBezTo>
                      <a:pt x="1450" y="93"/>
                      <a:pt x="1454" y="94"/>
                      <a:pt x="1458" y="94"/>
                    </a:cubicBezTo>
                    <a:cubicBezTo>
                      <a:pt x="1489" y="94"/>
                      <a:pt x="1514" y="73"/>
                      <a:pt x="1514" y="47"/>
                    </a:cubicBezTo>
                    <a:cubicBezTo>
                      <a:pt x="1514" y="21"/>
                      <a:pt x="1489" y="0"/>
                      <a:pt x="1458" y="0"/>
                    </a:cubicBezTo>
                  </a:path>
                </a:pathLst>
              </a:custGeom>
              <a:solidFill>
                <a:srgbClr val="62AE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8" name="Freeform 66"/>
              <p:cNvSpPr>
                <a:spLocks/>
              </p:cNvSpPr>
              <p:nvPr/>
            </p:nvSpPr>
            <p:spPr bwMode="auto">
              <a:xfrm>
                <a:off x="2606" y="3465"/>
                <a:ext cx="529" cy="703"/>
              </a:xfrm>
              <a:custGeom>
                <a:avLst/>
                <a:gdLst>
                  <a:gd name="T0" fmla="*/ 299 w 529"/>
                  <a:gd name="T1" fmla="*/ 0 h 703"/>
                  <a:gd name="T2" fmla="*/ 529 w 529"/>
                  <a:gd name="T3" fmla="*/ 0 h 703"/>
                  <a:gd name="T4" fmla="*/ 529 w 529"/>
                  <a:gd name="T5" fmla="*/ 703 h 703"/>
                  <a:gd name="T6" fmla="*/ 0 w 529"/>
                  <a:gd name="T7" fmla="*/ 703 h 703"/>
                  <a:gd name="T8" fmla="*/ 0 w 529"/>
                  <a:gd name="T9" fmla="*/ 0 h 703"/>
                  <a:gd name="T10" fmla="*/ 115 w 529"/>
                  <a:gd name="T11" fmla="*/ 0 h 703"/>
                  <a:gd name="T12" fmla="*/ 299 w 529"/>
                  <a:gd name="T13" fmla="*/ 0 h 703"/>
                </a:gdLst>
                <a:ahLst/>
                <a:cxnLst>
                  <a:cxn ang="0">
                    <a:pos x="T0" y="T1"/>
                  </a:cxn>
                  <a:cxn ang="0">
                    <a:pos x="T2" y="T3"/>
                  </a:cxn>
                  <a:cxn ang="0">
                    <a:pos x="T4" y="T5"/>
                  </a:cxn>
                  <a:cxn ang="0">
                    <a:pos x="T6" y="T7"/>
                  </a:cxn>
                  <a:cxn ang="0">
                    <a:pos x="T8" y="T9"/>
                  </a:cxn>
                  <a:cxn ang="0">
                    <a:pos x="T10" y="T11"/>
                  </a:cxn>
                  <a:cxn ang="0">
                    <a:pos x="T12" y="T13"/>
                  </a:cxn>
                </a:cxnLst>
                <a:rect l="0" t="0" r="r" b="b"/>
                <a:pathLst>
                  <a:path w="529" h="703">
                    <a:moveTo>
                      <a:pt x="299" y="0"/>
                    </a:moveTo>
                    <a:lnTo>
                      <a:pt x="529" y="0"/>
                    </a:lnTo>
                    <a:lnTo>
                      <a:pt x="529" y="703"/>
                    </a:lnTo>
                    <a:lnTo>
                      <a:pt x="0" y="703"/>
                    </a:lnTo>
                    <a:lnTo>
                      <a:pt x="0" y="0"/>
                    </a:lnTo>
                    <a:lnTo>
                      <a:pt x="115" y="0"/>
                    </a:lnTo>
                    <a:lnTo>
                      <a:pt x="29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9" name="Freeform 67"/>
              <p:cNvSpPr>
                <a:spLocks/>
              </p:cNvSpPr>
              <p:nvPr/>
            </p:nvSpPr>
            <p:spPr bwMode="auto">
              <a:xfrm>
                <a:off x="2606" y="3465"/>
                <a:ext cx="529" cy="703"/>
              </a:xfrm>
              <a:custGeom>
                <a:avLst/>
                <a:gdLst>
                  <a:gd name="T0" fmla="*/ 299 w 529"/>
                  <a:gd name="T1" fmla="*/ 0 h 703"/>
                  <a:gd name="T2" fmla="*/ 529 w 529"/>
                  <a:gd name="T3" fmla="*/ 0 h 703"/>
                  <a:gd name="T4" fmla="*/ 529 w 529"/>
                  <a:gd name="T5" fmla="*/ 703 h 703"/>
                  <a:gd name="T6" fmla="*/ 0 w 529"/>
                  <a:gd name="T7" fmla="*/ 703 h 703"/>
                  <a:gd name="T8" fmla="*/ 0 w 529"/>
                  <a:gd name="T9" fmla="*/ 0 h 703"/>
                  <a:gd name="T10" fmla="*/ 115 w 529"/>
                  <a:gd name="T11" fmla="*/ 0 h 703"/>
                  <a:gd name="T12" fmla="*/ 299 w 529"/>
                  <a:gd name="T13" fmla="*/ 0 h 703"/>
                </a:gdLst>
                <a:ahLst/>
                <a:cxnLst>
                  <a:cxn ang="0">
                    <a:pos x="T0" y="T1"/>
                  </a:cxn>
                  <a:cxn ang="0">
                    <a:pos x="T2" y="T3"/>
                  </a:cxn>
                  <a:cxn ang="0">
                    <a:pos x="T4" y="T5"/>
                  </a:cxn>
                  <a:cxn ang="0">
                    <a:pos x="T6" y="T7"/>
                  </a:cxn>
                  <a:cxn ang="0">
                    <a:pos x="T8" y="T9"/>
                  </a:cxn>
                  <a:cxn ang="0">
                    <a:pos x="T10" y="T11"/>
                  </a:cxn>
                  <a:cxn ang="0">
                    <a:pos x="T12" y="T13"/>
                  </a:cxn>
                </a:cxnLst>
                <a:rect l="0" t="0" r="r" b="b"/>
                <a:pathLst>
                  <a:path w="529" h="703">
                    <a:moveTo>
                      <a:pt x="299" y="0"/>
                    </a:moveTo>
                    <a:lnTo>
                      <a:pt x="529" y="0"/>
                    </a:lnTo>
                    <a:lnTo>
                      <a:pt x="529" y="703"/>
                    </a:lnTo>
                    <a:lnTo>
                      <a:pt x="0" y="703"/>
                    </a:lnTo>
                    <a:lnTo>
                      <a:pt x="0" y="0"/>
                    </a:lnTo>
                    <a:lnTo>
                      <a:pt x="115" y="0"/>
                    </a:lnTo>
                    <a:lnTo>
                      <a:pt x="2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0" name="Freeform 68"/>
              <p:cNvSpPr>
                <a:spLocks/>
              </p:cNvSpPr>
              <p:nvPr/>
            </p:nvSpPr>
            <p:spPr bwMode="auto">
              <a:xfrm>
                <a:off x="3117" y="3465"/>
                <a:ext cx="19" cy="684"/>
              </a:xfrm>
              <a:custGeom>
                <a:avLst/>
                <a:gdLst>
                  <a:gd name="T0" fmla="*/ 19 w 19"/>
                  <a:gd name="T1" fmla="*/ 0 h 684"/>
                  <a:gd name="T2" fmla="*/ 8 w 19"/>
                  <a:gd name="T3" fmla="*/ 0 h 684"/>
                  <a:gd name="T4" fmla="*/ 0 w 19"/>
                  <a:gd name="T5" fmla="*/ 0 h 684"/>
                  <a:gd name="T6" fmla="*/ 2 w 19"/>
                  <a:gd name="T7" fmla="*/ 0 h 684"/>
                  <a:gd name="T8" fmla="*/ 18 w 19"/>
                  <a:gd name="T9" fmla="*/ 0 h 684"/>
                  <a:gd name="T10" fmla="*/ 18 w 19"/>
                  <a:gd name="T11" fmla="*/ 684 h 684"/>
                  <a:gd name="T12" fmla="*/ 19 w 19"/>
                  <a:gd name="T13" fmla="*/ 684 h 684"/>
                  <a:gd name="T14" fmla="*/ 19 w 19"/>
                  <a:gd name="T15" fmla="*/ 0 h 6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684">
                    <a:moveTo>
                      <a:pt x="19" y="0"/>
                    </a:moveTo>
                    <a:lnTo>
                      <a:pt x="8" y="0"/>
                    </a:lnTo>
                    <a:lnTo>
                      <a:pt x="0" y="0"/>
                    </a:lnTo>
                    <a:lnTo>
                      <a:pt x="2" y="0"/>
                    </a:lnTo>
                    <a:lnTo>
                      <a:pt x="18" y="0"/>
                    </a:lnTo>
                    <a:lnTo>
                      <a:pt x="18" y="684"/>
                    </a:lnTo>
                    <a:lnTo>
                      <a:pt x="19" y="684"/>
                    </a:lnTo>
                    <a:lnTo>
                      <a:pt x="19" y="0"/>
                    </a:lnTo>
                    <a:close/>
                  </a:path>
                </a:pathLst>
              </a:custGeom>
              <a:solidFill>
                <a:srgbClr val="62AE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1" name="Freeform 69"/>
              <p:cNvSpPr>
                <a:spLocks/>
              </p:cNvSpPr>
              <p:nvPr/>
            </p:nvSpPr>
            <p:spPr bwMode="auto">
              <a:xfrm>
                <a:off x="3117" y="3465"/>
                <a:ext cx="19" cy="684"/>
              </a:xfrm>
              <a:custGeom>
                <a:avLst/>
                <a:gdLst>
                  <a:gd name="T0" fmla="*/ 19 w 19"/>
                  <a:gd name="T1" fmla="*/ 0 h 684"/>
                  <a:gd name="T2" fmla="*/ 8 w 19"/>
                  <a:gd name="T3" fmla="*/ 0 h 684"/>
                  <a:gd name="T4" fmla="*/ 0 w 19"/>
                  <a:gd name="T5" fmla="*/ 0 h 684"/>
                  <a:gd name="T6" fmla="*/ 2 w 19"/>
                  <a:gd name="T7" fmla="*/ 0 h 684"/>
                  <a:gd name="T8" fmla="*/ 18 w 19"/>
                  <a:gd name="T9" fmla="*/ 0 h 684"/>
                  <a:gd name="T10" fmla="*/ 18 w 19"/>
                  <a:gd name="T11" fmla="*/ 684 h 684"/>
                  <a:gd name="T12" fmla="*/ 19 w 19"/>
                  <a:gd name="T13" fmla="*/ 684 h 684"/>
                  <a:gd name="T14" fmla="*/ 19 w 19"/>
                  <a:gd name="T15" fmla="*/ 0 h 6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684">
                    <a:moveTo>
                      <a:pt x="19" y="0"/>
                    </a:moveTo>
                    <a:lnTo>
                      <a:pt x="8" y="0"/>
                    </a:lnTo>
                    <a:lnTo>
                      <a:pt x="0" y="0"/>
                    </a:lnTo>
                    <a:lnTo>
                      <a:pt x="2" y="0"/>
                    </a:lnTo>
                    <a:lnTo>
                      <a:pt x="18" y="0"/>
                    </a:lnTo>
                    <a:lnTo>
                      <a:pt x="18" y="684"/>
                    </a:lnTo>
                    <a:lnTo>
                      <a:pt x="19" y="68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2" name="Rectangle 70"/>
              <p:cNvSpPr>
                <a:spLocks noChangeArrowheads="1"/>
              </p:cNvSpPr>
              <p:nvPr/>
            </p:nvSpPr>
            <p:spPr bwMode="auto">
              <a:xfrm>
                <a:off x="3135" y="4149"/>
                <a:ext cx="1" cy="19"/>
              </a:xfrm>
              <a:prstGeom prst="rect">
                <a:avLst/>
              </a:prstGeom>
              <a:solidFill>
                <a:srgbClr val="589C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3" name="Rectangle 71"/>
              <p:cNvSpPr>
                <a:spLocks noChangeArrowheads="1"/>
              </p:cNvSpPr>
              <p:nvPr/>
            </p:nvSpPr>
            <p:spPr bwMode="auto">
              <a:xfrm>
                <a:off x="3135" y="4149"/>
                <a:ext cx="1" cy="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4" name="Freeform 72"/>
              <p:cNvSpPr>
                <a:spLocks/>
              </p:cNvSpPr>
              <p:nvPr/>
            </p:nvSpPr>
            <p:spPr bwMode="auto">
              <a:xfrm>
                <a:off x="3119" y="3465"/>
                <a:ext cx="16" cy="703"/>
              </a:xfrm>
              <a:custGeom>
                <a:avLst/>
                <a:gdLst>
                  <a:gd name="T0" fmla="*/ 16 w 16"/>
                  <a:gd name="T1" fmla="*/ 0 h 703"/>
                  <a:gd name="T2" fmla="*/ 0 w 16"/>
                  <a:gd name="T3" fmla="*/ 0 h 703"/>
                  <a:gd name="T4" fmla="*/ 0 w 16"/>
                  <a:gd name="T5" fmla="*/ 703 h 703"/>
                  <a:gd name="T6" fmla="*/ 16 w 16"/>
                  <a:gd name="T7" fmla="*/ 703 h 703"/>
                  <a:gd name="T8" fmla="*/ 16 w 16"/>
                  <a:gd name="T9" fmla="*/ 684 h 703"/>
                  <a:gd name="T10" fmla="*/ 16 w 16"/>
                  <a:gd name="T11" fmla="*/ 0 h 703"/>
                </a:gdLst>
                <a:ahLst/>
                <a:cxnLst>
                  <a:cxn ang="0">
                    <a:pos x="T0" y="T1"/>
                  </a:cxn>
                  <a:cxn ang="0">
                    <a:pos x="T2" y="T3"/>
                  </a:cxn>
                  <a:cxn ang="0">
                    <a:pos x="T4" y="T5"/>
                  </a:cxn>
                  <a:cxn ang="0">
                    <a:pos x="T6" y="T7"/>
                  </a:cxn>
                  <a:cxn ang="0">
                    <a:pos x="T8" y="T9"/>
                  </a:cxn>
                  <a:cxn ang="0">
                    <a:pos x="T10" y="T11"/>
                  </a:cxn>
                </a:cxnLst>
                <a:rect l="0" t="0" r="r" b="b"/>
                <a:pathLst>
                  <a:path w="16" h="703">
                    <a:moveTo>
                      <a:pt x="16" y="0"/>
                    </a:moveTo>
                    <a:lnTo>
                      <a:pt x="0" y="0"/>
                    </a:lnTo>
                    <a:lnTo>
                      <a:pt x="0" y="703"/>
                    </a:lnTo>
                    <a:lnTo>
                      <a:pt x="16" y="703"/>
                    </a:lnTo>
                    <a:lnTo>
                      <a:pt x="16" y="684"/>
                    </a:lnTo>
                    <a:lnTo>
                      <a:pt x="16"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5" name="Freeform 73"/>
              <p:cNvSpPr>
                <a:spLocks/>
              </p:cNvSpPr>
              <p:nvPr/>
            </p:nvSpPr>
            <p:spPr bwMode="auto">
              <a:xfrm>
                <a:off x="3119" y="3465"/>
                <a:ext cx="16" cy="703"/>
              </a:xfrm>
              <a:custGeom>
                <a:avLst/>
                <a:gdLst>
                  <a:gd name="T0" fmla="*/ 16 w 16"/>
                  <a:gd name="T1" fmla="*/ 0 h 703"/>
                  <a:gd name="T2" fmla="*/ 0 w 16"/>
                  <a:gd name="T3" fmla="*/ 0 h 703"/>
                  <a:gd name="T4" fmla="*/ 0 w 16"/>
                  <a:gd name="T5" fmla="*/ 703 h 703"/>
                  <a:gd name="T6" fmla="*/ 16 w 16"/>
                  <a:gd name="T7" fmla="*/ 703 h 703"/>
                  <a:gd name="T8" fmla="*/ 16 w 16"/>
                  <a:gd name="T9" fmla="*/ 684 h 703"/>
                  <a:gd name="T10" fmla="*/ 16 w 16"/>
                  <a:gd name="T11" fmla="*/ 0 h 703"/>
                </a:gdLst>
                <a:ahLst/>
                <a:cxnLst>
                  <a:cxn ang="0">
                    <a:pos x="T0" y="T1"/>
                  </a:cxn>
                  <a:cxn ang="0">
                    <a:pos x="T2" y="T3"/>
                  </a:cxn>
                  <a:cxn ang="0">
                    <a:pos x="T4" y="T5"/>
                  </a:cxn>
                  <a:cxn ang="0">
                    <a:pos x="T6" y="T7"/>
                  </a:cxn>
                  <a:cxn ang="0">
                    <a:pos x="T8" y="T9"/>
                  </a:cxn>
                  <a:cxn ang="0">
                    <a:pos x="T10" y="T11"/>
                  </a:cxn>
                </a:cxnLst>
                <a:rect l="0" t="0" r="r" b="b"/>
                <a:pathLst>
                  <a:path w="16" h="703">
                    <a:moveTo>
                      <a:pt x="16" y="0"/>
                    </a:moveTo>
                    <a:lnTo>
                      <a:pt x="0" y="0"/>
                    </a:lnTo>
                    <a:lnTo>
                      <a:pt x="0" y="703"/>
                    </a:lnTo>
                    <a:lnTo>
                      <a:pt x="16" y="703"/>
                    </a:lnTo>
                    <a:lnTo>
                      <a:pt x="16" y="684"/>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6" name="Freeform 74"/>
              <p:cNvSpPr>
                <a:spLocks/>
              </p:cNvSpPr>
              <p:nvPr/>
            </p:nvSpPr>
            <p:spPr bwMode="auto">
              <a:xfrm>
                <a:off x="2734" y="3452"/>
                <a:ext cx="152" cy="98"/>
              </a:xfrm>
              <a:custGeom>
                <a:avLst/>
                <a:gdLst>
                  <a:gd name="T0" fmla="*/ 17 w 152"/>
                  <a:gd name="T1" fmla="*/ 30 h 98"/>
                  <a:gd name="T2" fmla="*/ 17 w 152"/>
                  <a:gd name="T3" fmla="*/ 47 h 98"/>
                  <a:gd name="T4" fmla="*/ 33 w 152"/>
                  <a:gd name="T5" fmla="*/ 47 h 98"/>
                  <a:gd name="T6" fmla="*/ 33 w 152"/>
                  <a:gd name="T7" fmla="*/ 64 h 98"/>
                  <a:gd name="T8" fmla="*/ 50 w 152"/>
                  <a:gd name="T9" fmla="*/ 64 h 98"/>
                  <a:gd name="T10" fmla="*/ 50 w 152"/>
                  <a:gd name="T11" fmla="*/ 81 h 98"/>
                  <a:gd name="T12" fmla="*/ 67 w 152"/>
                  <a:gd name="T13" fmla="*/ 81 h 98"/>
                  <a:gd name="T14" fmla="*/ 67 w 152"/>
                  <a:gd name="T15" fmla="*/ 98 h 98"/>
                  <a:gd name="T16" fmla="*/ 84 w 152"/>
                  <a:gd name="T17" fmla="*/ 98 h 98"/>
                  <a:gd name="T18" fmla="*/ 84 w 152"/>
                  <a:gd name="T19" fmla="*/ 81 h 98"/>
                  <a:gd name="T20" fmla="*/ 101 w 152"/>
                  <a:gd name="T21" fmla="*/ 81 h 98"/>
                  <a:gd name="T22" fmla="*/ 101 w 152"/>
                  <a:gd name="T23" fmla="*/ 64 h 98"/>
                  <a:gd name="T24" fmla="*/ 118 w 152"/>
                  <a:gd name="T25" fmla="*/ 64 h 98"/>
                  <a:gd name="T26" fmla="*/ 118 w 152"/>
                  <a:gd name="T27" fmla="*/ 47 h 98"/>
                  <a:gd name="T28" fmla="*/ 135 w 152"/>
                  <a:gd name="T29" fmla="*/ 47 h 98"/>
                  <a:gd name="T30" fmla="*/ 135 w 152"/>
                  <a:gd name="T31" fmla="*/ 30 h 98"/>
                  <a:gd name="T32" fmla="*/ 152 w 152"/>
                  <a:gd name="T33" fmla="*/ 30 h 98"/>
                  <a:gd name="T34" fmla="*/ 152 w 152"/>
                  <a:gd name="T35" fmla="*/ 13 h 98"/>
                  <a:gd name="T36" fmla="*/ 152 w 152"/>
                  <a:gd name="T37" fmla="*/ 0 h 98"/>
                  <a:gd name="T38" fmla="*/ 0 w 152"/>
                  <a:gd name="T39" fmla="*/ 0 h 98"/>
                  <a:gd name="T40" fmla="*/ 0 w 152"/>
                  <a:gd name="T41" fmla="*/ 30 h 98"/>
                  <a:gd name="T42" fmla="*/ 17 w 152"/>
                  <a:gd name="T43" fmla="*/ 3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98">
                    <a:moveTo>
                      <a:pt x="17" y="30"/>
                    </a:moveTo>
                    <a:lnTo>
                      <a:pt x="17" y="47"/>
                    </a:lnTo>
                    <a:lnTo>
                      <a:pt x="33" y="47"/>
                    </a:lnTo>
                    <a:lnTo>
                      <a:pt x="33" y="64"/>
                    </a:lnTo>
                    <a:lnTo>
                      <a:pt x="50" y="64"/>
                    </a:lnTo>
                    <a:lnTo>
                      <a:pt x="50" y="81"/>
                    </a:lnTo>
                    <a:lnTo>
                      <a:pt x="67" y="81"/>
                    </a:lnTo>
                    <a:lnTo>
                      <a:pt x="67" y="98"/>
                    </a:lnTo>
                    <a:lnTo>
                      <a:pt x="84" y="98"/>
                    </a:lnTo>
                    <a:lnTo>
                      <a:pt x="84" y="81"/>
                    </a:lnTo>
                    <a:lnTo>
                      <a:pt x="101" y="81"/>
                    </a:lnTo>
                    <a:lnTo>
                      <a:pt x="101" y="64"/>
                    </a:lnTo>
                    <a:lnTo>
                      <a:pt x="118" y="64"/>
                    </a:lnTo>
                    <a:lnTo>
                      <a:pt x="118" y="47"/>
                    </a:lnTo>
                    <a:lnTo>
                      <a:pt x="135" y="47"/>
                    </a:lnTo>
                    <a:lnTo>
                      <a:pt x="135" y="30"/>
                    </a:lnTo>
                    <a:lnTo>
                      <a:pt x="152" y="30"/>
                    </a:lnTo>
                    <a:lnTo>
                      <a:pt x="152" y="13"/>
                    </a:lnTo>
                    <a:lnTo>
                      <a:pt x="152" y="0"/>
                    </a:lnTo>
                    <a:lnTo>
                      <a:pt x="0" y="0"/>
                    </a:lnTo>
                    <a:lnTo>
                      <a:pt x="0" y="30"/>
                    </a:lnTo>
                    <a:lnTo>
                      <a:pt x="17" y="3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7" name="Freeform 75"/>
              <p:cNvSpPr>
                <a:spLocks/>
              </p:cNvSpPr>
              <p:nvPr/>
            </p:nvSpPr>
            <p:spPr bwMode="auto">
              <a:xfrm>
                <a:off x="2734" y="3452"/>
                <a:ext cx="152" cy="98"/>
              </a:xfrm>
              <a:custGeom>
                <a:avLst/>
                <a:gdLst>
                  <a:gd name="T0" fmla="*/ 17 w 152"/>
                  <a:gd name="T1" fmla="*/ 30 h 98"/>
                  <a:gd name="T2" fmla="*/ 17 w 152"/>
                  <a:gd name="T3" fmla="*/ 47 h 98"/>
                  <a:gd name="T4" fmla="*/ 33 w 152"/>
                  <a:gd name="T5" fmla="*/ 47 h 98"/>
                  <a:gd name="T6" fmla="*/ 33 w 152"/>
                  <a:gd name="T7" fmla="*/ 64 h 98"/>
                  <a:gd name="T8" fmla="*/ 50 w 152"/>
                  <a:gd name="T9" fmla="*/ 64 h 98"/>
                  <a:gd name="T10" fmla="*/ 50 w 152"/>
                  <a:gd name="T11" fmla="*/ 81 h 98"/>
                  <a:gd name="T12" fmla="*/ 67 w 152"/>
                  <a:gd name="T13" fmla="*/ 81 h 98"/>
                  <a:gd name="T14" fmla="*/ 67 w 152"/>
                  <a:gd name="T15" fmla="*/ 98 h 98"/>
                  <a:gd name="T16" fmla="*/ 84 w 152"/>
                  <a:gd name="T17" fmla="*/ 98 h 98"/>
                  <a:gd name="T18" fmla="*/ 84 w 152"/>
                  <a:gd name="T19" fmla="*/ 81 h 98"/>
                  <a:gd name="T20" fmla="*/ 101 w 152"/>
                  <a:gd name="T21" fmla="*/ 81 h 98"/>
                  <a:gd name="T22" fmla="*/ 101 w 152"/>
                  <a:gd name="T23" fmla="*/ 64 h 98"/>
                  <a:gd name="T24" fmla="*/ 118 w 152"/>
                  <a:gd name="T25" fmla="*/ 64 h 98"/>
                  <a:gd name="T26" fmla="*/ 118 w 152"/>
                  <a:gd name="T27" fmla="*/ 47 h 98"/>
                  <a:gd name="T28" fmla="*/ 135 w 152"/>
                  <a:gd name="T29" fmla="*/ 47 h 98"/>
                  <a:gd name="T30" fmla="*/ 135 w 152"/>
                  <a:gd name="T31" fmla="*/ 30 h 98"/>
                  <a:gd name="T32" fmla="*/ 152 w 152"/>
                  <a:gd name="T33" fmla="*/ 30 h 98"/>
                  <a:gd name="T34" fmla="*/ 152 w 152"/>
                  <a:gd name="T35" fmla="*/ 13 h 98"/>
                  <a:gd name="T36" fmla="*/ 152 w 152"/>
                  <a:gd name="T37" fmla="*/ 0 h 98"/>
                  <a:gd name="T38" fmla="*/ 0 w 152"/>
                  <a:gd name="T39" fmla="*/ 0 h 98"/>
                  <a:gd name="T40" fmla="*/ 0 w 152"/>
                  <a:gd name="T41" fmla="*/ 30 h 98"/>
                  <a:gd name="T42" fmla="*/ 17 w 152"/>
                  <a:gd name="T43" fmla="*/ 3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98">
                    <a:moveTo>
                      <a:pt x="17" y="30"/>
                    </a:moveTo>
                    <a:lnTo>
                      <a:pt x="17" y="47"/>
                    </a:lnTo>
                    <a:lnTo>
                      <a:pt x="33" y="47"/>
                    </a:lnTo>
                    <a:lnTo>
                      <a:pt x="33" y="64"/>
                    </a:lnTo>
                    <a:lnTo>
                      <a:pt x="50" y="64"/>
                    </a:lnTo>
                    <a:lnTo>
                      <a:pt x="50" y="81"/>
                    </a:lnTo>
                    <a:lnTo>
                      <a:pt x="67" y="81"/>
                    </a:lnTo>
                    <a:lnTo>
                      <a:pt x="67" y="98"/>
                    </a:lnTo>
                    <a:lnTo>
                      <a:pt x="84" y="98"/>
                    </a:lnTo>
                    <a:lnTo>
                      <a:pt x="84" y="81"/>
                    </a:lnTo>
                    <a:lnTo>
                      <a:pt x="101" y="81"/>
                    </a:lnTo>
                    <a:lnTo>
                      <a:pt x="101" y="64"/>
                    </a:lnTo>
                    <a:lnTo>
                      <a:pt x="118" y="64"/>
                    </a:lnTo>
                    <a:lnTo>
                      <a:pt x="118" y="47"/>
                    </a:lnTo>
                    <a:lnTo>
                      <a:pt x="135" y="47"/>
                    </a:lnTo>
                    <a:lnTo>
                      <a:pt x="135" y="30"/>
                    </a:lnTo>
                    <a:lnTo>
                      <a:pt x="152" y="30"/>
                    </a:lnTo>
                    <a:lnTo>
                      <a:pt x="152" y="13"/>
                    </a:lnTo>
                    <a:lnTo>
                      <a:pt x="152" y="0"/>
                    </a:lnTo>
                    <a:lnTo>
                      <a:pt x="0" y="0"/>
                    </a:lnTo>
                    <a:lnTo>
                      <a:pt x="0" y="30"/>
                    </a:lnTo>
                    <a:lnTo>
                      <a:pt x="17"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8" name="Rectangle 76"/>
              <p:cNvSpPr>
                <a:spLocks noChangeArrowheads="1"/>
              </p:cNvSpPr>
              <p:nvPr/>
            </p:nvSpPr>
            <p:spPr bwMode="auto">
              <a:xfrm>
                <a:off x="2751" y="3482"/>
                <a:ext cx="16" cy="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9" name="Rectangle 77"/>
              <p:cNvSpPr>
                <a:spLocks noChangeArrowheads="1"/>
              </p:cNvSpPr>
              <p:nvPr/>
            </p:nvSpPr>
            <p:spPr bwMode="auto">
              <a:xfrm>
                <a:off x="2751" y="3482"/>
                <a:ext cx="16" cy="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2" name="Rectangle 78"/>
              <p:cNvSpPr>
                <a:spLocks noChangeArrowheads="1"/>
              </p:cNvSpPr>
              <p:nvPr/>
            </p:nvSpPr>
            <p:spPr bwMode="auto">
              <a:xfrm>
                <a:off x="2734" y="3465"/>
                <a:ext cx="17" cy="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3" name="Rectangle 79"/>
              <p:cNvSpPr>
                <a:spLocks noChangeArrowheads="1"/>
              </p:cNvSpPr>
              <p:nvPr/>
            </p:nvSpPr>
            <p:spPr bwMode="auto">
              <a:xfrm>
                <a:off x="2734" y="3465"/>
                <a:ext cx="17" cy="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4" name="Rectangle 80"/>
              <p:cNvSpPr>
                <a:spLocks noChangeArrowheads="1"/>
              </p:cNvSpPr>
              <p:nvPr/>
            </p:nvSpPr>
            <p:spPr bwMode="auto">
              <a:xfrm>
                <a:off x="2801" y="3533"/>
                <a:ext cx="17" cy="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5" name="Rectangle 81"/>
              <p:cNvSpPr>
                <a:spLocks noChangeArrowheads="1"/>
              </p:cNvSpPr>
              <p:nvPr/>
            </p:nvSpPr>
            <p:spPr bwMode="auto">
              <a:xfrm>
                <a:off x="2801" y="3533"/>
                <a:ext cx="17" cy="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6" name="Rectangle 82"/>
              <p:cNvSpPr>
                <a:spLocks noChangeArrowheads="1"/>
              </p:cNvSpPr>
              <p:nvPr/>
            </p:nvSpPr>
            <p:spPr bwMode="auto">
              <a:xfrm>
                <a:off x="2784" y="3516"/>
                <a:ext cx="17" cy="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7" name="Rectangle 83"/>
              <p:cNvSpPr>
                <a:spLocks noChangeArrowheads="1"/>
              </p:cNvSpPr>
              <p:nvPr/>
            </p:nvSpPr>
            <p:spPr bwMode="auto">
              <a:xfrm>
                <a:off x="2784" y="3516"/>
                <a:ext cx="17" cy="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8" name="Rectangle 84"/>
              <p:cNvSpPr>
                <a:spLocks noChangeArrowheads="1"/>
              </p:cNvSpPr>
              <p:nvPr/>
            </p:nvSpPr>
            <p:spPr bwMode="auto">
              <a:xfrm>
                <a:off x="2767" y="3499"/>
                <a:ext cx="17" cy="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9" name="Rectangle 85"/>
              <p:cNvSpPr>
                <a:spLocks noChangeArrowheads="1"/>
              </p:cNvSpPr>
              <p:nvPr/>
            </p:nvSpPr>
            <p:spPr bwMode="auto">
              <a:xfrm>
                <a:off x="2767" y="3499"/>
                <a:ext cx="17" cy="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0" name="Rectangle 86"/>
              <p:cNvSpPr>
                <a:spLocks noChangeArrowheads="1"/>
              </p:cNvSpPr>
              <p:nvPr/>
            </p:nvSpPr>
            <p:spPr bwMode="auto">
              <a:xfrm>
                <a:off x="2751" y="3482"/>
                <a:ext cx="16" cy="17"/>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1" name="Rectangle 87"/>
              <p:cNvSpPr>
                <a:spLocks noChangeArrowheads="1"/>
              </p:cNvSpPr>
              <p:nvPr/>
            </p:nvSpPr>
            <p:spPr bwMode="auto">
              <a:xfrm>
                <a:off x="2751" y="3482"/>
                <a:ext cx="16" cy="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2" name="Freeform 88"/>
              <p:cNvSpPr>
                <a:spLocks/>
              </p:cNvSpPr>
              <p:nvPr/>
            </p:nvSpPr>
            <p:spPr bwMode="auto">
              <a:xfrm>
                <a:off x="2734" y="3465"/>
                <a:ext cx="17" cy="17"/>
              </a:xfrm>
              <a:custGeom>
                <a:avLst/>
                <a:gdLst>
                  <a:gd name="T0" fmla="*/ 18 w 36"/>
                  <a:gd name="T1" fmla="*/ 0 h 36"/>
                  <a:gd name="T2" fmla="*/ 18 w 36"/>
                  <a:gd name="T3" fmla="*/ 0 h 36"/>
                  <a:gd name="T4" fmla="*/ 14 w 36"/>
                  <a:gd name="T5" fmla="*/ 11 h 36"/>
                  <a:gd name="T6" fmla="*/ 0 w 36"/>
                  <a:gd name="T7" fmla="*/ 7 h 36"/>
                  <a:gd name="T8" fmla="*/ 0 w 36"/>
                  <a:gd name="T9" fmla="*/ 36 h 36"/>
                  <a:gd name="T10" fmla="*/ 36 w 36"/>
                  <a:gd name="T11" fmla="*/ 36 h 36"/>
                  <a:gd name="T12" fmla="*/ 36 w 36"/>
                  <a:gd name="T13" fmla="*/ 17 h 36"/>
                  <a:gd name="T14" fmla="*/ 36 w 36"/>
                  <a:gd name="T15" fmla="*/ 17 h 36"/>
                  <a:gd name="T16" fmla="*/ 31 w 36"/>
                  <a:gd name="T17" fmla="*/ 16 h 36"/>
                  <a:gd name="T18" fmla="*/ 30 w 36"/>
                  <a:gd name="T19" fmla="*/ 16 h 36"/>
                  <a:gd name="T20" fmla="*/ 30 w 36"/>
                  <a:gd name="T21" fmla="*/ 16 h 36"/>
                  <a:gd name="T22" fmla="*/ 14 w 36"/>
                  <a:gd name="T23" fmla="*/ 11 h 36"/>
                  <a:gd name="T24" fmla="*/ 18 w 36"/>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8" y="0"/>
                    </a:moveTo>
                    <a:cubicBezTo>
                      <a:pt x="18" y="0"/>
                      <a:pt x="18" y="0"/>
                      <a:pt x="18" y="0"/>
                    </a:cubicBezTo>
                    <a:cubicBezTo>
                      <a:pt x="14" y="11"/>
                      <a:pt x="14" y="11"/>
                      <a:pt x="14" y="11"/>
                    </a:cubicBezTo>
                    <a:cubicBezTo>
                      <a:pt x="9" y="10"/>
                      <a:pt x="4" y="8"/>
                      <a:pt x="0" y="7"/>
                    </a:cubicBezTo>
                    <a:cubicBezTo>
                      <a:pt x="0" y="36"/>
                      <a:pt x="0" y="36"/>
                      <a:pt x="0" y="36"/>
                    </a:cubicBezTo>
                    <a:cubicBezTo>
                      <a:pt x="36" y="36"/>
                      <a:pt x="36" y="36"/>
                      <a:pt x="36" y="36"/>
                    </a:cubicBezTo>
                    <a:cubicBezTo>
                      <a:pt x="36" y="17"/>
                      <a:pt x="36" y="17"/>
                      <a:pt x="36" y="17"/>
                    </a:cubicBezTo>
                    <a:cubicBezTo>
                      <a:pt x="36" y="17"/>
                      <a:pt x="36" y="17"/>
                      <a:pt x="36" y="17"/>
                    </a:cubicBezTo>
                    <a:cubicBezTo>
                      <a:pt x="34" y="17"/>
                      <a:pt x="32" y="17"/>
                      <a:pt x="31" y="16"/>
                    </a:cubicBezTo>
                    <a:cubicBezTo>
                      <a:pt x="30" y="16"/>
                      <a:pt x="30" y="16"/>
                      <a:pt x="30" y="16"/>
                    </a:cubicBezTo>
                    <a:cubicBezTo>
                      <a:pt x="30" y="16"/>
                      <a:pt x="30" y="16"/>
                      <a:pt x="30" y="16"/>
                    </a:cubicBezTo>
                    <a:cubicBezTo>
                      <a:pt x="14" y="11"/>
                      <a:pt x="14" y="11"/>
                      <a:pt x="14" y="11"/>
                    </a:cubicBezTo>
                    <a:cubicBezTo>
                      <a:pt x="18" y="0"/>
                      <a:pt x="18" y="0"/>
                      <a:pt x="18"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3" name="Rectangle 89"/>
              <p:cNvSpPr>
                <a:spLocks noChangeArrowheads="1"/>
              </p:cNvSpPr>
              <p:nvPr/>
            </p:nvSpPr>
            <p:spPr bwMode="auto">
              <a:xfrm>
                <a:off x="2801" y="3533"/>
                <a:ext cx="17" cy="17"/>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4" name="Rectangle 90"/>
              <p:cNvSpPr>
                <a:spLocks noChangeArrowheads="1"/>
              </p:cNvSpPr>
              <p:nvPr/>
            </p:nvSpPr>
            <p:spPr bwMode="auto">
              <a:xfrm>
                <a:off x="2801" y="3533"/>
                <a:ext cx="17" cy="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5" name="Rectangle 91"/>
              <p:cNvSpPr>
                <a:spLocks noChangeArrowheads="1"/>
              </p:cNvSpPr>
              <p:nvPr/>
            </p:nvSpPr>
            <p:spPr bwMode="auto">
              <a:xfrm>
                <a:off x="2784" y="3516"/>
                <a:ext cx="17" cy="17"/>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6" name="Rectangle 92"/>
              <p:cNvSpPr>
                <a:spLocks noChangeArrowheads="1"/>
              </p:cNvSpPr>
              <p:nvPr/>
            </p:nvSpPr>
            <p:spPr bwMode="auto">
              <a:xfrm>
                <a:off x="2784" y="3516"/>
                <a:ext cx="17" cy="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7" name="Rectangle 93"/>
              <p:cNvSpPr>
                <a:spLocks noChangeArrowheads="1"/>
              </p:cNvSpPr>
              <p:nvPr/>
            </p:nvSpPr>
            <p:spPr bwMode="auto">
              <a:xfrm>
                <a:off x="2767" y="3499"/>
                <a:ext cx="17" cy="17"/>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8" name="Rectangle 94"/>
              <p:cNvSpPr>
                <a:spLocks noChangeArrowheads="1"/>
              </p:cNvSpPr>
              <p:nvPr/>
            </p:nvSpPr>
            <p:spPr bwMode="auto">
              <a:xfrm>
                <a:off x="2767" y="3499"/>
                <a:ext cx="17" cy="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9" name="Freeform 95"/>
              <p:cNvSpPr>
                <a:spLocks/>
              </p:cNvSpPr>
              <p:nvPr/>
            </p:nvSpPr>
            <p:spPr bwMode="auto">
              <a:xfrm>
                <a:off x="2961" y="3534"/>
                <a:ext cx="103" cy="11"/>
              </a:xfrm>
              <a:custGeom>
                <a:avLst/>
                <a:gdLst>
                  <a:gd name="T0" fmla="*/ 207 w 219"/>
                  <a:gd name="T1" fmla="*/ 0 h 24"/>
                  <a:gd name="T2" fmla="*/ 12 w 219"/>
                  <a:gd name="T3" fmla="*/ 0 h 24"/>
                  <a:gd name="T4" fmla="*/ 0 w 219"/>
                  <a:gd name="T5" fmla="*/ 12 h 24"/>
                  <a:gd name="T6" fmla="*/ 12 w 219"/>
                  <a:gd name="T7" fmla="*/ 24 h 24"/>
                  <a:gd name="T8" fmla="*/ 207 w 219"/>
                  <a:gd name="T9" fmla="*/ 24 h 24"/>
                  <a:gd name="T10" fmla="*/ 219 w 219"/>
                  <a:gd name="T11" fmla="*/ 12 h 24"/>
                  <a:gd name="T12" fmla="*/ 207 w 219"/>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19" h="24">
                    <a:moveTo>
                      <a:pt x="207" y="0"/>
                    </a:moveTo>
                    <a:cubicBezTo>
                      <a:pt x="12" y="0"/>
                      <a:pt x="12" y="0"/>
                      <a:pt x="12" y="0"/>
                    </a:cubicBezTo>
                    <a:cubicBezTo>
                      <a:pt x="6" y="0"/>
                      <a:pt x="0" y="6"/>
                      <a:pt x="0" y="12"/>
                    </a:cubicBezTo>
                    <a:cubicBezTo>
                      <a:pt x="0" y="19"/>
                      <a:pt x="6" y="24"/>
                      <a:pt x="12" y="24"/>
                    </a:cubicBezTo>
                    <a:cubicBezTo>
                      <a:pt x="207" y="24"/>
                      <a:pt x="207" y="24"/>
                      <a:pt x="207" y="24"/>
                    </a:cubicBezTo>
                    <a:cubicBezTo>
                      <a:pt x="214" y="24"/>
                      <a:pt x="219" y="19"/>
                      <a:pt x="219" y="12"/>
                    </a:cubicBezTo>
                    <a:cubicBezTo>
                      <a:pt x="219" y="6"/>
                      <a:pt x="214" y="0"/>
                      <a:pt x="20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10" name="Freeform 96"/>
              <p:cNvSpPr>
                <a:spLocks/>
              </p:cNvSpPr>
              <p:nvPr/>
            </p:nvSpPr>
            <p:spPr bwMode="auto">
              <a:xfrm>
                <a:off x="2961" y="3566"/>
                <a:ext cx="103" cy="12"/>
              </a:xfrm>
              <a:custGeom>
                <a:avLst/>
                <a:gdLst>
                  <a:gd name="T0" fmla="*/ 207 w 219"/>
                  <a:gd name="T1" fmla="*/ 0 h 24"/>
                  <a:gd name="T2" fmla="*/ 12 w 219"/>
                  <a:gd name="T3" fmla="*/ 0 h 24"/>
                  <a:gd name="T4" fmla="*/ 0 w 219"/>
                  <a:gd name="T5" fmla="*/ 12 h 24"/>
                  <a:gd name="T6" fmla="*/ 12 w 219"/>
                  <a:gd name="T7" fmla="*/ 24 h 24"/>
                  <a:gd name="T8" fmla="*/ 207 w 219"/>
                  <a:gd name="T9" fmla="*/ 24 h 24"/>
                  <a:gd name="T10" fmla="*/ 219 w 219"/>
                  <a:gd name="T11" fmla="*/ 12 h 24"/>
                  <a:gd name="T12" fmla="*/ 207 w 219"/>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19" h="24">
                    <a:moveTo>
                      <a:pt x="207" y="0"/>
                    </a:moveTo>
                    <a:cubicBezTo>
                      <a:pt x="12" y="0"/>
                      <a:pt x="12" y="0"/>
                      <a:pt x="12" y="0"/>
                    </a:cubicBezTo>
                    <a:cubicBezTo>
                      <a:pt x="6" y="0"/>
                      <a:pt x="0" y="5"/>
                      <a:pt x="0" y="12"/>
                    </a:cubicBezTo>
                    <a:cubicBezTo>
                      <a:pt x="0" y="19"/>
                      <a:pt x="6" y="24"/>
                      <a:pt x="12" y="24"/>
                    </a:cubicBezTo>
                    <a:cubicBezTo>
                      <a:pt x="207" y="24"/>
                      <a:pt x="207" y="24"/>
                      <a:pt x="207" y="24"/>
                    </a:cubicBezTo>
                    <a:cubicBezTo>
                      <a:pt x="214" y="24"/>
                      <a:pt x="219" y="19"/>
                      <a:pt x="219" y="12"/>
                    </a:cubicBezTo>
                    <a:cubicBezTo>
                      <a:pt x="219" y="5"/>
                      <a:pt x="214" y="0"/>
                      <a:pt x="20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11" name="Freeform 97"/>
              <p:cNvSpPr>
                <a:spLocks/>
              </p:cNvSpPr>
              <p:nvPr/>
            </p:nvSpPr>
            <p:spPr bwMode="auto">
              <a:xfrm>
                <a:off x="2961" y="3599"/>
                <a:ext cx="103" cy="11"/>
              </a:xfrm>
              <a:custGeom>
                <a:avLst/>
                <a:gdLst>
                  <a:gd name="T0" fmla="*/ 207 w 219"/>
                  <a:gd name="T1" fmla="*/ 0 h 24"/>
                  <a:gd name="T2" fmla="*/ 12 w 219"/>
                  <a:gd name="T3" fmla="*/ 0 h 24"/>
                  <a:gd name="T4" fmla="*/ 0 w 219"/>
                  <a:gd name="T5" fmla="*/ 12 h 24"/>
                  <a:gd name="T6" fmla="*/ 12 w 219"/>
                  <a:gd name="T7" fmla="*/ 24 h 24"/>
                  <a:gd name="T8" fmla="*/ 207 w 219"/>
                  <a:gd name="T9" fmla="*/ 24 h 24"/>
                  <a:gd name="T10" fmla="*/ 219 w 219"/>
                  <a:gd name="T11" fmla="*/ 12 h 24"/>
                  <a:gd name="T12" fmla="*/ 207 w 219"/>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19" h="24">
                    <a:moveTo>
                      <a:pt x="207" y="0"/>
                    </a:moveTo>
                    <a:cubicBezTo>
                      <a:pt x="12" y="0"/>
                      <a:pt x="12" y="0"/>
                      <a:pt x="12" y="0"/>
                    </a:cubicBezTo>
                    <a:cubicBezTo>
                      <a:pt x="6" y="0"/>
                      <a:pt x="0" y="6"/>
                      <a:pt x="0" y="12"/>
                    </a:cubicBezTo>
                    <a:cubicBezTo>
                      <a:pt x="0" y="19"/>
                      <a:pt x="6" y="24"/>
                      <a:pt x="12" y="24"/>
                    </a:cubicBezTo>
                    <a:cubicBezTo>
                      <a:pt x="207" y="24"/>
                      <a:pt x="207" y="24"/>
                      <a:pt x="207" y="24"/>
                    </a:cubicBezTo>
                    <a:cubicBezTo>
                      <a:pt x="214" y="24"/>
                      <a:pt x="219" y="19"/>
                      <a:pt x="219" y="12"/>
                    </a:cubicBezTo>
                    <a:cubicBezTo>
                      <a:pt x="219" y="6"/>
                      <a:pt x="214" y="0"/>
                      <a:pt x="20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12" name="Freeform 98"/>
              <p:cNvSpPr>
                <a:spLocks/>
              </p:cNvSpPr>
              <p:nvPr/>
            </p:nvSpPr>
            <p:spPr bwMode="auto">
              <a:xfrm>
                <a:off x="2757" y="3632"/>
                <a:ext cx="307" cy="11"/>
              </a:xfrm>
              <a:custGeom>
                <a:avLst/>
                <a:gdLst>
                  <a:gd name="T0" fmla="*/ 641 w 653"/>
                  <a:gd name="T1" fmla="*/ 0 h 24"/>
                  <a:gd name="T2" fmla="*/ 0 w 653"/>
                  <a:gd name="T3" fmla="*/ 0 h 24"/>
                  <a:gd name="T4" fmla="*/ 0 w 653"/>
                  <a:gd name="T5" fmla="*/ 24 h 24"/>
                  <a:gd name="T6" fmla="*/ 641 w 653"/>
                  <a:gd name="T7" fmla="*/ 24 h 24"/>
                  <a:gd name="T8" fmla="*/ 653 w 653"/>
                  <a:gd name="T9" fmla="*/ 12 h 24"/>
                  <a:gd name="T10" fmla="*/ 641 w 653"/>
                  <a:gd name="T11" fmla="*/ 0 h 24"/>
                </a:gdLst>
                <a:ahLst/>
                <a:cxnLst>
                  <a:cxn ang="0">
                    <a:pos x="T0" y="T1"/>
                  </a:cxn>
                  <a:cxn ang="0">
                    <a:pos x="T2" y="T3"/>
                  </a:cxn>
                  <a:cxn ang="0">
                    <a:pos x="T4" y="T5"/>
                  </a:cxn>
                  <a:cxn ang="0">
                    <a:pos x="T6" y="T7"/>
                  </a:cxn>
                  <a:cxn ang="0">
                    <a:pos x="T8" y="T9"/>
                  </a:cxn>
                  <a:cxn ang="0">
                    <a:pos x="T10" y="T11"/>
                  </a:cxn>
                </a:cxnLst>
                <a:rect l="0" t="0" r="r" b="b"/>
                <a:pathLst>
                  <a:path w="653" h="24">
                    <a:moveTo>
                      <a:pt x="641" y="0"/>
                    </a:moveTo>
                    <a:cubicBezTo>
                      <a:pt x="0" y="0"/>
                      <a:pt x="0" y="0"/>
                      <a:pt x="0" y="0"/>
                    </a:cubicBezTo>
                    <a:cubicBezTo>
                      <a:pt x="0" y="24"/>
                      <a:pt x="0" y="24"/>
                      <a:pt x="0" y="24"/>
                    </a:cubicBezTo>
                    <a:cubicBezTo>
                      <a:pt x="641" y="24"/>
                      <a:pt x="641" y="24"/>
                      <a:pt x="641" y="24"/>
                    </a:cubicBezTo>
                    <a:cubicBezTo>
                      <a:pt x="648" y="24"/>
                      <a:pt x="653" y="19"/>
                      <a:pt x="653" y="12"/>
                    </a:cubicBezTo>
                    <a:cubicBezTo>
                      <a:pt x="653" y="5"/>
                      <a:pt x="648" y="0"/>
                      <a:pt x="64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13" name="Freeform 99"/>
              <p:cNvSpPr>
                <a:spLocks noEditPoints="1"/>
              </p:cNvSpPr>
              <p:nvPr/>
            </p:nvSpPr>
            <p:spPr bwMode="auto">
              <a:xfrm>
                <a:off x="2657" y="3664"/>
                <a:ext cx="407" cy="12"/>
              </a:xfrm>
              <a:custGeom>
                <a:avLst/>
                <a:gdLst>
                  <a:gd name="T0" fmla="*/ 54 w 865"/>
                  <a:gd name="T1" fmla="*/ 0 h 24"/>
                  <a:gd name="T2" fmla="*/ 10 w 865"/>
                  <a:gd name="T3" fmla="*/ 0 h 24"/>
                  <a:gd name="T4" fmla="*/ 3 w 865"/>
                  <a:gd name="T5" fmla="*/ 3 h 24"/>
                  <a:gd name="T6" fmla="*/ 0 w 865"/>
                  <a:gd name="T7" fmla="*/ 18 h 24"/>
                  <a:gd name="T8" fmla="*/ 10 w 865"/>
                  <a:gd name="T9" fmla="*/ 24 h 24"/>
                  <a:gd name="T10" fmla="*/ 44 w 865"/>
                  <a:gd name="T11" fmla="*/ 24 h 24"/>
                  <a:gd name="T12" fmla="*/ 44 w 865"/>
                  <a:gd name="T13" fmla="*/ 24 h 24"/>
                  <a:gd name="T14" fmla="*/ 45 w 865"/>
                  <a:gd name="T15" fmla="*/ 24 h 24"/>
                  <a:gd name="T16" fmla="*/ 54 w 865"/>
                  <a:gd name="T17" fmla="*/ 0 h 24"/>
                  <a:gd name="T18" fmla="*/ 853 w 865"/>
                  <a:gd name="T19" fmla="*/ 0 h 24"/>
                  <a:gd name="T20" fmla="*/ 212 w 865"/>
                  <a:gd name="T21" fmla="*/ 0 h 24"/>
                  <a:gd name="T22" fmla="*/ 212 w 865"/>
                  <a:gd name="T23" fmla="*/ 24 h 24"/>
                  <a:gd name="T24" fmla="*/ 853 w 865"/>
                  <a:gd name="T25" fmla="*/ 24 h 24"/>
                  <a:gd name="T26" fmla="*/ 865 w 865"/>
                  <a:gd name="T27" fmla="*/ 12 h 24"/>
                  <a:gd name="T28" fmla="*/ 853 w 865"/>
                  <a:gd name="T2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5" h="24">
                    <a:moveTo>
                      <a:pt x="54" y="0"/>
                    </a:moveTo>
                    <a:cubicBezTo>
                      <a:pt x="10" y="0"/>
                      <a:pt x="10" y="0"/>
                      <a:pt x="10" y="0"/>
                    </a:cubicBezTo>
                    <a:cubicBezTo>
                      <a:pt x="7" y="0"/>
                      <a:pt x="5" y="1"/>
                      <a:pt x="3" y="3"/>
                    </a:cubicBezTo>
                    <a:cubicBezTo>
                      <a:pt x="0" y="18"/>
                      <a:pt x="0" y="18"/>
                      <a:pt x="0" y="18"/>
                    </a:cubicBezTo>
                    <a:cubicBezTo>
                      <a:pt x="2" y="22"/>
                      <a:pt x="6" y="24"/>
                      <a:pt x="10" y="24"/>
                    </a:cubicBezTo>
                    <a:cubicBezTo>
                      <a:pt x="44" y="24"/>
                      <a:pt x="44" y="24"/>
                      <a:pt x="44" y="24"/>
                    </a:cubicBezTo>
                    <a:cubicBezTo>
                      <a:pt x="44" y="24"/>
                      <a:pt x="44" y="24"/>
                      <a:pt x="44" y="24"/>
                    </a:cubicBezTo>
                    <a:cubicBezTo>
                      <a:pt x="45" y="24"/>
                      <a:pt x="45" y="24"/>
                      <a:pt x="45" y="24"/>
                    </a:cubicBezTo>
                    <a:cubicBezTo>
                      <a:pt x="54" y="0"/>
                      <a:pt x="54" y="0"/>
                      <a:pt x="54" y="0"/>
                    </a:cubicBezTo>
                    <a:moveTo>
                      <a:pt x="853" y="0"/>
                    </a:moveTo>
                    <a:cubicBezTo>
                      <a:pt x="212" y="0"/>
                      <a:pt x="212" y="0"/>
                      <a:pt x="212" y="0"/>
                    </a:cubicBezTo>
                    <a:cubicBezTo>
                      <a:pt x="212" y="24"/>
                      <a:pt x="212" y="24"/>
                      <a:pt x="212" y="24"/>
                    </a:cubicBezTo>
                    <a:cubicBezTo>
                      <a:pt x="853" y="24"/>
                      <a:pt x="853" y="24"/>
                      <a:pt x="853" y="24"/>
                    </a:cubicBezTo>
                    <a:cubicBezTo>
                      <a:pt x="860" y="24"/>
                      <a:pt x="865" y="19"/>
                      <a:pt x="865" y="12"/>
                    </a:cubicBezTo>
                    <a:cubicBezTo>
                      <a:pt x="865" y="6"/>
                      <a:pt x="860" y="0"/>
                      <a:pt x="853"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14" name="Freeform 100"/>
              <p:cNvSpPr>
                <a:spLocks/>
              </p:cNvSpPr>
              <p:nvPr/>
            </p:nvSpPr>
            <p:spPr bwMode="auto">
              <a:xfrm>
                <a:off x="2757" y="3697"/>
                <a:ext cx="307" cy="11"/>
              </a:xfrm>
              <a:custGeom>
                <a:avLst/>
                <a:gdLst>
                  <a:gd name="T0" fmla="*/ 641 w 653"/>
                  <a:gd name="T1" fmla="*/ 0 h 24"/>
                  <a:gd name="T2" fmla="*/ 0 w 653"/>
                  <a:gd name="T3" fmla="*/ 0 h 24"/>
                  <a:gd name="T4" fmla="*/ 0 w 653"/>
                  <a:gd name="T5" fmla="*/ 24 h 24"/>
                  <a:gd name="T6" fmla="*/ 641 w 653"/>
                  <a:gd name="T7" fmla="*/ 24 h 24"/>
                  <a:gd name="T8" fmla="*/ 653 w 653"/>
                  <a:gd name="T9" fmla="*/ 12 h 24"/>
                  <a:gd name="T10" fmla="*/ 641 w 653"/>
                  <a:gd name="T11" fmla="*/ 0 h 24"/>
                </a:gdLst>
                <a:ahLst/>
                <a:cxnLst>
                  <a:cxn ang="0">
                    <a:pos x="T0" y="T1"/>
                  </a:cxn>
                  <a:cxn ang="0">
                    <a:pos x="T2" y="T3"/>
                  </a:cxn>
                  <a:cxn ang="0">
                    <a:pos x="T4" y="T5"/>
                  </a:cxn>
                  <a:cxn ang="0">
                    <a:pos x="T6" y="T7"/>
                  </a:cxn>
                  <a:cxn ang="0">
                    <a:pos x="T8" y="T9"/>
                  </a:cxn>
                  <a:cxn ang="0">
                    <a:pos x="T10" y="T11"/>
                  </a:cxn>
                </a:cxnLst>
                <a:rect l="0" t="0" r="r" b="b"/>
                <a:pathLst>
                  <a:path w="653" h="24">
                    <a:moveTo>
                      <a:pt x="641" y="0"/>
                    </a:moveTo>
                    <a:cubicBezTo>
                      <a:pt x="0" y="0"/>
                      <a:pt x="0" y="0"/>
                      <a:pt x="0" y="0"/>
                    </a:cubicBezTo>
                    <a:cubicBezTo>
                      <a:pt x="0" y="24"/>
                      <a:pt x="0" y="24"/>
                      <a:pt x="0" y="24"/>
                    </a:cubicBezTo>
                    <a:cubicBezTo>
                      <a:pt x="641" y="24"/>
                      <a:pt x="641" y="24"/>
                      <a:pt x="641" y="24"/>
                    </a:cubicBezTo>
                    <a:cubicBezTo>
                      <a:pt x="648" y="24"/>
                      <a:pt x="653" y="19"/>
                      <a:pt x="653" y="12"/>
                    </a:cubicBezTo>
                    <a:cubicBezTo>
                      <a:pt x="653" y="5"/>
                      <a:pt x="648" y="0"/>
                      <a:pt x="64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15" name="Freeform 101"/>
              <p:cNvSpPr>
                <a:spLocks noEditPoints="1"/>
              </p:cNvSpPr>
              <p:nvPr/>
            </p:nvSpPr>
            <p:spPr bwMode="auto">
              <a:xfrm>
                <a:off x="2656" y="3730"/>
                <a:ext cx="408" cy="11"/>
              </a:xfrm>
              <a:custGeom>
                <a:avLst/>
                <a:gdLst>
                  <a:gd name="T0" fmla="*/ 56 w 867"/>
                  <a:gd name="T1" fmla="*/ 0 h 24"/>
                  <a:gd name="T2" fmla="*/ 12 w 867"/>
                  <a:gd name="T3" fmla="*/ 0 h 24"/>
                  <a:gd name="T4" fmla="*/ 0 w 867"/>
                  <a:gd name="T5" fmla="*/ 12 h 24"/>
                  <a:gd name="T6" fmla="*/ 12 w 867"/>
                  <a:gd name="T7" fmla="*/ 24 h 24"/>
                  <a:gd name="T8" fmla="*/ 56 w 867"/>
                  <a:gd name="T9" fmla="*/ 24 h 24"/>
                  <a:gd name="T10" fmla="*/ 56 w 867"/>
                  <a:gd name="T11" fmla="*/ 0 h 24"/>
                  <a:gd name="T12" fmla="*/ 855 w 867"/>
                  <a:gd name="T13" fmla="*/ 0 h 24"/>
                  <a:gd name="T14" fmla="*/ 214 w 867"/>
                  <a:gd name="T15" fmla="*/ 0 h 24"/>
                  <a:gd name="T16" fmla="*/ 214 w 867"/>
                  <a:gd name="T17" fmla="*/ 24 h 24"/>
                  <a:gd name="T18" fmla="*/ 855 w 867"/>
                  <a:gd name="T19" fmla="*/ 24 h 24"/>
                  <a:gd name="T20" fmla="*/ 867 w 867"/>
                  <a:gd name="T21" fmla="*/ 12 h 24"/>
                  <a:gd name="T22" fmla="*/ 855 w 86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7" h="24">
                    <a:moveTo>
                      <a:pt x="56" y="0"/>
                    </a:moveTo>
                    <a:cubicBezTo>
                      <a:pt x="12" y="0"/>
                      <a:pt x="12" y="0"/>
                      <a:pt x="12" y="0"/>
                    </a:cubicBezTo>
                    <a:cubicBezTo>
                      <a:pt x="6" y="0"/>
                      <a:pt x="0" y="6"/>
                      <a:pt x="0" y="12"/>
                    </a:cubicBezTo>
                    <a:cubicBezTo>
                      <a:pt x="0" y="19"/>
                      <a:pt x="6" y="24"/>
                      <a:pt x="12" y="24"/>
                    </a:cubicBezTo>
                    <a:cubicBezTo>
                      <a:pt x="56" y="24"/>
                      <a:pt x="56" y="24"/>
                      <a:pt x="56" y="24"/>
                    </a:cubicBezTo>
                    <a:cubicBezTo>
                      <a:pt x="56" y="0"/>
                      <a:pt x="56" y="0"/>
                      <a:pt x="56" y="0"/>
                    </a:cubicBezTo>
                    <a:moveTo>
                      <a:pt x="855" y="0"/>
                    </a:moveTo>
                    <a:cubicBezTo>
                      <a:pt x="214" y="0"/>
                      <a:pt x="214" y="0"/>
                      <a:pt x="214" y="0"/>
                    </a:cubicBezTo>
                    <a:cubicBezTo>
                      <a:pt x="214" y="24"/>
                      <a:pt x="214" y="24"/>
                      <a:pt x="214" y="24"/>
                    </a:cubicBezTo>
                    <a:cubicBezTo>
                      <a:pt x="855" y="24"/>
                      <a:pt x="855" y="24"/>
                      <a:pt x="855" y="24"/>
                    </a:cubicBezTo>
                    <a:cubicBezTo>
                      <a:pt x="862" y="24"/>
                      <a:pt x="867" y="19"/>
                      <a:pt x="867" y="12"/>
                    </a:cubicBezTo>
                    <a:cubicBezTo>
                      <a:pt x="867" y="6"/>
                      <a:pt x="862" y="0"/>
                      <a:pt x="85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16" name="Freeform 102"/>
              <p:cNvSpPr>
                <a:spLocks/>
              </p:cNvSpPr>
              <p:nvPr/>
            </p:nvSpPr>
            <p:spPr bwMode="auto">
              <a:xfrm>
                <a:off x="2757" y="3763"/>
                <a:ext cx="307" cy="11"/>
              </a:xfrm>
              <a:custGeom>
                <a:avLst/>
                <a:gdLst>
                  <a:gd name="T0" fmla="*/ 641 w 653"/>
                  <a:gd name="T1" fmla="*/ 0 h 24"/>
                  <a:gd name="T2" fmla="*/ 0 w 653"/>
                  <a:gd name="T3" fmla="*/ 0 h 24"/>
                  <a:gd name="T4" fmla="*/ 0 w 653"/>
                  <a:gd name="T5" fmla="*/ 24 h 24"/>
                  <a:gd name="T6" fmla="*/ 641 w 653"/>
                  <a:gd name="T7" fmla="*/ 24 h 24"/>
                  <a:gd name="T8" fmla="*/ 653 w 653"/>
                  <a:gd name="T9" fmla="*/ 12 h 24"/>
                  <a:gd name="T10" fmla="*/ 641 w 653"/>
                  <a:gd name="T11" fmla="*/ 0 h 24"/>
                </a:gdLst>
                <a:ahLst/>
                <a:cxnLst>
                  <a:cxn ang="0">
                    <a:pos x="T0" y="T1"/>
                  </a:cxn>
                  <a:cxn ang="0">
                    <a:pos x="T2" y="T3"/>
                  </a:cxn>
                  <a:cxn ang="0">
                    <a:pos x="T4" y="T5"/>
                  </a:cxn>
                  <a:cxn ang="0">
                    <a:pos x="T6" y="T7"/>
                  </a:cxn>
                  <a:cxn ang="0">
                    <a:pos x="T8" y="T9"/>
                  </a:cxn>
                  <a:cxn ang="0">
                    <a:pos x="T10" y="T11"/>
                  </a:cxn>
                </a:cxnLst>
                <a:rect l="0" t="0" r="r" b="b"/>
                <a:pathLst>
                  <a:path w="653" h="24">
                    <a:moveTo>
                      <a:pt x="641" y="0"/>
                    </a:moveTo>
                    <a:cubicBezTo>
                      <a:pt x="0" y="0"/>
                      <a:pt x="0" y="0"/>
                      <a:pt x="0" y="0"/>
                    </a:cubicBezTo>
                    <a:cubicBezTo>
                      <a:pt x="0" y="24"/>
                      <a:pt x="0" y="24"/>
                      <a:pt x="0" y="24"/>
                    </a:cubicBezTo>
                    <a:cubicBezTo>
                      <a:pt x="641" y="24"/>
                      <a:pt x="641" y="24"/>
                      <a:pt x="641" y="24"/>
                    </a:cubicBezTo>
                    <a:cubicBezTo>
                      <a:pt x="648" y="24"/>
                      <a:pt x="653" y="19"/>
                      <a:pt x="653" y="12"/>
                    </a:cubicBezTo>
                    <a:cubicBezTo>
                      <a:pt x="653" y="5"/>
                      <a:pt x="648" y="0"/>
                      <a:pt x="64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17" name="Freeform 103"/>
              <p:cNvSpPr>
                <a:spLocks noEditPoints="1"/>
              </p:cNvSpPr>
              <p:nvPr/>
            </p:nvSpPr>
            <p:spPr bwMode="auto">
              <a:xfrm>
                <a:off x="2656" y="3795"/>
                <a:ext cx="408" cy="11"/>
              </a:xfrm>
              <a:custGeom>
                <a:avLst/>
                <a:gdLst>
                  <a:gd name="T0" fmla="*/ 56 w 867"/>
                  <a:gd name="T1" fmla="*/ 0 h 24"/>
                  <a:gd name="T2" fmla="*/ 12 w 867"/>
                  <a:gd name="T3" fmla="*/ 0 h 24"/>
                  <a:gd name="T4" fmla="*/ 0 w 867"/>
                  <a:gd name="T5" fmla="*/ 12 h 24"/>
                  <a:gd name="T6" fmla="*/ 12 w 867"/>
                  <a:gd name="T7" fmla="*/ 24 h 24"/>
                  <a:gd name="T8" fmla="*/ 56 w 867"/>
                  <a:gd name="T9" fmla="*/ 24 h 24"/>
                  <a:gd name="T10" fmla="*/ 56 w 867"/>
                  <a:gd name="T11" fmla="*/ 0 h 24"/>
                  <a:gd name="T12" fmla="*/ 855 w 867"/>
                  <a:gd name="T13" fmla="*/ 0 h 24"/>
                  <a:gd name="T14" fmla="*/ 214 w 867"/>
                  <a:gd name="T15" fmla="*/ 0 h 24"/>
                  <a:gd name="T16" fmla="*/ 214 w 867"/>
                  <a:gd name="T17" fmla="*/ 24 h 24"/>
                  <a:gd name="T18" fmla="*/ 855 w 867"/>
                  <a:gd name="T19" fmla="*/ 24 h 24"/>
                  <a:gd name="T20" fmla="*/ 867 w 867"/>
                  <a:gd name="T21" fmla="*/ 12 h 24"/>
                  <a:gd name="T22" fmla="*/ 855 w 86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7" h="24">
                    <a:moveTo>
                      <a:pt x="56" y="0"/>
                    </a:moveTo>
                    <a:cubicBezTo>
                      <a:pt x="12" y="0"/>
                      <a:pt x="12" y="0"/>
                      <a:pt x="12" y="0"/>
                    </a:cubicBezTo>
                    <a:cubicBezTo>
                      <a:pt x="6" y="0"/>
                      <a:pt x="0" y="6"/>
                      <a:pt x="0" y="12"/>
                    </a:cubicBezTo>
                    <a:cubicBezTo>
                      <a:pt x="0" y="19"/>
                      <a:pt x="6" y="24"/>
                      <a:pt x="12" y="24"/>
                    </a:cubicBezTo>
                    <a:cubicBezTo>
                      <a:pt x="56" y="24"/>
                      <a:pt x="56" y="24"/>
                      <a:pt x="56" y="24"/>
                    </a:cubicBezTo>
                    <a:cubicBezTo>
                      <a:pt x="56" y="0"/>
                      <a:pt x="56" y="0"/>
                      <a:pt x="56" y="0"/>
                    </a:cubicBezTo>
                    <a:moveTo>
                      <a:pt x="855" y="0"/>
                    </a:moveTo>
                    <a:cubicBezTo>
                      <a:pt x="214" y="0"/>
                      <a:pt x="214" y="0"/>
                      <a:pt x="214" y="0"/>
                    </a:cubicBezTo>
                    <a:cubicBezTo>
                      <a:pt x="214" y="24"/>
                      <a:pt x="214" y="24"/>
                      <a:pt x="214" y="24"/>
                    </a:cubicBezTo>
                    <a:cubicBezTo>
                      <a:pt x="855" y="24"/>
                      <a:pt x="855" y="24"/>
                      <a:pt x="855" y="24"/>
                    </a:cubicBezTo>
                    <a:cubicBezTo>
                      <a:pt x="862" y="24"/>
                      <a:pt x="867" y="19"/>
                      <a:pt x="867" y="12"/>
                    </a:cubicBezTo>
                    <a:cubicBezTo>
                      <a:pt x="867" y="6"/>
                      <a:pt x="862" y="0"/>
                      <a:pt x="85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18" name="Freeform 104"/>
              <p:cNvSpPr>
                <a:spLocks noEditPoints="1"/>
              </p:cNvSpPr>
              <p:nvPr/>
            </p:nvSpPr>
            <p:spPr bwMode="auto">
              <a:xfrm>
                <a:off x="2658" y="3828"/>
                <a:ext cx="406" cy="11"/>
              </a:xfrm>
              <a:custGeom>
                <a:avLst/>
                <a:gdLst>
                  <a:gd name="T0" fmla="*/ 52 w 863"/>
                  <a:gd name="T1" fmla="*/ 4 h 24"/>
                  <a:gd name="T2" fmla="*/ 48 w 863"/>
                  <a:gd name="T3" fmla="*/ 24 h 24"/>
                  <a:gd name="T4" fmla="*/ 52 w 863"/>
                  <a:gd name="T5" fmla="*/ 24 h 24"/>
                  <a:gd name="T6" fmla="*/ 52 w 863"/>
                  <a:gd name="T7" fmla="*/ 4 h 24"/>
                  <a:gd name="T8" fmla="*/ 52 w 863"/>
                  <a:gd name="T9" fmla="*/ 0 h 24"/>
                  <a:gd name="T10" fmla="*/ 8 w 863"/>
                  <a:gd name="T11" fmla="*/ 0 h 24"/>
                  <a:gd name="T12" fmla="*/ 0 w 863"/>
                  <a:gd name="T13" fmla="*/ 4 h 24"/>
                  <a:gd name="T14" fmla="*/ 2 w 863"/>
                  <a:gd name="T15" fmla="*/ 4 h 24"/>
                  <a:gd name="T16" fmla="*/ 50 w 863"/>
                  <a:gd name="T17" fmla="*/ 4 h 24"/>
                  <a:gd name="T18" fmla="*/ 52 w 863"/>
                  <a:gd name="T19" fmla="*/ 4 h 24"/>
                  <a:gd name="T20" fmla="*/ 52 w 863"/>
                  <a:gd name="T21" fmla="*/ 0 h 24"/>
                  <a:gd name="T22" fmla="*/ 851 w 863"/>
                  <a:gd name="T23" fmla="*/ 0 h 24"/>
                  <a:gd name="T24" fmla="*/ 210 w 863"/>
                  <a:gd name="T25" fmla="*/ 0 h 24"/>
                  <a:gd name="T26" fmla="*/ 210 w 863"/>
                  <a:gd name="T27" fmla="*/ 24 h 24"/>
                  <a:gd name="T28" fmla="*/ 851 w 863"/>
                  <a:gd name="T29" fmla="*/ 24 h 24"/>
                  <a:gd name="T30" fmla="*/ 863 w 863"/>
                  <a:gd name="T31" fmla="*/ 12 h 24"/>
                  <a:gd name="T32" fmla="*/ 851 w 863"/>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3" h="24">
                    <a:moveTo>
                      <a:pt x="52" y="4"/>
                    </a:moveTo>
                    <a:cubicBezTo>
                      <a:pt x="48" y="24"/>
                      <a:pt x="48" y="24"/>
                      <a:pt x="48" y="24"/>
                    </a:cubicBezTo>
                    <a:cubicBezTo>
                      <a:pt x="52" y="24"/>
                      <a:pt x="52" y="24"/>
                      <a:pt x="52" y="24"/>
                    </a:cubicBezTo>
                    <a:cubicBezTo>
                      <a:pt x="52" y="4"/>
                      <a:pt x="52" y="4"/>
                      <a:pt x="52" y="4"/>
                    </a:cubicBezTo>
                    <a:moveTo>
                      <a:pt x="52" y="0"/>
                    </a:moveTo>
                    <a:cubicBezTo>
                      <a:pt x="8" y="0"/>
                      <a:pt x="8" y="0"/>
                      <a:pt x="8" y="0"/>
                    </a:cubicBezTo>
                    <a:cubicBezTo>
                      <a:pt x="5" y="0"/>
                      <a:pt x="2" y="1"/>
                      <a:pt x="0" y="4"/>
                    </a:cubicBezTo>
                    <a:cubicBezTo>
                      <a:pt x="2" y="4"/>
                      <a:pt x="2" y="4"/>
                      <a:pt x="2" y="4"/>
                    </a:cubicBezTo>
                    <a:cubicBezTo>
                      <a:pt x="50" y="4"/>
                      <a:pt x="50" y="4"/>
                      <a:pt x="50" y="4"/>
                    </a:cubicBezTo>
                    <a:cubicBezTo>
                      <a:pt x="52" y="4"/>
                      <a:pt x="52" y="4"/>
                      <a:pt x="52" y="4"/>
                    </a:cubicBezTo>
                    <a:cubicBezTo>
                      <a:pt x="52" y="0"/>
                      <a:pt x="52" y="0"/>
                      <a:pt x="52" y="0"/>
                    </a:cubicBezTo>
                    <a:moveTo>
                      <a:pt x="851" y="0"/>
                    </a:moveTo>
                    <a:cubicBezTo>
                      <a:pt x="210" y="0"/>
                      <a:pt x="210" y="0"/>
                      <a:pt x="210" y="0"/>
                    </a:cubicBezTo>
                    <a:cubicBezTo>
                      <a:pt x="210" y="24"/>
                      <a:pt x="210" y="24"/>
                      <a:pt x="210" y="24"/>
                    </a:cubicBezTo>
                    <a:cubicBezTo>
                      <a:pt x="851" y="24"/>
                      <a:pt x="851" y="24"/>
                      <a:pt x="851" y="24"/>
                    </a:cubicBezTo>
                    <a:cubicBezTo>
                      <a:pt x="858" y="24"/>
                      <a:pt x="863" y="19"/>
                      <a:pt x="863" y="12"/>
                    </a:cubicBezTo>
                    <a:cubicBezTo>
                      <a:pt x="863" y="5"/>
                      <a:pt x="858" y="0"/>
                      <a:pt x="85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19" name="Freeform 105"/>
              <p:cNvSpPr>
                <a:spLocks noEditPoints="1"/>
              </p:cNvSpPr>
              <p:nvPr/>
            </p:nvSpPr>
            <p:spPr bwMode="auto">
              <a:xfrm>
                <a:off x="2656" y="3860"/>
                <a:ext cx="408" cy="12"/>
              </a:xfrm>
              <a:custGeom>
                <a:avLst/>
                <a:gdLst>
                  <a:gd name="T0" fmla="*/ 56 w 867"/>
                  <a:gd name="T1" fmla="*/ 0 h 24"/>
                  <a:gd name="T2" fmla="*/ 12 w 867"/>
                  <a:gd name="T3" fmla="*/ 0 h 24"/>
                  <a:gd name="T4" fmla="*/ 0 w 867"/>
                  <a:gd name="T5" fmla="*/ 12 h 24"/>
                  <a:gd name="T6" fmla="*/ 12 w 867"/>
                  <a:gd name="T7" fmla="*/ 24 h 24"/>
                  <a:gd name="T8" fmla="*/ 56 w 867"/>
                  <a:gd name="T9" fmla="*/ 24 h 24"/>
                  <a:gd name="T10" fmla="*/ 56 w 867"/>
                  <a:gd name="T11" fmla="*/ 0 h 24"/>
                  <a:gd name="T12" fmla="*/ 855 w 867"/>
                  <a:gd name="T13" fmla="*/ 0 h 24"/>
                  <a:gd name="T14" fmla="*/ 214 w 867"/>
                  <a:gd name="T15" fmla="*/ 0 h 24"/>
                  <a:gd name="T16" fmla="*/ 214 w 867"/>
                  <a:gd name="T17" fmla="*/ 24 h 24"/>
                  <a:gd name="T18" fmla="*/ 855 w 867"/>
                  <a:gd name="T19" fmla="*/ 24 h 24"/>
                  <a:gd name="T20" fmla="*/ 867 w 867"/>
                  <a:gd name="T21" fmla="*/ 12 h 24"/>
                  <a:gd name="T22" fmla="*/ 855 w 86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7" h="24">
                    <a:moveTo>
                      <a:pt x="56" y="0"/>
                    </a:moveTo>
                    <a:cubicBezTo>
                      <a:pt x="12" y="0"/>
                      <a:pt x="12" y="0"/>
                      <a:pt x="12" y="0"/>
                    </a:cubicBezTo>
                    <a:cubicBezTo>
                      <a:pt x="6" y="0"/>
                      <a:pt x="0" y="6"/>
                      <a:pt x="0" y="12"/>
                    </a:cubicBezTo>
                    <a:cubicBezTo>
                      <a:pt x="0" y="19"/>
                      <a:pt x="6" y="24"/>
                      <a:pt x="12" y="24"/>
                    </a:cubicBezTo>
                    <a:cubicBezTo>
                      <a:pt x="56" y="24"/>
                      <a:pt x="56" y="24"/>
                      <a:pt x="56" y="24"/>
                    </a:cubicBezTo>
                    <a:cubicBezTo>
                      <a:pt x="56" y="0"/>
                      <a:pt x="56" y="0"/>
                      <a:pt x="56" y="0"/>
                    </a:cubicBezTo>
                    <a:moveTo>
                      <a:pt x="855" y="0"/>
                    </a:moveTo>
                    <a:cubicBezTo>
                      <a:pt x="214" y="0"/>
                      <a:pt x="214" y="0"/>
                      <a:pt x="214" y="0"/>
                    </a:cubicBezTo>
                    <a:cubicBezTo>
                      <a:pt x="214" y="24"/>
                      <a:pt x="214" y="24"/>
                      <a:pt x="214" y="24"/>
                    </a:cubicBezTo>
                    <a:cubicBezTo>
                      <a:pt x="855" y="24"/>
                      <a:pt x="855" y="24"/>
                      <a:pt x="855" y="24"/>
                    </a:cubicBezTo>
                    <a:cubicBezTo>
                      <a:pt x="862" y="24"/>
                      <a:pt x="867" y="19"/>
                      <a:pt x="867" y="12"/>
                    </a:cubicBezTo>
                    <a:cubicBezTo>
                      <a:pt x="867" y="6"/>
                      <a:pt x="862" y="0"/>
                      <a:pt x="85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20" name="Freeform 106"/>
              <p:cNvSpPr>
                <a:spLocks noEditPoints="1"/>
              </p:cNvSpPr>
              <p:nvPr/>
            </p:nvSpPr>
            <p:spPr bwMode="auto">
              <a:xfrm>
                <a:off x="2657" y="3893"/>
                <a:ext cx="407" cy="12"/>
              </a:xfrm>
              <a:custGeom>
                <a:avLst/>
                <a:gdLst>
                  <a:gd name="T0" fmla="*/ 55 w 866"/>
                  <a:gd name="T1" fmla="*/ 0 h 24"/>
                  <a:gd name="T2" fmla="*/ 11 w 866"/>
                  <a:gd name="T3" fmla="*/ 0 h 24"/>
                  <a:gd name="T4" fmla="*/ 0 w 866"/>
                  <a:gd name="T5" fmla="*/ 9 h 24"/>
                  <a:gd name="T6" fmla="*/ 25 w 866"/>
                  <a:gd name="T7" fmla="*/ 9 h 24"/>
                  <a:gd name="T8" fmla="*/ 27 w 866"/>
                  <a:gd name="T9" fmla="*/ 9 h 24"/>
                  <a:gd name="T10" fmla="*/ 24 w 866"/>
                  <a:gd name="T11" fmla="*/ 24 h 24"/>
                  <a:gd name="T12" fmla="*/ 55 w 866"/>
                  <a:gd name="T13" fmla="*/ 24 h 24"/>
                  <a:gd name="T14" fmla="*/ 55 w 866"/>
                  <a:gd name="T15" fmla="*/ 0 h 24"/>
                  <a:gd name="T16" fmla="*/ 854 w 866"/>
                  <a:gd name="T17" fmla="*/ 0 h 24"/>
                  <a:gd name="T18" fmla="*/ 213 w 866"/>
                  <a:gd name="T19" fmla="*/ 0 h 24"/>
                  <a:gd name="T20" fmla="*/ 213 w 866"/>
                  <a:gd name="T21" fmla="*/ 24 h 24"/>
                  <a:gd name="T22" fmla="*/ 854 w 866"/>
                  <a:gd name="T23" fmla="*/ 24 h 24"/>
                  <a:gd name="T24" fmla="*/ 866 w 866"/>
                  <a:gd name="T25" fmla="*/ 12 h 24"/>
                  <a:gd name="T26" fmla="*/ 854 w 866"/>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6" h="24">
                    <a:moveTo>
                      <a:pt x="55" y="0"/>
                    </a:moveTo>
                    <a:cubicBezTo>
                      <a:pt x="11" y="0"/>
                      <a:pt x="11" y="0"/>
                      <a:pt x="11" y="0"/>
                    </a:cubicBezTo>
                    <a:cubicBezTo>
                      <a:pt x="6" y="0"/>
                      <a:pt x="1" y="4"/>
                      <a:pt x="0" y="9"/>
                    </a:cubicBezTo>
                    <a:cubicBezTo>
                      <a:pt x="25" y="9"/>
                      <a:pt x="25" y="9"/>
                      <a:pt x="25" y="9"/>
                    </a:cubicBezTo>
                    <a:cubicBezTo>
                      <a:pt x="27" y="9"/>
                      <a:pt x="27" y="9"/>
                      <a:pt x="27" y="9"/>
                    </a:cubicBezTo>
                    <a:cubicBezTo>
                      <a:pt x="24" y="24"/>
                      <a:pt x="24" y="24"/>
                      <a:pt x="24" y="24"/>
                    </a:cubicBezTo>
                    <a:cubicBezTo>
                      <a:pt x="55" y="24"/>
                      <a:pt x="55" y="24"/>
                      <a:pt x="55" y="24"/>
                    </a:cubicBezTo>
                    <a:cubicBezTo>
                      <a:pt x="55" y="0"/>
                      <a:pt x="55" y="0"/>
                      <a:pt x="55" y="0"/>
                    </a:cubicBezTo>
                    <a:moveTo>
                      <a:pt x="854" y="0"/>
                    </a:moveTo>
                    <a:cubicBezTo>
                      <a:pt x="213" y="0"/>
                      <a:pt x="213" y="0"/>
                      <a:pt x="213" y="0"/>
                    </a:cubicBezTo>
                    <a:cubicBezTo>
                      <a:pt x="213" y="24"/>
                      <a:pt x="213" y="24"/>
                      <a:pt x="213" y="24"/>
                    </a:cubicBezTo>
                    <a:cubicBezTo>
                      <a:pt x="854" y="24"/>
                      <a:pt x="854" y="24"/>
                      <a:pt x="854" y="24"/>
                    </a:cubicBezTo>
                    <a:cubicBezTo>
                      <a:pt x="861" y="24"/>
                      <a:pt x="866" y="19"/>
                      <a:pt x="866" y="12"/>
                    </a:cubicBezTo>
                    <a:cubicBezTo>
                      <a:pt x="866" y="5"/>
                      <a:pt x="861" y="0"/>
                      <a:pt x="854"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21" name="Freeform 107"/>
              <p:cNvSpPr>
                <a:spLocks noEditPoints="1"/>
              </p:cNvSpPr>
              <p:nvPr/>
            </p:nvSpPr>
            <p:spPr bwMode="auto">
              <a:xfrm>
                <a:off x="2656" y="3926"/>
                <a:ext cx="408" cy="11"/>
              </a:xfrm>
              <a:custGeom>
                <a:avLst/>
                <a:gdLst>
                  <a:gd name="T0" fmla="*/ 56 w 867"/>
                  <a:gd name="T1" fmla="*/ 0 h 24"/>
                  <a:gd name="T2" fmla="*/ 12 w 867"/>
                  <a:gd name="T3" fmla="*/ 0 h 24"/>
                  <a:gd name="T4" fmla="*/ 0 w 867"/>
                  <a:gd name="T5" fmla="*/ 12 h 24"/>
                  <a:gd name="T6" fmla="*/ 12 w 867"/>
                  <a:gd name="T7" fmla="*/ 24 h 24"/>
                  <a:gd name="T8" fmla="*/ 56 w 867"/>
                  <a:gd name="T9" fmla="*/ 24 h 24"/>
                  <a:gd name="T10" fmla="*/ 56 w 867"/>
                  <a:gd name="T11" fmla="*/ 0 h 24"/>
                  <a:gd name="T12" fmla="*/ 855 w 867"/>
                  <a:gd name="T13" fmla="*/ 0 h 24"/>
                  <a:gd name="T14" fmla="*/ 214 w 867"/>
                  <a:gd name="T15" fmla="*/ 0 h 24"/>
                  <a:gd name="T16" fmla="*/ 214 w 867"/>
                  <a:gd name="T17" fmla="*/ 24 h 24"/>
                  <a:gd name="T18" fmla="*/ 855 w 867"/>
                  <a:gd name="T19" fmla="*/ 24 h 24"/>
                  <a:gd name="T20" fmla="*/ 867 w 867"/>
                  <a:gd name="T21" fmla="*/ 12 h 24"/>
                  <a:gd name="T22" fmla="*/ 855 w 86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7" h="24">
                    <a:moveTo>
                      <a:pt x="56" y="0"/>
                    </a:moveTo>
                    <a:cubicBezTo>
                      <a:pt x="12" y="0"/>
                      <a:pt x="12" y="0"/>
                      <a:pt x="12" y="0"/>
                    </a:cubicBezTo>
                    <a:cubicBezTo>
                      <a:pt x="6" y="0"/>
                      <a:pt x="0" y="6"/>
                      <a:pt x="0" y="12"/>
                    </a:cubicBezTo>
                    <a:cubicBezTo>
                      <a:pt x="0" y="19"/>
                      <a:pt x="6" y="24"/>
                      <a:pt x="12" y="24"/>
                    </a:cubicBezTo>
                    <a:cubicBezTo>
                      <a:pt x="56" y="24"/>
                      <a:pt x="56" y="24"/>
                      <a:pt x="56" y="24"/>
                    </a:cubicBezTo>
                    <a:cubicBezTo>
                      <a:pt x="56" y="0"/>
                      <a:pt x="56" y="0"/>
                      <a:pt x="56" y="0"/>
                    </a:cubicBezTo>
                    <a:moveTo>
                      <a:pt x="855" y="0"/>
                    </a:moveTo>
                    <a:cubicBezTo>
                      <a:pt x="214" y="0"/>
                      <a:pt x="214" y="0"/>
                      <a:pt x="214" y="0"/>
                    </a:cubicBezTo>
                    <a:cubicBezTo>
                      <a:pt x="214" y="24"/>
                      <a:pt x="214" y="24"/>
                      <a:pt x="214" y="24"/>
                    </a:cubicBezTo>
                    <a:cubicBezTo>
                      <a:pt x="855" y="24"/>
                      <a:pt x="855" y="24"/>
                      <a:pt x="855" y="24"/>
                    </a:cubicBezTo>
                    <a:cubicBezTo>
                      <a:pt x="862" y="24"/>
                      <a:pt x="867" y="19"/>
                      <a:pt x="867" y="12"/>
                    </a:cubicBezTo>
                    <a:cubicBezTo>
                      <a:pt x="867" y="6"/>
                      <a:pt x="862" y="0"/>
                      <a:pt x="85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22" name="Freeform 108"/>
              <p:cNvSpPr>
                <a:spLocks noEditPoints="1"/>
              </p:cNvSpPr>
              <p:nvPr/>
            </p:nvSpPr>
            <p:spPr bwMode="auto">
              <a:xfrm>
                <a:off x="2656" y="3959"/>
                <a:ext cx="408" cy="11"/>
              </a:xfrm>
              <a:custGeom>
                <a:avLst/>
                <a:gdLst>
                  <a:gd name="T0" fmla="*/ 56 w 867"/>
                  <a:gd name="T1" fmla="*/ 0 h 24"/>
                  <a:gd name="T2" fmla="*/ 12 w 867"/>
                  <a:gd name="T3" fmla="*/ 0 h 24"/>
                  <a:gd name="T4" fmla="*/ 0 w 867"/>
                  <a:gd name="T5" fmla="*/ 12 h 24"/>
                  <a:gd name="T6" fmla="*/ 12 w 867"/>
                  <a:gd name="T7" fmla="*/ 24 h 24"/>
                  <a:gd name="T8" fmla="*/ 56 w 867"/>
                  <a:gd name="T9" fmla="*/ 24 h 24"/>
                  <a:gd name="T10" fmla="*/ 56 w 867"/>
                  <a:gd name="T11" fmla="*/ 0 h 24"/>
                  <a:gd name="T12" fmla="*/ 855 w 867"/>
                  <a:gd name="T13" fmla="*/ 0 h 24"/>
                  <a:gd name="T14" fmla="*/ 214 w 867"/>
                  <a:gd name="T15" fmla="*/ 0 h 24"/>
                  <a:gd name="T16" fmla="*/ 214 w 867"/>
                  <a:gd name="T17" fmla="*/ 24 h 24"/>
                  <a:gd name="T18" fmla="*/ 855 w 867"/>
                  <a:gd name="T19" fmla="*/ 24 h 24"/>
                  <a:gd name="T20" fmla="*/ 867 w 867"/>
                  <a:gd name="T21" fmla="*/ 12 h 24"/>
                  <a:gd name="T22" fmla="*/ 855 w 86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7" h="24">
                    <a:moveTo>
                      <a:pt x="56" y="0"/>
                    </a:moveTo>
                    <a:cubicBezTo>
                      <a:pt x="12" y="0"/>
                      <a:pt x="12" y="0"/>
                      <a:pt x="12" y="0"/>
                    </a:cubicBezTo>
                    <a:cubicBezTo>
                      <a:pt x="6" y="0"/>
                      <a:pt x="0" y="5"/>
                      <a:pt x="0" y="12"/>
                    </a:cubicBezTo>
                    <a:cubicBezTo>
                      <a:pt x="0" y="19"/>
                      <a:pt x="6" y="24"/>
                      <a:pt x="12" y="24"/>
                    </a:cubicBezTo>
                    <a:cubicBezTo>
                      <a:pt x="56" y="24"/>
                      <a:pt x="56" y="24"/>
                      <a:pt x="56" y="24"/>
                    </a:cubicBezTo>
                    <a:cubicBezTo>
                      <a:pt x="56" y="0"/>
                      <a:pt x="56" y="0"/>
                      <a:pt x="56" y="0"/>
                    </a:cubicBezTo>
                    <a:moveTo>
                      <a:pt x="855" y="0"/>
                    </a:moveTo>
                    <a:cubicBezTo>
                      <a:pt x="214" y="0"/>
                      <a:pt x="214" y="0"/>
                      <a:pt x="214" y="0"/>
                    </a:cubicBezTo>
                    <a:cubicBezTo>
                      <a:pt x="214" y="24"/>
                      <a:pt x="214" y="24"/>
                      <a:pt x="214" y="24"/>
                    </a:cubicBezTo>
                    <a:cubicBezTo>
                      <a:pt x="855" y="24"/>
                      <a:pt x="855" y="24"/>
                      <a:pt x="855" y="24"/>
                    </a:cubicBezTo>
                    <a:cubicBezTo>
                      <a:pt x="862" y="24"/>
                      <a:pt x="867" y="19"/>
                      <a:pt x="867" y="12"/>
                    </a:cubicBezTo>
                    <a:cubicBezTo>
                      <a:pt x="867" y="5"/>
                      <a:pt x="862" y="0"/>
                      <a:pt x="85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23" name="Freeform 109"/>
              <p:cNvSpPr>
                <a:spLocks noEditPoints="1"/>
              </p:cNvSpPr>
              <p:nvPr/>
            </p:nvSpPr>
            <p:spPr bwMode="auto">
              <a:xfrm>
                <a:off x="2656" y="3991"/>
                <a:ext cx="408" cy="11"/>
              </a:xfrm>
              <a:custGeom>
                <a:avLst/>
                <a:gdLst>
                  <a:gd name="T0" fmla="*/ 56 w 867"/>
                  <a:gd name="T1" fmla="*/ 0 h 24"/>
                  <a:gd name="T2" fmla="*/ 12 w 867"/>
                  <a:gd name="T3" fmla="*/ 0 h 24"/>
                  <a:gd name="T4" fmla="*/ 0 w 867"/>
                  <a:gd name="T5" fmla="*/ 12 h 24"/>
                  <a:gd name="T6" fmla="*/ 12 w 867"/>
                  <a:gd name="T7" fmla="*/ 24 h 24"/>
                  <a:gd name="T8" fmla="*/ 56 w 867"/>
                  <a:gd name="T9" fmla="*/ 24 h 24"/>
                  <a:gd name="T10" fmla="*/ 56 w 867"/>
                  <a:gd name="T11" fmla="*/ 0 h 24"/>
                  <a:gd name="T12" fmla="*/ 855 w 867"/>
                  <a:gd name="T13" fmla="*/ 0 h 24"/>
                  <a:gd name="T14" fmla="*/ 214 w 867"/>
                  <a:gd name="T15" fmla="*/ 0 h 24"/>
                  <a:gd name="T16" fmla="*/ 214 w 867"/>
                  <a:gd name="T17" fmla="*/ 24 h 24"/>
                  <a:gd name="T18" fmla="*/ 855 w 867"/>
                  <a:gd name="T19" fmla="*/ 24 h 24"/>
                  <a:gd name="T20" fmla="*/ 867 w 867"/>
                  <a:gd name="T21" fmla="*/ 12 h 24"/>
                  <a:gd name="T22" fmla="*/ 855 w 86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7" h="24">
                    <a:moveTo>
                      <a:pt x="56" y="0"/>
                    </a:moveTo>
                    <a:cubicBezTo>
                      <a:pt x="12" y="0"/>
                      <a:pt x="12" y="0"/>
                      <a:pt x="12" y="0"/>
                    </a:cubicBezTo>
                    <a:cubicBezTo>
                      <a:pt x="6" y="0"/>
                      <a:pt x="0" y="6"/>
                      <a:pt x="0" y="12"/>
                    </a:cubicBezTo>
                    <a:cubicBezTo>
                      <a:pt x="0" y="19"/>
                      <a:pt x="6" y="24"/>
                      <a:pt x="12" y="24"/>
                    </a:cubicBezTo>
                    <a:cubicBezTo>
                      <a:pt x="56" y="24"/>
                      <a:pt x="56" y="24"/>
                      <a:pt x="56" y="24"/>
                    </a:cubicBezTo>
                    <a:cubicBezTo>
                      <a:pt x="56" y="0"/>
                      <a:pt x="56" y="0"/>
                      <a:pt x="56" y="0"/>
                    </a:cubicBezTo>
                    <a:moveTo>
                      <a:pt x="855" y="0"/>
                    </a:moveTo>
                    <a:cubicBezTo>
                      <a:pt x="214" y="0"/>
                      <a:pt x="214" y="0"/>
                      <a:pt x="214" y="0"/>
                    </a:cubicBezTo>
                    <a:cubicBezTo>
                      <a:pt x="214" y="24"/>
                      <a:pt x="214" y="24"/>
                      <a:pt x="214" y="24"/>
                    </a:cubicBezTo>
                    <a:cubicBezTo>
                      <a:pt x="855" y="24"/>
                      <a:pt x="855" y="24"/>
                      <a:pt x="855" y="24"/>
                    </a:cubicBezTo>
                    <a:cubicBezTo>
                      <a:pt x="862" y="24"/>
                      <a:pt x="867" y="19"/>
                      <a:pt x="867" y="12"/>
                    </a:cubicBezTo>
                    <a:cubicBezTo>
                      <a:pt x="867" y="6"/>
                      <a:pt x="862" y="0"/>
                      <a:pt x="85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24" name="Freeform 110"/>
              <p:cNvSpPr>
                <a:spLocks noEditPoints="1"/>
              </p:cNvSpPr>
              <p:nvPr/>
            </p:nvSpPr>
            <p:spPr bwMode="auto">
              <a:xfrm>
                <a:off x="2656" y="4024"/>
                <a:ext cx="408" cy="11"/>
              </a:xfrm>
              <a:custGeom>
                <a:avLst/>
                <a:gdLst>
                  <a:gd name="T0" fmla="*/ 56 w 867"/>
                  <a:gd name="T1" fmla="*/ 0 h 24"/>
                  <a:gd name="T2" fmla="*/ 12 w 867"/>
                  <a:gd name="T3" fmla="*/ 0 h 24"/>
                  <a:gd name="T4" fmla="*/ 0 w 867"/>
                  <a:gd name="T5" fmla="*/ 12 h 24"/>
                  <a:gd name="T6" fmla="*/ 12 w 867"/>
                  <a:gd name="T7" fmla="*/ 24 h 24"/>
                  <a:gd name="T8" fmla="*/ 56 w 867"/>
                  <a:gd name="T9" fmla="*/ 24 h 24"/>
                  <a:gd name="T10" fmla="*/ 56 w 867"/>
                  <a:gd name="T11" fmla="*/ 0 h 24"/>
                  <a:gd name="T12" fmla="*/ 855 w 867"/>
                  <a:gd name="T13" fmla="*/ 0 h 24"/>
                  <a:gd name="T14" fmla="*/ 214 w 867"/>
                  <a:gd name="T15" fmla="*/ 0 h 24"/>
                  <a:gd name="T16" fmla="*/ 214 w 867"/>
                  <a:gd name="T17" fmla="*/ 24 h 24"/>
                  <a:gd name="T18" fmla="*/ 855 w 867"/>
                  <a:gd name="T19" fmla="*/ 24 h 24"/>
                  <a:gd name="T20" fmla="*/ 867 w 867"/>
                  <a:gd name="T21" fmla="*/ 12 h 24"/>
                  <a:gd name="T22" fmla="*/ 855 w 86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7" h="24">
                    <a:moveTo>
                      <a:pt x="56" y="0"/>
                    </a:moveTo>
                    <a:cubicBezTo>
                      <a:pt x="12" y="0"/>
                      <a:pt x="12" y="0"/>
                      <a:pt x="12" y="0"/>
                    </a:cubicBezTo>
                    <a:cubicBezTo>
                      <a:pt x="6" y="0"/>
                      <a:pt x="0" y="5"/>
                      <a:pt x="0" y="12"/>
                    </a:cubicBezTo>
                    <a:cubicBezTo>
                      <a:pt x="0" y="19"/>
                      <a:pt x="6" y="24"/>
                      <a:pt x="12" y="24"/>
                    </a:cubicBezTo>
                    <a:cubicBezTo>
                      <a:pt x="56" y="24"/>
                      <a:pt x="56" y="24"/>
                      <a:pt x="56" y="24"/>
                    </a:cubicBezTo>
                    <a:cubicBezTo>
                      <a:pt x="56" y="0"/>
                      <a:pt x="56" y="0"/>
                      <a:pt x="56" y="0"/>
                    </a:cubicBezTo>
                    <a:moveTo>
                      <a:pt x="855" y="0"/>
                    </a:moveTo>
                    <a:cubicBezTo>
                      <a:pt x="214" y="0"/>
                      <a:pt x="214" y="0"/>
                      <a:pt x="214" y="0"/>
                    </a:cubicBezTo>
                    <a:cubicBezTo>
                      <a:pt x="214" y="24"/>
                      <a:pt x="214" y="24"/>
                      <a:pt x="214" y="24"/>
                    </a:cubicBezTo>
                    <a:cubicBezTo>
                      <a:pt x="855" y="24"/>
                      <a:pt x="855" y="24"/>
                      <a:pt x="855" y="24"/>
                    </a:cubicBezTo>
                    <a:cubicBezTo>
                      <a:pt x="862" y="24"/>
                      <a:pt x="867" y="19"/>
                      <a:pt x="867" y="12"/>
                    </a:cubicBezTo>
                    <a:cubicBezTo>
                      <a:pt x="867" y="5"/>
                      <a:pt x="862" y="0"/>
                      <a:pt x="85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25" name="Freeform 111"/>
              <p:cNvSpPr>
                <a:spLocks noEditPoints="1"/>
              </p:cNvSpPr>
              <p:nvPr/>
            </p:nvSpPr>
            <p:spPr bwMode="auto">
              <a:xfrm>
                <a:off x="2656" y="4057"/>
                <a:ext cx="143" cy="11"/>
              </a:xfrm>
              <a:custGeom>
                <a:avLst/>
                <a:gdLst>
                  <a:gd name="T0" fmla="*/ 56 w 304"/>
                  <a:gd name="T1" fmla="*/ 0 h 24"/>
                  <a:gd name="T2" fmla="*/ 12 w 304"/>
                  <a:gd name="T3" fmla="*/ 0 h 24"/>
                  <a:gd name="T4" fmla="*/ 0 w 304"/>
                  <a:gd name="T5" fmla="*/ 12 h 24"/>
                  <a:gd name="T6" fmla="*/ 12 w 304"/>
                  <a:gd name="T7" fmla="*/ 24 h 24"/>
                  <a:gd name="T8" fmla="*/ 56 w 304"/>
                  <a:gd name="T9" fmla="*/ 24 h 24"/>
                  <a:gd name="T10" fmla="*/ 56 w 304"/>
                  <a:gd name="T11" fmla="*/ 0 h 24"/>
                  <a:gd name="T12" fmla="*/ 292 w 304"/>
                  <a:gd name="T13" fmla="*/ 0 h 24"/>
                  <a:gd name="T14" fmla="*/ 214 w 304"/>
                  <a:gd name="T15" fmla="*/ 0 h 24"/>
                  <a:gd name="T16" fmla="*/ 214 w 304"/>
                  <a:gd name="T17" fmla="*/ 24 h 24"/>
                  <a:gd name="T18" fmla="*/ 292 w 304"/>
                  <a:gd name="T19" fmla="*/ 24 h 24"/>
                  <a:gd name="T20" fmla="*/ 304 w 304"/>
                  <a:gd name="T21" fmla="*/ 12 h 24"/>
                  <a:gd name="T22" fmla="*/ 292 w 30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4" h="24">
                    <a:moveTo>
                      <a:pt x="56" y="0"/>
                    </a:moveTo>
                    <a:cubicBezTo>
                      <a:pt x="12" y="0"/>
                      <a:pt x="12" y="0"/>
                      <a:pt x="12" y="0"/>
                    </a:cubicBezTo>
                    <a:cubicBezTo>
                      <a:pt x="6" y="0"/>
                      <a:pt x="0" y="6"/>
                      <a:pt x="0" y="12"/>
                    </a:cubicBezTo>
                    <a:cubicBezTo>
                      <a:pt x="0" y="19"/>
                      <a:pt x="6" y="24"/>
                      <a:pt x="12" y="24"/>
                    </a:cubicBezTo>
                    <a:cubicBezTo>
                      <a:pt x="56" y="24"/>
                      <a:pt x="56" y="24"/>
                      <a:pt x="56" y="24"/>
                    </a:cubicBezTo>
                    <a:cubicBezTo>
                      <a:pt x="56" y="0"/>
                      <a:pt x="56" y="0"/>
                      <a:pt x="56" y="0"/>
                    </a:cubicBezTo>
                    <a:moveTo>
                      <a:pt x="292" y="0"/>
                    </a:moveTo>
                    <a:cubicBezTo>
                      <a:pt x="214" y="0"/>
                      <a:pt x="214" y="0"/>
                      <a:pt x="214" y="0"/>
                    </a:cubicBezTo>
                    <a:cubicBezTo>
                      <a:pt x="214" y="24"/>
                      <a:pt x="214" y="24"/>
                      <a:pt x="214" y="24"/>
                    </a:cubicBezTo>
                    <a:cubicBezTo>
                      <a:pt x="292" y="24"/>
                      <a:pt x="292" y="24"/>
                      <a:pt x="292" y="24"/>
                    </a:cubicBezTo>
                    <a:cubicBezTo>
                      <a:pt x="299" y="24"/>
                      <a:pt x="304" y="19"/>
                      <a:pt x="304" y="12"/>
                    </a:cubicBezTo>
                    <a:cubicBezTo>
                      <a:pt x="304" y="6"/>
                      <a:pt x="299" y="0"/>
                      <a:pt x="292"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26" name="Freeform 112"/>
              <p:cNvSpPr>
                <a:spLocks noEditPoints="1"/>
              </p:cNvSpPr>
              <p:nvPr/>
            </p:nvSpPr>
            <p:spPr bwMode="auto">
              <a:xfrm>
                <a:off x="2683" y="3513"/>
                <a:ext cx="74" cy="282"/>
              </a:xfrm>
              <a:custGeom>
                <a:avLst/>
                <a:gdLst>
                  <a:gd name="T0" fmla="*/ 158 w 158"/>
                  <a:gd name="T1" fmla="*/ 555 h 600"/>
                  <a:gd name="T2" fmla="*/ 24 w 158"/>
                  <a:gd name="T3" fmla="*/ 555 h 600"/>
                  <a:gd name="T4" fmla="*/ 19 w 158"/>
                  <a:gd name="T5" fmla="*/ 578 h 600"/>
                  <a:gd name="T6" fmla="*/ 0 w 158"/>
                  <a:gd name="T7" fmla="*/ 578 h 600"/>
                  <a:gd name="T8" fmla="*/ 0 w 158"/>
                  <a:gd name="T9" fmla="*/ 600 h 600"/>
                  <a:gd name="T10" fmla="*/ 158 w 158"/>
                  <a:gd name="T11" fmla="*/ 600 h 600"/>
                  <a:gd name="T12" fmla="*/ 158 w 158"/>
                  <a:gd name="T13" fmla="*/ 555 h 600"/>
                  <a:gd name="T14" fmla="*/ 158 w 158"/>
                  <a:gd name="T15" fmla="*/ 485 h 600"/>
                  <a:gd name="T16" fmla="*/ 0 w 158"/>
                  <a:gd name="T17" fmla="*/ 485 h 600"/>
                  <a:gd name="T18" fmla="*/ 0 w 158"/>
                  <a:gd name="T19" fmla="*/ 529 h 600"/>
                  <a:gd name="T20" fmla="*/ 27 w 158"/>
                  <a:gd name="T21" fmla="*/ 529 h 600"/>
                  <a:gd name="T22" fmla="*/ 29 w 158"/>
                  <a:gd name="T23" fmla="*/ 529 h 600"/>
                  <a:gd name="T24" fmla="*/ 28 w 158"/>
                  <a:gd name="T25" fmla="*/ 531 h 600"/>
                  <a:gd name="T26" fmla="*/ 158 w 158"/>
                  <a:gd name="T27" fmla="*/ 531 h 600"/>
                  <a:gd name="T28" fmla="*/ 158 w 158"/>
                  <a:gd name="T29" fmla="*/ 485 h 600"/>
                  <a:gd name="T30" fmla="*/ 158 w 158"/>
                  <a:gd name="T31" fmla="*/ 416 h 600"/>
                  <a:gd name="T32" fmla="*/ 51 w 158"/>
                  <a:gd name="T33" fmla="*/ 416 h 600"/>
                  <a:gd name="T34" fmla="*/ 48 w 158"/>
                  <a:gd name="T35" fmla="*/ 433 h 600"/>
                  <a:gd name="T36" fmla="*/ 0 w 158"/>
                  <a:gd name="T37" fmla="*/ 433 h 600"/>
                  <a:gd name="T38" fmla="*/ 0 w 158"/>
                  <a:gd name="T39" fmla="*/ 461 h 600"/>
                  <a:gd name="T40" fmla="*/ 158 w 158"/>
                  <a:gd name="T41" fmla="*/ 461 h 600"/>
                  <a:gd name="T42" fmla="*/ 158 w 158"/>
                  <a:gd name="T43" fmla="*/ 416 h 600"/>
                  <a:gd name="T44" fmla="*/ 158 w 158"/>
                  <a:gd name="T45" fmla="*/ 346 h 600"/>
                  <a:gd name="T46" fmla="*/ 33 w 158"/>
                  <a:gd name="T47" fmla="*/ 346 h 600"/>
                  <a:gd name="T48" fmla="*/ 64 w 158"/>
                  <a:gd name="T49" fmla="*/ 378 h 600"/>
                  <a:gd name="T50" fmla="*/ 64 w 158"/>
                  <a:gd name="T51" fmla="*/ 387 h 600"/>
                  <a:gd name="T52" fmla="*/ 57 w 158"/>
                  <a:gd name="T53" fmla="*/ 387 h 600"/>
                  <a:gd name="T54" fmla="*/ 56 w 158"/>
                  <a:gd name="T55" fmla="*/ 392 h 600"/>
                  <a:gd name="T56" fmla="*/ 158 w 158"/>
                  <a:gd name="T57" fmla="*/ 392 h 600"/>
                  <a:gd name="T58" fmla="*/ 158 w 158"/>
                  <a:gd name="T59" fmla="*/ 346 h 600"/>
                  <a:gd name="T60" fmla="*/ 12 w 158"/>
                  <a:gd name="T61" fmla="*/ 289 h 600"/>
                  <a:gd name="T62" fmla="*/ 0 w 158"/>
                  <a:gd name="T63" fmla="*/ 289 h 600"/>
                  <a:gd name="T64" fmla="*/ 0 w 158"/>
                  <a:gd name="T65" fmla="*/ 321 h 600"/>
                  <a:gd name="T66" fmla="*/ 12 w 158"/>
                  <a:gd name="T67" fmla="*/ 289 h 600"/>
                  <a:gd name="T68" fmla="*/ 158 w 158"/>
                  <a:gd name="T69" fmla="*/ 277 h 600"/>
                  <a:gd name="T70" fmla="*/ 78 w 158"/>
                  <a:gd name="T71" fmla="*/ 277 h 600"/>
                  <a:gd name="T72" fmla="*/ 76 w 158"/>
                  <a:gd name="T73" fmla="*/ 289 h 600"/>
                  <a:gd name="T74" fmla="*/ 53 w 158"/>
                  <a:gd name="T75" fmla="*/ 289 h 600"/>
                  <a:gd name="T76" fmla="*/ 41 w 158"/>
                  <a:gd name="T77" fmla="*/ 322 h 600"/>
                  <a:gd name="T78" fmla="*/ 158 w 158"/>
                  <a:gd name="T79" fmla="*/ 322 h 600"/>
                  <a:gd name="T80" fmla="*/ 158 w 158"/>
                  <a:gd name="T81" fmla="*/ 277 h 600"/>
                  <a:gd name="T82" fmla="*/ 158 w 158"/>
                  <a:gd name="T83" fmla="*/ 0 h 600"/>
                  <a:gd name="T84" fmla="*/ 12 w 158"/>
                  <a:gd name="T85" fmla="*/ 0 h 600"/>
                  <a:gd name="T86" fmla="*/ 0 w 158"/>
                  <a:gd name="T87" fmla="*/ 61 h 600"/>
                  <a:gd name="T88" fmla="*/ 0 w 158"/>
                  <a:gd name="T89" fmla="*/ 68 h 600"/>
                  <a:gd name="T90" fmla="*/ 41 w 158"/>
                  <a:gd name="T91" fmla="*/ 69 h 600"/>
                  <a:gd name="T92" fmla="*/ 41 w 158"/>
                  <a:gd name="T93" fmla="*/ 97 h 600"/>
                  <a:gd name="T94" fmla="*/ 64 w 158"/>
                  <a:gd name="T95" fmla="*/ 97 h 600"/>
                  <a:gd name="T96" fmla="*/ 112 w 158"/>
                  <a:gd name="T97" fmla="*/ 97 h 600"/>
                  <a:gd name="T98" fmla="*/ 114 w 158"/>
                  <a:gd name="T99" fmla="*/ 97 h 600"/>
                  <a:gd name="T100" fmla="*/ 104 w 158"/>
                  <a:gd name="T101" fmla="*/ 145 h 600"/>
                  <a:gd name="T102" fmla="*/ 14 w 158"/>
                  <a:gd name="T103" fmla="*/ 145 h 600"/>
                  <a:gd name="T104" fmla="*/ 32 w 158"/>
                  <a:gd name="T105" fmla="*/ 221 h 600"/>
                  <a:gd name="T106" fmla="*/ 29 w 158"/>
                  <a:gd name="T107" fmla="*/ 221 h 600"/>
                  <a:gd name="T108" fmla="*/ 56 w 158"/>
                  <a:gd name="T109" fmla="*/ 239 h 600"/>
                  <a:gd name="T110" fmla="*/ 59 w 158"/>
                  <a:gd name="T111" fmla="*/ 241 h 600"/>
                  <a:gd name="T112" fmla="*/ 83 w 158"/>
                  <a:gd name="T113" fmla="*/ 241 h 600"/>
                  <a:gd name="T114" fmla="*/ 85 w 158"/>
                  <a:gd name="T115" fmla="*/ 241 h 600"/>
                  <a:gd name="T116" fmla="*/ 83 w 158"/>
                  <a:gd name="T117" fmla="*/ 253 h 600"/>
                  <a:gd name="T118" fmla="*/ 158 w 158"/>
                  <a:gd name="T119" fmla="*/ 253 h 600"/>
                  <a:gd name="T120" fmla="*/ 158 w 158"/>
                  <a:gd name="T121"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8" h="600">
                    <a:moveTo>
                      <a:pt x="158" y="555"/>
                    </a:moveTo>
                    <a:cubicBezTo>
                      <a:pt x="24" y="555"/>
                      <a:pt x="24" y="555"/>
                      <a:pt x="24" y="555"/>
                    </a:cubicBezTo>
                    <a:cubicBezTo>
                      <a:pt x="19" y="578"/>
                      <a:pt x="19" y="578"/>
                      <a:pt x="19" y="578"/>
                    </a:cubicBezTo>
                    <a:cubicBezTo>
                      <a:pt x="0" y="578"/>
                      <a:pt x="0" y="578"/>
                      <a:pt x="0" y="578"/>
                    </a:cubicBezTo>
                    <a:cubicBezTo>
                      <a:pt x="0" y="600"/>
                      <a:pt x="0" y="600"/>
                      <a:pt x="0" y="600"/>
                    </a:cubicBezTo>
                    <a:cubicBezTo>
                      <a:pt x="158" y="600"/>
                      <a:pt x="158" y="600"/>
                      <a:pt x="158" y="600"/>
                    </a:cubicBezTo>
                    <a:cubicBezTo>
                      <a:pt x="158" y="555"/>
                      <a:pt x="158" y="555"/>
                      <a:pt x="158" y="555"/>
                    </a:cubicBezTo>
                    <a:moveTo>
                      <a:pt x="158" y="485"/>
                    </a:moveTo>
                    <a:cubicBezTo>
                      <a:pt x="0" y="485"/>
                      <a:pt x="0" y="485"/>
                      <a:pt x="0" y="485"/>
                    </a:cubicBezTo>
                    <a:cubicBezTo>
                      <a:pt x="0" y="529"/>
                      <a:pt x="0" y="529"/>
                      <a:pt x="0" y="529"/>
                    </a:cubicBezTo>
                    <a:cubicBezTo>
                      <a:pt x="27" y="529"/>
                      <a:pt x="27" y="529"/>
                      <a:pt x="27" y="529"/>
                    </a:cubicBezTo>
                    <a:cubicBezTo>
                      <a:pt x="29" y="529"/>
                      <a:pt x="29" y="529"/>
                      <a:pt x="29" y="529"/>
                    </a:cubicBezTo>
                    <a:cubicBezTo>
                      <a:pt x="28" y="531"/>
                      <a:pt x="28" y="531"/>
                      <a:pt x="28" y="531"/>
                    </a:cubicBezTo>
                    <a:cubicBezTo>
                      <a:pt x="158" y="531"/>
                      <a:pt x="158" y="531"/>
                      <a:pt x="158" y="531"/>
                    </a:cubicBezTo>
                    <a:cubicBezTo>
                      <a:pt x="158" y="485"/>
                      <a:pt x="158" y="485"/>
                      <a:pt x="158" y="485"/>
                    </a:cubicBezTo>
                    <a:moveTo>
                      <a:pt x="158" y="416"/>
                    </a:moveTo>
                    <a:cubicBezTo>
                      <a:pt x="51" y="416"/>
                      <a:pt x="51" y="416"/>
                      <a:pt x="51" y="416"/>
                    </a:cubicBezTo>
                    <a:cubicBezTo>
                      <a:pt x="48" y="433"/>
                      <a:pt x="48" y="433"/>
                      <a:pt x="48" y="433"/>
                    </a:cubicBezTo>
                    <a:cubicBezTo>
                      <a:pt x="0" y="433"/>
                      <a:pt x="0" y="433"/>
                      <a:pt x="0" y="433"/>
                    </a:cubicBezTo>
                    <a:cubicBezTo>
                      <a:pt x="0" y="461"/>
                      <a:pt x="0" y="461"/>
                      <a:pt x="0" y="461"/>
                    </a:cubicBezTo>
                    <a:cubicBezTo>
                      <a:pt x="158" y="461"/>
                      <a:pt x="158" y="461"/>
                      <a:pt x="158" y="461"/>
                    </a:cubicBezTo>
                    <a:cubicBezTo>
                      <a:pt x="158" y="416"/>
                      <a:pt x="158" y="416"/>
                      <a:pt x="158" y="416"/>
                    </a:cubicBezTo>
                    <a:moveTo>
                      <a:pt x="158" y="346"/>
                    </a:moveTo>
                    <a:cubicBezTo>
                      <a:pt x="33" y="346"/>
                      <a:pt x="33" y="346"/>
                      <a:pt x="33" y="346"/>
                    </a:cubicBezTo>
                    <a:cubicBezTo>
                      <a:pt x="64" y="378"/>
                      <a:pt x="64" y="378"/>
                      <a:pt x="64" y="378"/>
                    </a:cubicBezTo>
                    <a:cubicBezTo>
                      <a:pt x="64" y="387"/>
                      <a:pt x="64" y="387"/>
                      <a:pt x="64" y="387"/>
                    </a:cubicBezTo>
                    <a:cubicBezTo>
                      <a:pt x="57" y="387"/>
                      <a:pt x="57" y="387"/>
                      <a:pt x="57" y="387"/>
                    </a:cubicBezTo>
                    <a:cubicBezTo>
                      <a:pt x="56" y="392"/>
                      <a:pt x="56" y="392"/>
                      <a:pt x="56" y="392"/>
                    </a:cubicBezTo>
                    <a:cubicBezTo>
                      <a:pt x="158" y="392"/>
                      <a:pt x="158" y="392"/>
                      <a:pt x="158" y="392"/>
                    </a:cubicBezTo>
                    <a:cubicBezTo>
                      <a:pt x="158" y="346"/>
                      <a:pt x="158" y="346"/>
                      <a:pt x="158" y="346"/>
                    </a:cubicBezTo>
                    <a:moveTo>
                      <a:pt x="12" y="289"/>
                    </a:moveTo>
                    <a:cubicBezTo>
                      <a:pt x="0" y="289"/>
                      <a:pt x="0" y="289"/>
                      <a:pt x="0" y="289"/>
                    </a:cubicBezTo>
                    <a:cubicBezTo>
                      <a:pt x="0" y="321"/>
                      <a:pt x="0" y="321"/>
                      <a:pt x="0" y="321"/>
                    </a:cubicBezTo>
                    <a:cubicBezTo>
                      <a:pt x="12" y="289"/>
                      <a:pt x="12" y="289"/>
                      <a:pt x="12" y="289"/>
                    </a:cubicBezTo>
                    <a:moveTo>
                      <a:pt x="158" y="277"/>
                    </a:moveTo>
                    <a:cubicBezTo>
                      <a:pt x="78" y="277"/>
                      <a:pt x="78" y="277"/>
                      <a:pt x="78" y="277"/>
                    </a:cubicBezTo>
                    <a:cubicBezTo>
                      <a:pt x="76" y="289"/>
                      <a:pt x="76" y="289"/>
                      <a:pt x="76" y="289"/>
                    </a:cubicBezTo>
                    <a:cubicBezTo>
                      <a:pt x="53" y="289"/>
                      <a:pt x="53" y="289"/>
                      <a:pt x="53" y="289"/>
                    </a:cubicBezTo>
                    <a:cubicBezTo>
                      <a:pt x="41" y="322"/>
                      <a:pt x="41" y="322"/>
                      <a:pt x="41" y="322"/>
                    </a:cubicBezTo>
                    <a:cubicBezTo>
                      <a:pt x="158" y="322"/>
                      <a:pt x="158" y="322"/>
                      <a:pt x="158" y="322"/>
                    </a:cubicBezTo>
                    <a:cubicBezTo>
                      <a:pt x="158" y="277"/>
                      <a:pt x="158" y="277"/>
                      <a:pt x="158" y="277"/>
                    </a:cubicBezTo>
                    <a:moveTo>
                      <a:pt x="158" y="0"/>
                    </a:moveTo>
                    <a:cubicBezTo>
                      <a:pt x="12" y="0"/>
                      <a:pt x="12" y="0"/>
                      <a:pt x="12" y="0"/>
                    </a:cubicBezTo>
                    <a:cubicBezTo>
                      <a:pt x="0" y="61"/>
                      <a:pt x="0" y="61"/>
                      <a:pt x="0" y="61"/>
                    </a:cubicBezTo>
                    <a:cubicBezTo>
                      <a:pt x="0" y="68"/>
                      <a:pt x="0" y="68"/>
                      <a:pt x="0" y="68"/>
                    </a:cubicBezTo>
                    <a:cubicBezTo>
                      <a:pt x="13" y="69"/>
                      <a:pt x="27" y="69"/>
                      <a:pt x="41" y="69"/>
                    </a:cubicBezTo>
                    <a:cubicBezTo>
                      <a:pt x="41" y="97"/>
                      <a:pt x="41" y="97"/>
                      <a:pt x="41" y="97"/>
                    </a:cubicBezTo>
                    <a:cubicBezTo>
                      <a:pt x="64" y="97"/>
                      <a:pt x="64" y="97"/>
                      <a:pt x="64" y="97"/>
                    </a:cubicBezTo>
                    <a:cubicBezTo>
                      <a:pt x="112" y="97"/>
                      <a:pt x="112" y="97"/>
                      <a:pt x="112" y="97"/>
                    </a:cubicBezTo>
                    <a:cubicBezTo>
                      <a:pt x="114" y="97"/>
                      <a:pt x="114" y="97"/>
                      <a:pt x="114" y="97"/>
                    </a:cubicBezTo>
                    <a:cubicBezTo>
                      <a:pt x="104" y="145"/>
                      <a:pt x="104" y="145"/>
                      <a:pt x="104" y="145"/>
                    </a:cubicBezTo>
                    <a:cubicBezTo>
                      <a:pt x="14" y="145"/>
                      <a:pt x="14" y="145"/>
                      <a:pt x="14" y="145"/>
                    </a:cubicBezTo>
                    <a:cubicBezTo>
                      <a:pt x="32" y="221"/>
                      <a:pt x="32" y="221"/>
                      <a:pt x="32" y="221"/>
                    </a:cubicBezTo>
                    <a:cubicBezTo>
                      <a:pt x="29" y="221"/>
                      <a:pt x="29" y="221"/>
                      <a:pt x="29" y="221"/>
                    </a:cubicBezTo>
                    <a:cubicBezTo>
                      <a:pt x="56" y="239"/>
                      <a:pt x="56" y="239"/>
                      <a:pt x="56" y="239"/>
                    </a:cubicBezTo>
                    <a:cubicBezTo>
                      <a:pt x="57" y="239"/>
                      <a:pt x="58" y="240"/>
                      <a:pt x="59" y="241"/>
                    </a:cubicBezTo>
                    <a:cubicBezTo>
                      <a:pt x="83" y="241"/>
                      <a:pt x="83" y="241"/>
                      <a:pt x="83" y="241"/>
                    </a:cubicBezTo>
                    <a:cubicBezTo>
                      <a:pt x="85" y="241"/>
                      <a:pt x="85" y="241"/>
                      <a:pt x="85" y="241"/>
                    </a:cubicBezTo>
                    <a:cubicBezTo>
                      <a:pt x="83" y="253"/>
                      <a:pt x="83" y="253"/>
                      <a:pt x="83" y="253"/>
                    </a:cubicBezTo>
                    <a:cubicBezTo>
                      <a:pt x="158" y="253"/>
                      <a:pt x="158" y="253"/>
                      <a:pt x="158" y="253"/>
                    </a:cubicBezTo>
                    <a:cubicBezTo>
                      <a:pt x="158" y="0"/>
                      <a:pt x="158" y="0"/>
                      <a:pt x="158"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27" name="Freeform 113"/>
              <p:cNvSpPr>
                <a:spLocks/>
              </p:cNvSpPr>
              <p:nvPr/>
            </p:nvSpPr>
            <p:spPr bwMode="auto">
              <a:xfrm>
                <a:off x="2719" y="3632"/>
                <a:ext cx="38" cy="11"/>
              </a:xfrm>
              <a:custGeom>
                <a:avLst/>
                <a:gdLst>
                  <a:gd name="T0" fmla="*/ 38 w 38"/>
                  <a:gd name="T1" fmla="*/ 0 h 11"/>
                  <a:gd name="T2" fmla="*/ 3 w 38"/>
                  <a:gd name="T3" fmla="*/ 0 h 11"/>
                  <a:gd name="T4" fmla="*/ 0 w 38"/>
                  <a:gd name="T5" fmla="*/ 11 h 11"/>
                  <a:gd name="T6" fmla="*/ 38 w 38"/>
                  <a:gd name="T7" fmla="*/ 11 h 11"/>
                  <a:gd name="T8" fmla="*/ 38 w 38"/>
                  <a:gd name="T9" fmla="*/ 0 h 11"/>
                </a:gdLst>
                <a:ahLst/>
                <a:cxnLst>
                  <a:cxn ang="0">
                    <a:pos x="T0" y="T1"/>
                  </a:cxn>
                  <a:cxn ang="0">
                    <a:pos x="T2" y="T3"/>
                  </a:cxn>
                  <a:cxn ang="0">
                    <a:pos x="T4" y="T5"/>
                  </a:cxn>
                  <a:cxn ang="0">
                    <a:pos x="T6" y="T7"/>
                  </a:cxn>
                  <a:cxn ang="0">
                    <a:pos x="T8" y="T9"/>
                  </a:cxn>
                </a:cxnLst>
                <a:rect l="0" t="0" r="r" b="b"/>
                <a:pathLst>
                  <a:path w="38" h="11">
                    <a:moveTo>
                      <a:pt x="38" y="0"/>
                    </a:moveTo>
                    <a:lnTo>
                      <a:pt x="3" y="0"/>
                    </a:lnTo>
                    <a:lnTo>
                      <a:pt x="0" y="11"/>
                    </a:lnTo>
                    <a:lnTo>
                      <a:pt x="38" y="11"/>
                    </a:lnTo>
                    <a:lnTo>
                      <a:pt x="38"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28" name="Freeform 114"/>
              <p:cNvSpPr>
                <a:spLocks/>
              </p:cNvSpPr>
              <p:nvPr/>
            </p:nvSpPr>
            <p:spPr bwMode="auto">
              <a:xfrm>
                <a:off x="2719" y="3632"/>
                <a:ext cx="38" cy="11"/>
              </a:xfrm>
              <a:custGeom>
                <a:avLst/>
                <a:gdLst>
                  <a:gd name="T0" fmla="*/ 38 w 38"/>
                  <a:gd name="T1" fmla="*/ 0 h 11"/>
                  <a:gd name="T2" fmla="*/ 3 w 38"/>
                  <a:gd name="T3" fmla="*/ 0 h 11"/>
                  <a:gd name="T4" fmla="*/ 0 w 38"/>
                  <a:gd name="T5" fmla="*/ 11 h 11"/>
                  <a:gd name="T6" fmla="*/ 38 w 38"/>
                  <a:gd name="T7" fmla="*/ 11 h 11"/>
                  <a:gd name="T8" fmla="*/ 38 w 38"/>
                  <a:gd name="T9" fmla="*/ 0 h 11"/>
                </a:gdLst>
                <a:ahLst/>
                <a:cxnLst>
                  <a:cxn ang="0">
                    <a:pos x="T0" y="T1"/>
                  </a:cxn>
                  <a:cxn ang="0">
                    <a:pos x="T2" y="T3"/>
                  </a:cxn>
                  <a:cxn ang="0">
                    <a:pos x="T4" y="T5"/>
                  </a:cxn>
                  <a:cxn ang="0">
                    <a:pos x="T6" y="T7"/>
                  </a:cxn>
                  <a:cxn ang="0">
                    <a:pos x="T8" y="T9"/>
                  </a:cxn>
                </a:cxnLst>
                <a:rect l="0" t="0" r="r" b="b"/>
                <a:pathLst>
                  <a:path w="38" h="11">
                    <a:moveTo>
                      <a:pt x="38" y="0"/>
                    </a:moveTo>
                    <a:lnTo>
                      <a:pt x="3" y="0"/>
                    </a:lnTo>
                    <a:lnTo>
                      <a:pt x="0" y="11"/>
                    </a:lnTo>
                    <a:lnTo>
                      <a:pt x="38" y="11"/>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29" name="Freeform 115"/>
              <p:cNvSpPr>
                <a:spLocks/>
              </p:cNvSpPr>
              <p:nvPr/>
            </p:nvSpPr>
            <p:spPr bwMode="auto">
              <a:xfrm>
                <a:off x="2698" y="3664"/>
                <a:ext cx="59" cy="12"/>
              </a:xfrm>
              <a:custGeom>
                <a:avLst/>
                <a:gdLst>
                  <a:gd name="T0" fmla="*/ 59 w 59"/>
                  <a:gd name="T1" fmla="*/ 0 h 12"/>
                  <a:gd name="T2" fmla="*/ 4 w 59"/>
                  <a:gd name="T3" fmla="*/ 0 h 12"/>
                  <a:gd name="T4" fmla="*/ 0 w 59"/>
                  <a:gd name="T5" fmla="*/ 12 h 12"/>
                  <a:gd name="T6" fmla="*/ 0 w 59"/>
                  <a:gd name="T7" fmla="*/ 12 h 12"/>
                  <a:gd name="T8" fmla="*/ 0 w 59"/>
                  <a:gd name="T9" fmla="*/ 12 h 12"/>
                  <a:gd name="T10" fmla="*/ 59 w 59"/>
                  <a:gd name="T11" fmla="*/ 12 h 12"/>
                  <a:gd name="T12" fmla="*/ 59 w 59"/>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59" h="12">
                    <a:moveTo>
                      <a:pt x="59" y="0"/>
                    </a:moveTo>
                    <a:lnTo>
                      <a:pt x="4" y="0"/>
                    </a:lnTo>
                    <a:lnTo>
                      <a:pt x="0" y="12"/>
                    </a:lnTo>
                    <a:lnTo>
                      <a:pt x="0" y="12"/>
                    </a:lnTo>
                    <a:lnTo>
                      <a:pt x="0" y="12"/>
                    </a:lnTo>
                    <a:lnTo>
                      <a:pt x="59" y="12"/>
                    </a:lnTo>
                    <a:lnTo>
                      <a:pt x="59"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0" name="Freeform 116"/>
              <p:cNvSpPr>
                <a:spLocks/>
              </p:cNvSpPr>
              <p:nvPr/>
            </p:nvSpPr>
            <p:spPr bwMode="auto">
              <a:xfrm>
                <a:off x="2698" y="3664"/>
                <a:ext cx="59" cy="12"/>
              </a:xfrm>
              <a:custGeom>
                <a:avLst/>
                <a:gdLst>
                  <a:gd name="T0" fmla="*/ 59 w 59"/>
                  <a:gd name="T1" fmla="*/ 0 h 12"/>
                  <a:gd name="T2" fmla="*/ 4 w 59"/>
                  <a:gd name="T3" fmla="*/ 0 h 12"/>
                  <a:gd name="T4" fmla="*/ 0 w 59"/>
                  <a:gd name="T5" fmla="*/ 12 h 12"/>
                  <a:gd name="T6" fmla="*/ 0 w 59"/>
                  <a:gd name="T7" fmla="*/ 12 h 12"/>
                  <a:gd name="T8" fmla="*/ 0 w 59"/>
                  <a:gd name="T9" fmla="*/ 12 h 12"/>
                  <a:gd name="T10" fmla="*/ 59 w 59"/>
                  <a:gd name="T11" fmla="*/ 12 h 12"/>
                  <a:gd name="T12" fmla="*/ 59 w 59"/>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59" h="12">
                    <a:moveTo>
                      <a:pt x="59" y="0"/>
                    </a:moveTo>
                    <a:lnTo>
                      <a:pt x="4" y="0"/>
                    </a:lnTo>
                    <a:lnTo>
                      <a:pt x="0" y="12"/>
                    </a:lnTo>
                    <a:lnTo>
                      <a:pt x="0" y="12"/>
                    </a:lnTo>
                    <a:lnTo>
                      <a:pt x="0" y="12"/>
                    </a:lnTo>
                    <a:lnTo>
                      <a:pt x="59" y="12"/>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1" name="Freeform 117"/>
              <p:cNvSpPr>
                <a:spLocks/>
              </p:cNvSpPr>
              <p:nvPr/>
            </p:nvSpPr>
            <p:spPr bwMode="auto">
              <a:xfrm>
                <a:off x="2707" y="3697"/>
                <a:ext cx="50" cy="11"/>
              </a:xfrm>
              <a:custGeom>
                <a:avLst/>
                <a:gdLst>
                  <a:gd name="T0" fmla="*/ 50 w 50"/>
                  <a:gd name="T1" fmla="*/ 0 h 11"/>
                  <a:gd name="T2" fmla="*/ 2 w 50"/>
                  <a:gd name="T3" fmla="*/ 0 h 11"/>
                  <a:gd name="T4" fmla="*/ 0 w 50"/>
                  <a:gd name="T5" fmla="*/ 11 h 11"/>
                  <a:gd name="T6" fmla="*/ 50 w 50"/>
                  <a:gd name="T7" fmla="*/ 11 h 11"/>
                  <a:gd name="T8" fmla="*/ 50 w 50"/>
                  <a:gd name="T9" fmla="*/ 0 h 11"/>
                </a:gdLst>
                <a:ahLst/>
                <a:cxnLst>
                  <a:cxn ang="0">
                    <a:pos x="T0" y="T1"/>
                  </a:cxn>
                  <a:cxn ang="0">
                    <a:pos x="T2" y="T3"/>
                  </a:cxn>
                  <a:cxn ang="0">
                    <a:pos x="T4" y="T5"/>
                  </a:cxn>
                  <a:cxn ang="0">
                    <a:pos x="T6" y="T7"/>
                  </a:cxn>
                  <a:cxn ang="0">
                    <a:pos x="T8" y="T9"/>
                  </a:cxn>
                </a:cxnLst>
                <a:rect l="0" t="0" r="r" b="b"/>
                <a:pathLst>
                  <a:path w="50" h="11">
                    <a:moveTo>
                      <a:pt x="50" y="0"/>
                    </a:moveTo>
                    <a:lnTo>
                      <a:pt x="2" y="0"/>
                    </a:lnTo>
                    <a:lnTo>
                      <a:pt x="0" y="11"/>
                    </a:lnTo>
                    <a:lnTo>
                      <a:pt x="50" y="11"/>
                    </a:lnTo>
                    <a:lnTo>
                      <a:pt x="5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2" name="Freeform 118"/>
              <p:cNvSpPr>
                <a:spLocks/>
              </p:cNvSpPr>
              <p:nvPr/>
            </p:nvSpPr>
            <p:spPr bwMode="auto">
              <a:xfrm>
                <a:off x="2707" y="3697"/>
                <a:ext cx="50" cy="11"/>
              </a:xfrm>
              <a:custGeom>
                <a:avLst/>
                <a:gdLst>
                  <a:gd name="T0" fmla="*/ 50 w 50"/>
                  <a:gd name="T1" fmla="*/ 0 h 11"/>
                  <a:gd name="T2" fmla="*/ 2 w 50"/>
                  <a:gd name="T3" fmla="*/ 0 h 11"/>
                  <a:gd name="T4" fmla="*/ 0 w 50"/>
                  <a:gd name="T5" fmla="*/ 11 h 11"/>
                  <a:gd name="T6" fmla="*/ 50 w 50"/>
                  <a:gd name="T7" fmla="*/ 11 h 11"/>
                  <a:gd name="T8" fmla="*/ 50 w 50"/>
                  <a:gd name="T9" fmla="*/ 0 h 11"/>
                </a:gdLst>
                <a:ahLst/>
                <a:cxnLst>
                  <a:cxn ang="0">
                    <a:pos x="T0" y="T1"/>
                  </a:cxn>
                  <a:cxn ang="0">
                    <a:pos x="T2" y="T3"/>
                  </a:cxn>
                  <a:cxn ang="0">
                    <a:pos x="T4" y="T5"/>
                  </a:cxn>
                  <a:cxn ang="0">
                    <a:pos x="T6" y="T7"/>
                  </a:cxn>
                  <a:cxn ang="0">
                    <a:pos x="T8" y="T9"/>
                  </a:cxn>
                </a:cxnLst>
                <a:rect l="0" t="0" r="r" b="b"/>
                <a:pathLst>
                  <a:path w="50" h="11">
                    <a:moveTo>
                      <a:pt x="50" y="0"/>
                    </a:moveTo>
                    <a:lnTo>
                      <a:pt x="2" y="0"/>
                    </a:lnTo>
                    <a:lnTo>
                      <a:pt x="0" y="11"/>
                    </a:lnTo>
                    <a:lnTo>
                      <a:pt x="50" y="11"/>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3" name="Rectangle 119"/>
              <p:cNvSpPr>
                <a:spLocks noChangeArrowheads="1"/>
              </p:cNvSpPr>
              <p:nvPr/>
            </p:nvSpPr>
            <p:spPr bwMode="auto">
              <a:xfrm>
                <a:off x="2683" y="3730"/>
                <a:ext cx="74" cy="11"/>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4" name="Rectangle 120"/>
              <p:cNvSpPr>
                <a:spLocks noChangeArrowheads="1"/>
              </p:cNvSpPr>
              <p:nvPr/>
            </p:nvSpPr>
            <p:spPr bwMode="auto">
              <a:xfrm>
                <a:off x="2683" y="3730"/>
                <a:ext cx="74" cy="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5" name="Freeform 121"/>
              <p:cNvSpPr>
                <a:spLocks/>
              </p:cNvSpPr>
              <p:nvPr/>
            </p:nvSpPr>
            <p:spPr bwMode="auto">
              <a:xfrm>
                <a:off x="2694" y="3763"/>
                <a:ext cx="63" cy="11"/>
              </a:xfrm>
              <a:custGeom>
                <a:avLst/>
                <a:gdLst>
                  <a:gd name="T0" fmla="*/ 63 w 63"/>
                  <a:gd name="T1" fmla="*/ 0 h 11"/>
                  <a:gd name="T2" fmla="*/ 2 w 63"/>
                  <a:gd name="T3" fmla="*/ 0 h 11"/>
                  <a:gd name="T4" fmla="*/ 0 w 63"/>
                  <a:gd name="T5" fmla="*/ 11 h 11"/>
                  <a:gd name="T6" fmla="*/ 63 w 63"/>
                  <a:gd name="T7" fmla="*/ 11 h 11"/>
                  <a:gd name="T8" fmla="*/ 63 w 63"/>
                  <a:gd name="T9" fmla="*/ 0 h 11"/>
                </a:gdLst>
                <a:ahLst/>
                <a:cxnLst>
                  <a:cxn ang="0">
                    <a:pos x="T0" y="T1"/>
                  </a:cxn>
                  <a:cxn ang="0">
                    <a:pos x="T2" y="T3"/>
                  </a:cxn>
                  <a:cxn ang="0">
                    <a:pos x="T4" y="T5"/>
                  </a:cxn>
                  <a:cxn ang="0">
                    <a:pos x="T6" y="T7"/>
                  </a:cxn>
                  <a:cxn ang="0">
                    <a:pos x="T8" y="T9"/>
                  </a:cxn>
                </a:cxnLst>
                <a:rect l="0" t="0" r="r" b="b"/>
                <a:pathLst>
                  <a:path w="63" h="11">
                    <a:moveTo>
                      <a:pt x="63" y="0"/>
                    </a:moveTo>
                    <a:lnTo>
                      <a:pt x="2" y="0"/>
                    </a:lnTo>
                    <a:lnTo>
                      <a:pt x="0" y="11"/>
                    </a:lnTo>
                    <a:lnTo>
                      <a:pt x="63" y="11"/>
                    </a:lnTo>
                    <a:lnTo>
                      <a:pt x="63"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6" name="Freeform 122"/>
              <p:cNvSpPr>
                <a:spLocks/>
              </p:cNvSpPr>
              <p:nvPr/>
            </p:nvSpPr>
            <p:spPr bwMode="auto">
              <a:xfrm>
                <a:off x="2694" y="3763"/>
                <a:ext cx="63" cy="11"/>
              </a:xfrm>
              <a:custGeom>
                <a:avLst/>
                <a:gdLst>
                  <a:gd name="T0" fmla="*/ 63 w 63"/>
                  <a:gd name="T1" fmla="*/ 0 h 11"/>
                  <a:gd name="T2" fmla="*/ 2 w 63"/>
                  <a:gd name="T3" fmla="*/ 0 h 11"/>
                  <a:gd name="T4" fmla="*/ 0 w 63"/>
                  <a:gd name="T5" fmla="*/ 11 h 11"/>
                  <a:gd name="T6" fmla="*/ 63 w 63"/>
                  <a:gd name="T7" fmla="*/ 11 h 11"/>
                  <a:gd name="T8" fmla="*/ 63 w 63"/>
                  <a:gd name="T9" fmla="*/ 0 h 11"/>
                </a:gdLst>
                <a:ahLst/>
                <a:cxnLst>
                  <a:cxn ang="0">
                    <a:pos x="T0" y="T1"/>
                  </a:cxn>
                  <a:cxn ang="0">
                    <a:pos x="T2" y="T3"/>
                  </a:cxn>
                  <a:cxn ang="0">
                    <a:pos x="T4" y="T5"/>
                  </a:cxn>
                  <a:cxn ang="0">
                    <a:pos x="T6" y="T7"/>
                  </a:cxn>
                  <a:cxn ang="0">
                    <a:pos x="T8" y="T9"/>
                  </a:cxn>
                </a:cxnLst>
                <a:rect l="0" t="0" r="r" b="b"/>
                <a:pathLst>
                  <a:path w="63" h="11">
                    <a:moveTo>
                      <a:pt x="63" y="0"/>
                    </a:moveTo>
                    <a:lnTo>
                      <a:pt x="2" y="0"/>
                    </a:lnTo>
                    <a:lnTo>
                      <a:pt x="0" y="11"/>
                    </a:lnTo>
                    <a:lnTo>
                      <a:pt x="63" y="11"/>
                    </a:lnTo>
                    <a:lnTo>
                      <a:pt x="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7" name="Freeform 123"/>
              <p:cNvSpPr>
                <a:spLocks noEditPoints="1"/>
              </p:cNvSpPr>
              <p:nvPr/>
            </p:nvSpPr>
            <p:spPr bwMode="auto">
              <a:xfrm>
                <a:off x="2683" y="3806"/>
                <a:ext cx="74" cy="251"/>
              </a:xfrm>
              <a:custGeom>
                <a:avLst/>
                <a:gdLst>
                  <a:gd name="T0" fmla="*/ 74 w 74"/>
                  <a:gd name="T1" fmla="*/ 229 h 251"/>
                  <a:gd name="T2" fmla="*/ 0 w 74"/>
                  <a:gd name="T3" fmla="*/ 229 h 251"/>
                  <a:gd name="T4" fmla="*/ 0 w 74"/>
                  <a:gd name="T5" fmla="*/ 251 h 251"/>
                  <a:gd name="T6" fmla="*/ 74 w 74"/>
                  <a:gd name="T7" fmla="*/ 251 h 251"/>
                  <a:gd name="T8" fmla="*/ 74 w 74"/>
                  <a:gd name="T9" fmla="*/ 229 h 251"/>
                  <a:gd name="T10" fmla="*/ 74 w 74"/>
                  <a:gd name="T11" fmla="*/ 196 h 251"/>
                  <a:gd name="T12" fmla="*/ 0 w 74"/>
                  <a:gd name="T13" fmla="*/ 196 h 251"/>
                  <a:gd name="T14" fmla="*/ 0 w 74"/>
                  <a:gd name="T15" fmla="*/ 218 h 251"/>
                  <a:gd name="T16" fmla="*/ 74 w 74"/>
                  <a:gd name="T17" fmla="*/ 218 h 251"/>
                  <a:gd name="T18" fmla="*/ 74 w 74"/>
                  <a:gd name="T19" fmla="*/ 196 h 251"/>
                  <a:gd name="T20" fmla="*/ 74 w 74"/>
                  <a:gd name="T21" fmla="*/ 164 h 251"/>
                  <a:gd name="T22" fmla="*/ 0 w 74"/>
                  <a:gd name="T23" fmla="*/ 164 h 251"/>
                  <a:gd name="T24" fmla="*/ 0 w 74"/>
                  <a:gd name="T25" fmla="*/ 185 h 251"/>
                  <a:gd name="T26" fmla="*/ 74 w 74"/>
                  <a:gd name="T27" fmla="*/ 185 h 251"/>
                  <a:gd name="T28" fmla="*/ 74 w 74"/>
                  <a:gd name="T29" fmla="*/ 164 h 251"/>
                  <a:gd name="T30" fmla="*/ 74 w 74"/>
                  <a:gd name="T31" fmla="*/ 131 h 251"/>
                  <a:gd name="T32" fmla="*/ 0 w 74"/>
                  <a:gd name="T33" fmla="*/ 131 h 251"/>
                  <a:gd name="T34" fmla="*/ 0 w 74"/>
                  <a:gd name="T35" fmla="*/ 153 h 251"/>
                  <a:gd name="T36" fmla="*/ 74 w 74"/>
                  <a:gd name="T37" fmla="*/ 153 h 251"/>
                  <a:gd name="T38" fmla="*/ 74 w 74"/>
                  <a:gd name="T39" fmla="*/ 131 h 251"/>
                  <a:gd name="T40" fmla="*/ 74 w 74"/>
                  <a:gd name="T41" fmla="*/ 99 h 251"/>
                  <a:gd name="T42" fmla="*/ 0 w 74"/>
                  <a:gd name="T43" fmla="*/ 99 h 251"/>
                  <a:gd name="T44" fmla="*/ 0 w 74"/>
                  <a:gd name="T45" fmla="*/ 120 h 251"/>
                  <a:gd name="T46" fmla="*/ 74 w 74"/>
                  <a:gd name="T47" fmla="*/ 120 h 251"/>
                  <a:gd name="T48" fmla="*/ 74 w 74"/>
                  <a:gd name="T49" fmla="*/ 99 h 251"/>
                  <a:gd name="T50" fmla="*/ 74 w 74"/>
                  <a:gd name="T51" fmla="*/ 66 h 251"/>
                  <a:gd name="T52" fmla="*/ 0 w 74"/>
                  <a:gd name="T53" fmla="*/ 66 h 251"/>
                  <a:gd name="T54" fmla="*/ 0 w 74"/>
                  <a:gd name="T55" fmla="*/ 87 h 251"/>
                  <a:gd name="T56" fmla="*/ 74 w 74"/>
                  <a:gd name="T57" fmla="*/ 87 h 251"/>
                  <a:gd name="T58" fmla="*/ 74 w 74"/>
                  <a:gd name="T59" fmla="*/ 66 h 251"/>
                  <a:gd name="T60" fmla="*/ 74 w 74"/>
                  <a:gd name="T61" fmla="*/ 33 h 251"/>
                  <a:gd name="T62" fmla="*/ 0 w 74"/>
                  <a:gd name="T63" fmla="*/ 33 h 251"/>
                  <a:gd name="T64" fmla="*/ 0 w 74"/>
                  <a:gd name="T65" fmla="*/ 54 h 251"/>
                  <a:gd name="T66" fmla="*/ 74 w 74"/>
                  <a:gd name="T67" fmla="*/ 54 h 251"/>
                  <a:gd name="T68" fmla="*/ 74 w 74"/>
                  <a:gd name="T69" fmla="*/ 33 h 251"/>
                  <a:gd name="T70" fmla="*/ 74 w 74"/>
                  <a:gd name="T71" fmla="*/ 0 h 251"/>
                  <a:gd name="T72" fmla="*/ 0 w 74"/>
                  <a:gd name="T73" fmla="*/ 0 h 251"/>
                  <a:gd name="T74" fmla="*/ 0 w 74"/>
                  <a:gd name="T75" fmla="*/ 22 h 251"/>
                  <a:gd name="T76" fmla="*/ 74 w 74"/>
                  <a:gd name="T77" fmla="*/ 22 h 251"/>
                  <a:gd name="T78" fmla="*/ 74 w 74"/>
                  <a:gd name="T7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4" h="251">
                    <a:moveTo>
                      <a:pt x="74" y="229"/>
                    </a:moveTo>
                    <a:lnTo>
                      <a:pt x="0" y="229"/>
                    </a:lnTo>
                    <a:lnTo>
                      <a:pt x="0" y="251"/>
                    </a:lnTo>
                    <a:lnTo>
                      <a:pt x="74" y="251"/>
                    </a:lnTo>
                    <a:lnTo>
                      <a:pt x="74" y="229"/>
                    </a:lnTo>
                    <a:close/>
                    <a:moveTo>
                      <a:pt x="74" y="196"/>
                    </a:moveTo>
                    <a:lnTo>
                      <a:pt x="0" y="196"/>
                    </a:lnTo>
                    <a:lnTo>
                      <a:pt x="0" y="218"/>
                    </a:lnTo>
                    <a:lnTo>
                      <a:pt x="74" y="218"/>
                    </a:lnTo>
                    <a:lnTo>
                      <a:pt x="74" y="196"/>
                    </a:lnTo>
                    <a:close/>
                    <a:moveTo>
                      <a:pt x="74" y="164"/>
                    </a:moveTo>
                    <a:lnTo>
                      <a:pt x="0" y="164"/>
                    </a:lnTo>
                    <a:lnTo>
                      <a:pt x="0" y="185"/>
                    </a:lnTo>
                    <a:lnTo>
                      <a:pt x="74" y="185"/>
                    </a:lnTo>
                    <a:lnTo>
                      <a:pt x="74" y="164"/>
                    </a:lnTo>
                    <a:close/>
                    <a:moveTo>
                      <a:pt x="74" y="131"/>
                    </a:moveTo>
                    <a:lnTo>
                      <a:pt x="0" y="131"/>
                    </a:lnTo>
                    <a:lnTo>
                      <a:pt x="0" y="153"/>
                    </a:lnTo>
                    <a:lnTo>
                      <a:pt x="74" y="153"/>
                    </a:lnTo>
                    <a:lnTo>
                      <a:pt x="74" y="131"/>
                    </a:lnTo>
                    <a:close/>
                    <a:moveTo>
                      <a:pt x="74" y="99"/>
                    </a:moveTo>
                    <a:lnTo>
                      <a:pt x="0" y="99"/>
                    </a:lnTo>
                    <a:lnTo>
                      <a:pt x="0" y="120"/>
                    </a:lnTo>
                    <a:lnTo>
                      <a:pt x="74" y="120"/>
                    </a:lnTo>
                    <a:lnTo>
                      <a:pt x="74" y="99"/>
                    </a:lnTo>
                    <a:close/>
                    <a:moveTo>
                      <a:pt x="74" y="66"/>
                    </a:moveTo>
                    <a:lnTo>
                      <a:pt x="0" y="66"/>
                    </a:lnTo>
                    <a:lnTo>
                      <a:pt x="0" y="87"/>
                    </a:lnTo>
                    <a:lnTo>
                      <a:pt x="74" y="87"/>
                    </a:lnTo>
                    <a:lnTo>
                      <a:pt x="74" y="66"/>
                    </a:lnTo>
                    <a:close/>
                    <a:moveTo>
                      <a:pt x="74" y="33"/>
                    </a:moveTo>
                    <a:lnTo>
                      <a:pt x="0" y="33"/>
                    </a:lnTo>
                    <a:lnTo>
                      <a:pt x="0" y="54"/>
                    </a:lnTo>
                    <a:lnTo>
                      <a:pt x="74" y="54"/>
                    </a:lnTo>
                    <a:lnTo>
                      <a:pt x="74" y="33"/>
                    </a:lnTo>
                    <a:close/>
                    <a:moveTo>
                      <a:pt x="74" y="0"/>
                    </a:moveTo>
                    <a:lnTo>
                      <a:pt x="0" y="0"/>
                    </a:lnTo>
                    <a:lnTo>
                      <a:pt x="0" y="22"/>
                    </a:lnTo>
                    <a:lnTo>
                      <a:pt x="74" y="22"/>
                    </a:lnTo>
                    <a:lnTo>
                      <a:pt x="74"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8" name="Freeform 124"/>
              <p:cNvSpPr>
                <a:spLocks noEditPoints="1"/>
              </p:cNvSpPr>
              <p:nvPr/>
            </p:nvSpPr>
            <p:spPr bwMode="auto">
              <a:xfrm>
                <a:off x="2683" y="3806"/>
                <a:ext cx="74" cy="251"/>
              </a:xfrm>
              <a:custGeom>
                <a:avLst/>
                <a:gdLst>
                  <a:gd name="T0" fmla="*/ 74 w 74"/>
                  <a:gd name="T1" fmla="*/ 229 h 251"/>
                  <a:gd name="T2" fmla="*/ 0 w 74"/>
                  <a:gd name="T3" fmla="*/ 229 h 251"/>
                  <a:gd name="T4" fmla="*/ 0 w 74"/>
                  <a:gd name="T5" fmla="*/ 251 h 251"/>
                  <a:gd name="T6" fmla="*/ 74 w 74"/>
                  <a:gd name="T7" fmla="*/ 251 h 251"/>
                  <a:gd name="T8" fmla="*/ 74 w 74"/>
                  <a:gd name="T9" fmla="*/ 229 h 251"/>
                  <a:gd name="T10" fmla="*/ 74 w 74"/>
                  <a:gd name="T11" fmla="*/ 196 h 251"/>
                  <a:gd name="T12" fmla="*/ 0 w 74"/>
                  <a:gd name="T13" fmla="*/ 196 h 251"/>
                  <a:gd name="T14" fmla="*/ 0 w 74"/>
                  <a:gd name="T15" fmla="*/ 218 h 251"/>
                  <a:gd name="T16" fmla="*/ 74 w 74"/>
                  <a:gd name="T17" fmla="*/ 218 h 251"/>
                  <a:gd name="T18" fmla="*/ 74 w 74"/>
                  <a:gd name="T19" fmla="*/ 196 h 251"/>
                  <a:gd name="T20" fmla="*/ 74 w 74"/>
                  <a:gd name="T21" fmla="*/ 164 h 251"/>
                  <a:gd name="T22" fmla="*/ 0 w 74"/>
                  <a:gd name="T23" fmla="*/ 164 h 251"/>
                  <a:gd name="T24" fmla="*/ 0 w 74"/>
                  <a:gd name="T25" fmla="*/ 185 h 251"/>
                  <a:gd name="T26" fmla="*/ 74 w 74"/>
                  <a:gd name="T27" fmla="*/ 185 h 251"/>
                  <a:gd name="T28" fmla="*/ 74 w 74"/>
                  <a:gd name="T29" fmla="*/ 164 h 251"/>
                  <a:gd name="T30" fmla="*/ 74 w 74"/>
                  <a:gd name="T31" fmla="*/ 131 h 251"/>
                  <a:gd name="T32" fmla="*/ 0 w 74"/>
                  <a:gd name="T33" fmla="*/ 131 h 251"/>
                  <a:gd name="T34" fmla="*/ 0 w 74"/>
                  <a:gd name="T35" fmla="*/ 153 h 251"/>
                  <a:gd name="T36" fmla="*/ 74 w 74"/>
                  <a:gd name="T37" fmla="*/ 153 h 251"/>
                  <a:gd name="T38" fmla="*/ 74 w 74"/>
                  <a:gd name="T39" fmla="*/ 131 h 251"/>
                  <a:gd name="T40" fmla="*/ 74 w 74"/>
                  <a:gd name="T41" fmla="*/ 99 h 251"/>
                  <a:gd name="T42" fmla="*/ 0 w 74"/>
                  <a:gd name="T43" fmla="*/ 99 h 251"/>
                  <a:gd name="T44" fmla="*/ 0 w 74"/>
                  <a:gd name="T45" fmla="*/ 120 h 251"/>
                  <a:gd name="T46" fmla="*/ 74 w 74"/>
                  <a:gd name="T47" fmla="*/ 120 h 251"/>
                  <a:gd name="T48" fmla="*/ 74 w 74"/>
                  <a:gd name="T49" fmla="*/ 99 h 251"/>
                  <a:gd name="T50" fmla="*/ 74 w 74"/>
                  <a:gd name="T51" fmla="*/ 66 h 251"/>
                  <a:gd name="T52" fmla="*/ 0 w 74"/>
                  <a:gd name="T53" fmla="*/ 66 h 251"/>
                  <a:gd name="T54" fmla="*/ 0 w 74"/>
                  <a:gd name="T55" fmla="*/ 87 h 251"/>
                  <a:gd name="T56" fmla="*/ 74 w 74"/>
                  <a:gd name="T57" fmla="*/ 87 h 251"/>
                  <a:gd name="T58" fmla="*/ 74 w 74"/>
                  <a:gd name="T59" fmla="*/ 66 h 251"/>
                  <a:gd name="T60" fmla="*/ 74 w 74"/>
                  <a:gd name="T61" fmla="*/ 33 h 251"/>
                  <a:gd name="T62" fmla="*/ 0 w 74"/>
                  <a:gd name="T63" fmla="*/ 33 h 251"/>
                  <a:gd name="T64" fmla="*/ 0 w 74"/>
                  <a:gd name="T65" fmla="*/ 54 h 251"/>
                  <a:gd name="T66" fmla="*/ 74 w 74"/>
                  <a:gd name="T67" fmla="*/ 54 h 251"/>
                  <a:gd name="T68" fmla="*/ 74 w 74"/>
                  <a:gd name="T69" fmla="*/ 33 h 251"/>
                  <a:gd name="T70" fmla="*/ 74 w 74"/>
                  <a:gd name="T71" fmla="*/ 0 h 251"/>
                  <a:gd name="T72" fmla="*/ 0 w 74"/>
                  <a:gd name="T73" fmla="*/ 0 h 251"/>
                  <a:gd name="T74" fmla="*/ 0 w 74"/>
                  <a:gd name="T75" fmla="*/ 22 h 251"/>
                  <a:gd name="T76" fmla="*/ 74 w 74"/>
                  <a:gd name="T77" fmla="*/ 22 h 251"/>
                  <a:gd name="T78" fmla="*/ 74 w 74"/>
                  <a:gd name="T7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4" h="251">
                    <a:moveTo>
                      <a:pt x="74" y="229"/>
                    </a:moveTo>
                    <a:lnTo>
                      <a:pt x="0" y="229"/>
                    </a:lnTo>
                    <a:lnTo>
                      <a:pt x="0" y="251"/>
                    </a:lnTo>
                    <a:lnTo>
                      <a:pt x="74" y="251"/>
                    </a:lnTo>
                    <a:lnTo>
                      <a:pt x="74" y="229"/>
                    </a:lnTo>
                    <a:moveTo>
                      <a:pt x="74" y="196"/>
                    </a:moveTo>
                    <a:lnTo>
                      <a:pt x="0" y="196"/>
                    </a:lnTo>
                    <a:lnTo>
                      <a:pt x="0" y="218"/>
                    </a:lnTo>
                    <a:lnTo>
                      <a:pt x="74" y="218"/>
                    </a:lnTo>
                    <a:lnTo>
                      <a:pt x="74" y="196"/>
                    </a:lnTo>
                    <a:moveTo>
                      <a:pt x="74" y="164"/>
                    </a:moveTo>
                    <a:lnTo>
                      <a:pt x="0" y="164"/>
                    </a:lnTo>
                    <a:lnTo>
                      <a:pt x="0" y="185"/>
                    </a:lnTo>
                    <a:lnTo>
                      <a:pt x="74" y="185"/>
                    </a:lnTo>
                    <a:lnTo>
                      <a:pt x="74" y="164"/>
                    </a:lnTo>
                    <a:moveTo>
                      <a:pt x="74" y="131"/>
                    </a:moveTo>
                    <a:lnTo>
                      <a:pt x="0" y="131"/>
                    </a:lnTo>
                    <a:lnTo>
                      <a:pt x="0" y="153"/>
                    </a:lnTo>
                    <a:lnTo>
                      <a:pt x="74" y="153"/>
                    </a:lnTo>
                    <a:lnTo>
                      <a:pt x="74" y="131"/>
                    </a:lnTo>
                    <a:moveTo>
                      <a:pt x="74" y="99"/>
                    </a:moveTo>
                    <a:lnTo>
                      <a:pt x="0" y="99"/>
                    </a:lnTo>
                    <a:lnTo>
                      <a:pt x="0" y="120"/>
                    </a:lnTo>
                    <a:lnTo>
                      <a:pt x="74" y="120"/>
                    </a:lnTo>
                    <a:lnTo>
                      <a:pt x="74" y="99"/>
                    </a:lnTo>
                    <a:moveTo>
                      <a:pt x="74" y="66"/>
                    </a:moveTo>
                    <a:lnTo>
                      <a:pt x="0" y="66"/>
                    </a:lnTo>
                    <a:lnTo>
                      <a:pt x="0" y="87"/>
                    </a:lnTo>
                    <a:lnTo>
                      <a:pt x="74" y="87"/>
                    </a:lnTo>
                    <a:lnTo>
                      <a:pt x="74" y="66"/>
                    </a:lnTo>
                    <a:moveTo>
                      <a:pt x="74" y="33"/>
                    </a:moveTo>
                    <a:lnTo>
                      <a:pt x="0" y="33"/>
                    </a:lnTo>
                    <a:lnTo>
                      <a:pt x="0" y="54"/>
                    </a:lnTo>
                    <a:lnTo>
                      <a:pt x="74" y="54"/>
                    </a:lnTo>
                    <a:lnTo>
                      <a:pt x="74" y="33"/>
                    </a:lnTo>
                    <a:moveTo>
                      <a:pt x="74" y="0"/>
                    </a:moveTo>
                    <a:lnTo>
                      <a:pt x="0" y="0"/>
                    </a:lnTo>
                    <a:lnTo>
                      <a:pt x="0" y="22"/>
                    </a:lnTo>
                    <a:lnTo>
                      <a:pt x="74" y="22"/>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9" name="Rectangle 125"/>
              <p:cNvSpPr>
                <a:spLocks noChangeArrowheads="1"/>
              </p:cNvSpPr>
              <p:nvPr/>
            </p:nvSpPr>
            <p:spPr bwMode="auto">
              <a:xfrm>
                <a:off x="2683" y="3795"/>
                <a:ext cx="74" cy="11"/>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0" name="Rectangle 126"/>
              <p:cNvSpPr>
                <a:spLocks noChangeArrowheads="1"/>
              </p:cNvSpPr>
              <p:nvPr/>
            </p:nvSpPr>
            <p:spPr bwMode="auto">
              <a:xfrm>
                <a:off x="2683" y="3795"/>
                <a:ext cx="74" cy="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1" name="Freeform 127"/>
              <p:cNvSpPr>
                <a:spLocks/>
              </p:cNvSpPr>
              <p:nvPr/>
            </p:nvSpPr>
            <p:spPr bwMode="auto">
              <a:xfrm>
                <a:off x="2683" y="3828"/>
                <a:ext cx="74" cy="11"/>
              </a:xfrm>
              <a:custGeom>
                <a:avLst/>
                <a:gdLst>
                  <a:gd name="T0" fmla="*/ 74 w 74"/>
                  <a:gd name="T1" fmla="*/ 0 h 11"/>
                  <a:gd name="T2" fmla="*/ 0 w 74"/>
                  <a:gd name="T3" fmla="*/ 0 h 11"/>
                  <a:gd name="T4" fmla="*/ 0 w 74"/>
                  <a:gd name="T5" fmla="*/ 2 h 11"/>
                  <a:gd name="T6" fmla="*/ 0 w 74"/>
                  <a:gd name="T7" fmla="*/ 11 h 11"/>
                  <a:gd name="T8" fmla="*/ 74 w 74"/>
                  <a:gd name="T9" fmla="*/ 11 h 11"/>
                  <a:gd name="T10" fmla="*/ 74 w 74"/>
                  <a:gd name="T11" fmla="*/ 0 h 11"/>
                </a:gdLst>
                <a:ahLst/>
                <a:cxnLst>
                  <a:cxn ang="0">
                    <a:pos x="T0" y="T1"/>
                  </a:cxn>
                  <a:cxn ang="0">
                    <a:pos x="T2" y="T3"/>
                  </a:cxn>
                  <a:cxn ang="0">
                    <a:pos x="T4" y="T5"/>
                  </a:cxn>
                  <a:cxn ang="0">
                    <a:pos x="T6" y="T7"/>
                  </a:cxn>
                  <a:cxn ang="0">
                    <a:pos x="T8" y="T9"/>
                  </a:cxn>
                  <a:cxn ang="0">
                    <a:pos x="T10" y="T11"/>
                  </a:cxn>
                </a:cxnLst>
                <a:rect l="0" t="0" r="r" b="b"/>
                <a:pathLst>
                  <a:path w="74" h="11">
                    <a:moveTo>
                      <a:pt x="74" y="0"/>
                    </a:moveTo>
                    <a:lnTo>
                      <a:pt x="0" y="0"/>
                    </a:lnTo>
                    <a:lnTo>
                      <a:pt x="0" y="2"/>
                    </a:lnTo>
                    <a:lnTo>
                      <a:pt x="0" y="11"/>
                    </a:lnTo>
                    <a:lnTo>
                      <a:pt x="74" y="11"/>
                    </a:lnTo>
                    <a:lnTo>
                      <a:pt x="74"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2" name="Freeform 128"/>
              <p:cNvSpPr>
                <a:spLocks/>
              </p:cNvSpPr>
              <p:nvPr/>
            </p:nvSpPr>
            <p:spPr bwMode="auto">
              <a:xfrm>
                <a:off x="2683" y="3828"/>
                <a:ext cx="74" cy="11"/>
              </a:xfrm>
              <a:custGeom>
                <a:avLst/>
                <a:gdLst>
                  <a:gd name="T0" fmla="*/ 74 w 74"/>
                  <a:gd name="T1" fmla="*/ 0 h 11"/>
                  <a:gd name="T2" fmla="*/ 0 w 74"/>
                  <a:gd name="T3" fmla="*/ 0 h 11"/>
                  <a:gd name="T4" fmla="*/ 0 w 74"/>
                  <a:gd name="T5" fmla="*/ 2 h 11"/>
                  <a:gd name="T6" fmla="*/ 0 w 74"/>
                  <a:gd name="T7" fmla="*/ 11 h 11"/>
                  <a:gd name="T8" fmla="*/ 74 w 74"/>
                  <a:gd name="T9" fmla="*/ 11 h 11"/>
                  <a:gd name="T10" fmla="*/ 74 w 74"/>
                  <a:gd name="T11" fmla="*/ 0 h 11"/>
                </a:gdLst>
                <a:ahLst/>
                <a:cxnLst>
                  <a:cxn ang="0">
                    <a:pos x="T0" y="T1"/>
                  </a:cxn>
                  <a:cxn ang="0">
                    <a:pos x="T2" y="T3"/>
                  </a:cxn>
                  <a:cxn ang="0">
                    <a:pos x="T4" y="T5"/>
                  </a:cxn>
                  <a:cxn ang="0">
                    <a:pos x="T6" y="T7"/>
                  </a:cxn>
                  <a:cxn ang="0">
                    <a:pos x="T8" y="T9"/>
                  </a:cxn>
                  <a:cxn ang="0">
                    <a:pos x="T10" y="T11"/>
                  </a:cxn>
                </a:cxnLst>
                <a:rect l="0" t="0" r="r" b="b"/>
                <a:pathLst>
                  <a:path w="74" h="11">
                    <a:moveTo>
                      <a:pt x="74" y="0"/>
                    </a:moveTo>
                    <a:lnTo>
                      <a:pt x="0" y="0"/>
                    </a:lnTo>
                    <a:lnTo>
                      <a:pt x="0" y="2"/>
                    </a:lnTo>
                    <a:lnTo>
                      <a:pt x="0" y="11"/>
                    </a:lnTo>
                    <a:lnTo>
                      <a:pt x="74" y="11"/>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3" name="Rectangle 129"/>
              <p:cNvSpPr>
                <a:spLocks noChangeArrowheads="1"/>
              </p:cNvSpPr>
              <p:nvPr/>
            </p:nvSpPr>
            <p:spPr bwMode="auto">
              <a:xfrm>
                <a:off x="2683" y="3860"/>
                <a:ext cx="74" cy="12"/>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4" name="Rectangle 130"/>
              <p:cNvSpPr>
                <a:spLocks noChangeArrowheads="1"/>
              </p:cNvSpPr>
              <p:nvPr/>
            </p:nvSpPr>
            <p:spPr bwMode="auto">
              <a:xfrm>
                <a:off x="2683" y="3860"/>
                <a:ext cx="74"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5" name="Rectangle 131"/>
              <p:cNvSpPr>
                <a:spLocks noChangeArrowheads="1"/>
              </p:cNvSpPr>
              <p:nvPr/>
            </p:nvSpPr>
            <p:spPr bwMode="auto">
              <a:xfrm>
                <a:off x="2683" y="3893"/>
                <a:ext cx="74" cy="12"/>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6" name="Rectangle 132"/>
              <p:cNvSpPr>
                <a:spLocks noChangeArrowheads="1"/>
              </p:cNvSpPr>
              <p:nvPr/>
            </p:nvSpPr>
            <p:spPr bwMode="auto">
              <a:xfrm>
                <a:off x="2683" y="3893"/>
                <a:ext cx="74"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7" name="Rectangle 133"/>
              <p:cNvSpPr>
                <a:spLocks noChangeArrowheads="1"/>
              </p:cNvSpPr>
              <p:nvPr/>
            </p:nvSpPr>
            <p:spPr bwMode="auto">
              <a:xfrm>
                <a:off x="2683" y="3926"/>
                <a:ext cx="74" cy="11"/>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8" name="Rectangle 134"/>
              <p:cNvSpPr>
                <a:spLocks noChangeArrowheads="1"/>
              </p:cNvSpPr>
              <p:nvPr/>
            </p:nvSpPr>
            <p:spPr bwMode="auto">
              <a:xfrm>
                <a:off x="2683" y="3926"/>
                <a:ext cx="74" cy="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9" name="Rectangle 135"/>
              <p:cNvSpPr>
                <a:spLocks noChangeArrowheads="1"/>
              </p:cNvSpPr>
              <p:nvPr/>
            </p:nvSpPr>
            <p:spPr bwMode="auto">
              <a:xfrm>
                <a:off x="2683" y="3959"/>
                <a:ext cx="74" cy="11"/>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0" name="Rectangle 136"/>
              <p:cNvSpPr>
                <a:spLocks noChangeArrowheads="1"/>
              </p:cNvSpPr>
              <p:nvPr/>
            </p:nvSpPr>
            <p:spPr bwMode="auto">
              <a:xfrm>
                <a:off x="2683" y="3959"/>
                <a:ext cx="74" cy="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1" name="Rectangle 137"/>
              <p:cNvSpPr>
                <a:spLocks noChangeArrowheads="1"/>
              </p:cNvSpPr>
              <p:nvPr/>
            </p:nvSpPr>
            <p:spPr bwMode="auto">
              <a:xfrm>
                <a:off x="2683" y="3991"/>
                <a:ext cx="74" cy="11"/>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2" name="Rectangle 138"/>
              <p:cNvSpPr>
                <a:spLocks noChangeArrowheads="1"/>
              </p:cNvSpPr>
              <p:nvPr/>
            </p:nvSpPr>
            <p:spPr bwMode="auto">
              <a:xfrm>
                <a:off x="2683" y="3991"/>
                <a:ext cx="74" cy="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3" name="Rectangle 139"/>
              <p:cNvSpPr>
                <a:spLocks noChangeArrowheads="1"/>
              </p:cNvSpPr>
              <p:nvPr/>
            </p:nvSpPr>
            <p:spPr bwMode="auto">
              <a:xfrm>
                <a:off x="2683" y="4024"/>
                <a:ext cx="74" cy="11"/>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4" name="Rectangle 140"/>
              <p:cNvSpPr>
                <a:spLocks noChangeArrowheads="1"/>
              </p:cNvSpPr>
              <p:nvPr/>
            </p:nvSpPr>
            <p:spPr bwMode="auto">
              <a:xfrm>
                <a:off x="2683" y="4024"/>
                <a:ext cx="74" cy="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5" name="Rectangle 141"/>
              <p:cNvSpPr>
                <a:spLocks noChangeArrowheads="1"/>
              </p:cNvSpPr>
              <p:nvPr/>
            </p:nvSpPr>
            <p:spPr bwMode="auto">
              <a:xfrm>
                <a:off x="2683" y="4068"/>
                <a:ext cx="74" cy="10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6" name="Rectangle 142"/>
              <p:cNvSpPr>
                <a:spLocks noChangeArrowheads="1"/>
              </p:cNvSpPr>
              <p:nvPr/>
            </p:nvSpPr>
            <p:spPr bwMode="auto">
              <a:xfrm>
                <a:off x="2683" y="4068"/>
                <a:ext cx="74"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7" name="Rectangle 143"/>
              <p:cNvSpPr>
                <a:spLocks noChangeArrowheads="1"/>
              </p:cNvSpPr>
              <p:nvPr/>
            </p:nvSpPr>
            <p:spPr bwMode="auto">
              <a:xfrm>
                <a:off x="2683" y="4057"/>
                <a:ext cx="74" cy="11"/>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8" name="Rectangle 144"/>
              <p:cNvSpPr>
                <a:spLocks noChangeArrowheads="1"/>
              </p:cNvSpPr>
              <p:nvPr/>
            </p:nvSpPr>
            <p:spPr bwMode="auto">
              <a:xfrm>
                <a:off x="2683" y="4057"/>
                <a:ext cx="74" cy="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9" name="Freeform 145"/>
              <p:cNvSpPr>
                <a:spLocks/>
              </p:cNvSpPr>
              <p:nvPr/>
            </p:nvSpPr>
            <p:spPr bwMode="auto">
              <a:xfrm>
                <a:off x="2446" y="3914"/>
                <a:ext cx="42" cy="44"/>
              </a:xfrm>
              <a:custGeom>
                <a:avLst/>
                <a:gdLst>
                  <a:gd name="T0" fmla="*/ 42 w 42"/>
                  <a:gd name="T1" fmla="*/ 12 h 44"/>
                  <a:gd name="T2" fmla="*/ 12 w 42"/>
                  <a:gd name="T3" fmla="*/ 44 h 44"/>
                  <a:gd name="T4" fmla="*/ 0 w 42"/>
                  <a:gd name="T5" fmla="*/ 32 h 44"/>
                  <a:gd name="T6" fmla="*/ 29 w 42"/>
                  <a:gd name="T7" fmla="*/ 0 h 44"/>
                  <a:gd name="T8" fmla="*/ 42 w 42"/>
                  <a:gd name="T9" fmla="*/ 12 h 44"/>
                </a:gdLst>
                <a:ahLst/>
                <a:cxnLst>
                  <a:cxn ang="0">
                    <a:pos x="T0" y="T1"/>
                  </a:cxn>
                  <a:cxn ang="0">
                    <a:pos x="T2" y="T3"/>
                  </a:cxn>
                  <a:cxn ang="0">
                    <a:pos x="T4" y="T5"/>
                  </a:cxn>
                  <a:cxn ang="0">
                    <a:pos x="T6" y="T7"/>
                  </a:cxn>
                  <a:cxn ang="0">
                    <a:pos x="T8" y="T9"/>
                  </a:cxn>
                </a:cxnLst>
                <a:rect l="0" t="0" r="r" b="b"/>
                <a:pathLst>
                  <a:path w="42" h="44">
                    <a:moveTo>
                      <a:pt x="42" y="12"/>
                    </a:moveTo>
                    <a:lnTo>
                      <a:pt x="12" y="44"/>
                    </a:lnTo>
                    <a:lnTo>
                      <a:pt x="0" y="32"/>
                    </a:lnTo>
                    <a:lnTo>
                      <a:pt x="29" y="0"/>
                    </a:lnTo>
                    <a:lnTo>
                      <a:pt x="42" y="12"/>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60" name="Freeform 146"/>
              <p:cNvSpPr>
                <a:spLocks/>
              </p:cNvSpPr>
              <p:nvPr/>
            </p:nvSpPr>
            <p:spPr bwMode="auto">
              <a:xfrm>
                <a:off x="2446" y="3914"/>
                <a:ext cx="42" cy="44"/>
              </a:xfrm>
              <a:custGeom>
                <a:avLst/>
                <a:gdLst>
                  <a:gd name="T0" fmla="*/ 42 w 42"/>
                  <a:gd name="T1" fmla="*/ 12 h 44"/>
                  <a:gd name="T2" fmla="*/ 12 w 42"/>
                  <a:gd name="T3" fmla="*/ 44 h 44"/>
                  <a:gd name="T4" fmla="*/ 0 w 42"/>
                  <a:gd name="T5" fmla="*/ 32 h 44"/>
                  <a:gd name="T6" fmla="*/ 29 w 42"/>
                  <a:gd name="T7" fmla="*/ 0 h 44"/>
                  <a:gd name="T8" fmla="*/ 42 w 42"/>
                  <a:gd name="T9" fmla="*/ 12 h 44"/>
                </a:gdLst>
                <a:ahLst/>
                <a:cxnLst>
                  <a:cxn ang="0">
                    <a:pos x="T0" y="T1"/>
                  </a:cxn>
                  <a:cxn ang="0">
                    <a:pos x="T2" y="T3"/>
                  </a:cxn>
                  <a:cxn ang="0">
                    <a:pos x="T4" y="T5"/>
                  </a:cxn>
                  <a:cxn ang="0">
                    <a:pos x="T6" y="T7"/>
                  </a:cxn>
                  <a:cxn ang="0">
                    <a:pos x="T8" y="T9"/>
                  </a:cxn>
                </a:cxnLst>
                <a:rect l="0" t="0" r="r" b="b"/>
                <a:pathLst>
                  <a:path w="42" h="44">
                    <a:moveTo>
                      <a:pt x="42" y="12"/>
                    </a:moveTo>
                    <a:lnTo>
                      <a:pt x="12" y="44"/>
                    </a:lnTo>
                    <a:lnTo>
                      <a:pt x="0" y="32"/>
                    </a:lnTo>
                    <a:lnTo>
                      <a:pt x="29" y="0"/>
                    </a:lnTo>
                    <a:lnTo>
                      <a:pt x="42"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61" name="Freeform 147"/>
              <p:cNvSpPr>
                <a:spLocks/>
              </p:cNvSpPr>
              <p:nvPr/>
            </p:nvSpPr>
            <p:spPr bwMode="auto">
              <a:xfrm>
                <a:off x="2475" y="3903"/>
                <a:ext cx="23" cy="23"/>
              </a:xfrm>
              <a:custGeom>
                <a:avLst/>
                <a:gdLst>
                  <a:gd name="T0" fmla="*/ 40 w 48"/>
                  <a:gd name="T1" fmla="*/ 33 h 48"/>
                  <a:gd name="T2" fmla="*/ 41 w 48"/>
                  <a:gd name="T3" fmla="*/ 33 h 48"/>
                  <a:gd name="T4" fmla="*/ 40 w 48"/>
                  <a:gd name="T5" fmla="*/ 7 h 48"/>
                  <a:gd name="T6" fmla="*/ 14 w 48"/>
                  <a:gd name="T7" fmla="*/ 8 h 48"/>
                  <a:gd name="T8" fmla="*/ 13 w 48"/>
                  <a:gd name="T9" fmla="*/ 9 h 48"/>
                  <a:gd name="T10" fmla="*/ 13 w 48"/>
                  <a:gd name="T11" fmla="*/ 9 h 48"/>
                  <a:gd name="T12" fmla="*/ 0 w 48"/>
                  <a:gd name="T13" fmla="*/ 23 h 48"/>
                  <a:gd name="T14" fmla="*/ 27 w 48"/>
                  <a:gd name="T15" fmla="*/ 48 h 48"/>
                  <a:gd name="T16" fmla="*/ 40 w 48"/>
                  <a:gd name="T17" fmla="*/ 34 h 48"/>
                  <a:gd name="T18" fmla="*/ 40 w 48"/>
                  <a:gd name="T19"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0" y="33"/>
                    </a:moveTo>
                    <a:cubicBezTo>
                      <a:pt x="41" y="33"/>
                      <a:pt x="41" y="33"/>
                      <a:pt x="41" y="33"/>
                    </a:cubicBezTo>
                    <a:cubicBezTo>
                      <a:pt x="48" y="25"/>
                      <a:pt x="47" y="14"/>
                      <a:pt x="40" y="7"/>
                    </a:cubicBezTo>
                    <a:cubicBezTo>
                      <a:pt x="32" y="0"/>
                      <a:pt x="21" y="1"/>
                      <a:pt x="14" y="8"/>
                    </a:cubicBezTo>
                    <a:cubicBezTo>
                      <a:pt x="13" y="9"/>
                      <a:pt x="13" y="9"/>
                      <a:pt x="13" y="9"/>
                    </a:cubicBezTo>
                    <a:cubicBezTo>
                      <a:pt x="13" y="9"/>
                      <a:pt x="13" y="9"/>
                      <a:pt x="13" y="9"/>
                    </a:cubicBezTo>
                    <a:cubicBezTo>
                      <a:pt x="0" y="23"/>
                      <a:pt x="0" y="23"/>
                      <a:pt x="0" y="23"/>
                    </a:cubicBezTo>
                    <a:cubicBezTo>
                      <a:pt x="27" y="48"/>
                      <a:pt x="27" y="48"/>
                      <a:pt x="27" y="48"/>
                    </a:cubicBezTo>
                    <a:cubicBezTo>
                      <a:pt x="40" y="34"/>
                      <a:pt x="40" y="34"/>
                      <a:pt x="40" y="34"/>
                    </a:cubicBezTo>
                    <a:lnTo>
                      <a:pt x="40" y="3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62" name="Freeform 148"/>
              <p:cNvSpPr>
                <a:spLocks/>
              </p:cNvSpPr>
              <p:nvPr/>
            </p:nvSpPr>
            <p:spPr bwMode="auto">
              <a:xfrm>
                <a:off x="2318" y="4158"/>
                <a:ext cx="159" cy="22"/>
              </a:xfrm>
              <a:custGeom>
                <a:avLst/>
                <a:gdLst>
                  <a:gd name="T0" fmla="*/ 314 w 338"/>
                  <a:gd name="T1" fmla="*/ 0 h 48"/>
                  <a:gd name="T2" fmla="*/ 311 w 338"/>
                  <a:gd name="T3" fmla="*/ 0 h 48"/>
                  <a:gd name="T4" fmla="*/ 311 w 338"/>
                  <a:gd name="T5" fmla="*/ 0 h 48"/>
                  <a:gd name="T6" fmla="*/ 21 w 338"/>
                  <a:gd name="T7" fmla="*/ 0 h 48"/>
                  <a:gd name="T8" fmla="*/ 21 w 338"/>
                  <a:gd name="T9" fmla="*/ 0 h 48"/>
                  <a:gd name="T10" fmla="*/ 0 w 338"/>
                  <a:gd name="T11" fmla="*/ 24 h 48"/>
                  <a:gd name="T12" fmla="*/ 24 w 338"/>
                  <a:gd name="T13" fmla="*/ 48 h 48"/>
                  <a:gd name="T14" fmla="*/ 29 w 338"/>
                  <a:gd name="T15" fmla="*/ 47 h 48"/>
                  <a:gd name="T16" fmla="*/ 309 w 338"/>
                  <a:gd name="T17" fmla="*/ 47 h 48"/>
                  <a:gd name="T18" fmla="*/ 314 w 338"/>
                  <a:gd name="T19" fmla="*/ 48 h 48"/>
                  <a:gd name="T20" fmla="*/ 338 w 338"/>
                  <a:gd name="T21" fmla="*/ 24 h 48"/>
                  <a:gd name="T22" fmla="*/ 314 w 338"/>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8" h="48">
                    <a:moveTo>
                      <a:pt x="314" y="0"/>
                    </a:moveTo>
                    <a:cubicBezTo>
                      <a:pt x="313" y="0"/>
                      <a:pt x="312" y="0"/>
                      <a:pt x="311" y="0"/>
                    </a:cubicBezTo>
                    <a:cubicBezTo>
                      <a:pt x="311" y="0"/>
                      <a:pt x="311" y="0"/>
                      <a:pt x="311" y="0"/>
                    </a:cubicBezTo>
                    <a:cubicBezTo>
                      <a:pt x="21" y="0"/>
                      <a:pt x="21" y="0"/>
                      <a:pt x="21" y="0"/>
                    </a:cubicBezTo>
                    <a:cubicBezTo>
                      <a:pt x="21" y="0"/>
                      <a:pt x="21" y="0"/>
                      <a:pt x="21" y="0"/>
                    </a:cubicBezTo>
                    <a:cubicBezTo>
                      <a:pt x="9" y="2"/>
                      <a:pt x="0" y="12"/>
                      <a:pt x="0" y="24"/>
                    </a:cubicBezTo>
                    <a:cubicBezTo>
                      <a:pt x="0" y="37"/>
                      <a:pt x="11" y="48"/>
                      <a:pt x="24" y="48"/>
                    </a:cubicBezTo>
                    <a:cubicBezTo>
                      <a:pt x="26" y="48"/>
                      <a:pt x="27" y="48"/>
                      <a:pt x="29" y="47"/>
                    </a:cubicBezTo>
                    <a:cubicBezTo>
                      <a:pt x="309" y="47"/>
                      <a:pt x="309" y="47"/>
                      <a:pt x="309" y="47"/>
                    </a:cubicBezTo>
                    <a:cubicBezTo>
                      <a:pt x="310" y="48"/>
                      <a:pt x="312" y="48"/>
                      <a:pt x="314" y="48"/>
                    </a:cubicBezTo>
                    <a:cubicBezTo>
                      <a:pt x="327" y="48"/>
                      <a:pt x="338" y="37"/>
                      <a:pt x="338" y="24"/>
                    </a:cubicBezTo>
                    <a:cubicBezTo>
                      <a:pt x="338" y="11"/>
                      <a:pt x="327" y="0"/>
                      <a:pt x="314" y="0"/>
                    </a:cubicBezTo>
                  </a:path>
                </a:pathLst>
              </a:custGeom>
              <a:solidFill>
                <a:srgbClr val="62AE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63" name="Freeform 149"/>
              <p:cNvSpPr>
                <a:spLocks/>
              </p:cNvSpPr>
              <p:nvPr/>
            </p:nvSpPr>
            <p:spPr bwMode="auto">
              <a:xfrm>
                <a:off x="2411" y="4149"/>
                <a:ext cx="36" cy="20"/>
              </a:xfrm>
              <a:custGeom>
                <a:avLst/>
                <a:gdLst>
                  <a:gd name="T0" fmla="*/ 36 w 36"/>
                  <a:gd name="T1" fmla="*/ 15 h 20"/>
                  <a:gd name="T2" fmla="*/ 20 w 36"/>
                  <a:gd name="T3" fmla="*/ 0 h 20"/>
                  <a:gd name="T4" fmla="*/ 0 w 36"/>
                  <a:gd name="T5" fmla="*/ 0 h 20"/>
                  <a:gd name="T6" fmla="*/ 0 w 36"/>
                  <a:gd name="T7" fmla="*/ 20 h 20"/>
                  <a:gd name="T8" fmla="*/ 36 w 36"/>
                  <a:gd name="T9" fmla="*/ 20 h 20"/>
                  <a:gd name="T10" fmla="*/ 36 w 36"/>
                  <a:gd name="T11" fmla="*/ 15 h 20"/>
                </a:gdLst>
                <a:ahLst/>
                <a:cxnLst>
                  <a:cxn ang="0">
                    <a:pos x="T0" y="T1"/>
                  </a:cxn>
                  <a:cxn ang="0">
                    <a:pos x="T2" y="T3"/>
                  </a:cxn>
                  <a:cxn ang="0">
                    <a:pos x="T4" y="T5"/>
                  </a:cxn>
                  <a:cxn ang="0">
                    <a:pos x="T6" y="T7"/>
                  </a:cxn>
                  <a:cxn ang="0">
                    <a:pos x="T8" y="T9"/>
                  </a:cxn>
                  <a:cxn ang="0">
                    <a:pos x="T10" y="T11"/>
                  </a:cxn>
                </a:cxnLst>
                <a:rect l="0" t="0" r="r" b="b"/>
                <a:pathLst>
                  <a:path w="36" h="20">
                    <a:moveTo>
                      <a:pt x="36" y="15"/>
                    </a:moveTo>
                    <a:lnTo>
                      <a:pt x="20" y="0"/>
                    </a:lnTo>
                    <a:lnTo>
                      <a:pt x="0" y="0"/>
                    </a:lnTo>
                    <a:lnTo>
                      <a:pt x="0" y="20"/>
                    </a:lnTo>
                    <a:lnTo>
                      <a:pt x="36" y="20"/>
                    </a:lnTo>
                    <a:lnTo>
                      <a:pt x="36" y="1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64" name="Rectangle 150"/>
              <p:cNvSpPr>
                <a:spLocks noChangeArrowheads="1"/>
              </p:cNvSpPr>
              <p:nvPr/>
            </p:nvSpPr>
            <p:spPr bwMode="auto">
              <a:xfrm>
                <a:off x="2411" y="4020"/>
                <a:ext cx="20" cy="131"/>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65" name="Rectangle 151"/>
              <p:cNvSpPr>
                <a:spLocks noChangeArrowheads="1"/>
              </p:cNvSpPr>
              <p:nvPr/>
            </p:nvSpPr>
            <p:spPr bwMode="auto">
              <a:xfrm>
                <a:off x="2411" y="4020"/>
                <a:ext cx="20"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66" name="Rectangle 152"/>
              <p:cNvSpPr>
                <a:spLocks noChangeArrowheads="1"/>
              </p:cNvSpPr>
              <p:nvPr/>
            </p:nvSpPr>
            <p:spPr bwMode="auto">
              <a:xfrm>
                <a:off x="2368" y="4020"/>
                <a:ext cx="20" cy="131"/>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67" name="Rectangle 153"/>
              <p:cNvSpPr>
                <a:spLocks noChangeArrowheads="1"/>
              </p:cNvSpPr>
              <p:nvPr/>
            </p:nvSpPr>
            <p:spPr bwMode="auto">
              <a:xfrm>
                <a:off x="2368" y="4020"/>
                <a:ext cx="20"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68" name="Freeform 154"/>
              <p:cNvSpPr>
                <a:spLocks/>
              </p:cNvSpPr>
              <p:nvPr/>
            </p:nvSpPr>
            <p:spPr bwMode="auto">
              <a:xfrm>
                <a:off x="2368" y="4149"/>
                <a:ext cx="35" cy="20"/>
              </a:xfrm>
              <a:custGeom>
                <a:avLst/>
                <a:gdLst>
                  <a:gd name="T0" fmla="*/ 35 w 35"/>
                  <a:gd name="T1" fmla="*/ 15 h 20"/>
                  <a:gd name="T2" fmla="*/ 20 w 35"/>
                  <a:gd name="T3" fmla="*/ 0 h 20"/>
                  <a:gd name="T4" fmla="*/ 0 w 35"/>
                  <a:gd name="T5" fmla="*/ 0 h 20"/>
                  <a:gd name="T6" fmla="*/ 0 w 35"/>
                  <a:gd name="T7" fmla="*/ 20 h 20"/>
                  <a:gd name="T8" fmla="*/ 35 w 35"/>
                  <a:gd name="T9" fmla="*/ 20 h 20"/>
                  <a:gd name="T10" fmla="*/ 35 w 35"/>
                  <a:gd name="T11" fmla="*/ 15 h 20"/>
                </a:gdLst>
                <a:ahLst/>
                <a:cxnLst>
                  <a:cxn ang="0">
                    <a:pos x="T0" y="T1"/>
                  </a:cxn>
                  <a:cxn ang="0">
                    <a:pos x="T2" y="T3"/>
                  </a:cxn>
                  <a:cxn ang="0">
                    <a:pos x="T4" y="T5"/>
                  </a:cxn>
                  <a:cxn ang="0">
                    <a:pos x="T6" y="T7"/>
                  </a:cxn>
                  <a:cxn ang="0">
                    <a:pos x="T8" y="T9"/>
                  </a:cxn>
                  <a:cxn ang="0">
                    <a:pos x="T10" y="T11"/>
                  </a:cxn>
                </a:cxnLst>
                <a:rect l="0" t="0" r="r" b="b"/>
                <a:pathLst>
                  <a:path w="35" h="20">
                    <a:moveTo>
                      <a:pt x="35" y="15"/>
                    </a:moveTo>
                    <a:lnTo>
                      <a:pt x="20" y="0"/>
                    </a:lnTo>
                    <a:lnTo>
                      <a:pt x="0" y="0"/>
                    </a:lnTo>
                    <a:lnTo>
                      <a:pt x="0" y="20"/>
                    </a:lnTo>
                    <a:lnTo>
                      <a:pt x="35" y="20"/>
                    </a:lnTo>
                    <a:lnTo>
                      <a:pt x="35" y="1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69" name="Freeform 155"/>
              <p:cNvSpPr>
                <a:spLocks/>
              </p:cNvSpPr>
              <p:nvPr/>
            </p:nvSpPr>
            <p:spPr bwMode="auto">
              <a:xfrm>
                <a:off x="2537" y="3513"/>
                <a:ext cx="151" cy="656"/>
              </a:xfrm>
              <a:custGeom>
                <a:avLst/>
                <a:gdLst>
                  <a:gd name="T0" fmla="*/ 23 w 151"/>
                  <a:gd name="T1" fmla="*/ 656 h 656"/>
                  <a:gd name="T2" fmla="*/ 0 w 151"/>
                  <a:gd name="T3" fmla="*/ 656 h 656"/>
                  <a:gd name="T4" fmla="*/ 129 w 151"/>
                  <a:gd name="T5" fmla="*/ 0 h 656"/>
                  <a:gd name="T6" fmla="*/ 151 w 151"/>
                  <a:gd name="T7" fmla="*/ 0 h 656"/>
                  <a:gd name="T8" fmla="*/ 23 w 151"/>
                  <a:gd name="T9" fmla="*/ 656 h 656"/>
                </a:gdLst>
                <a:ahLst/>
                <a:cxnLst>
                  <a:cxn ang="0">
                    <a:pos x="T0" y="T1"/>
                  </a:cxn>
                  <a:cxn ang="0">
                    <a:pos x="T2" y="T3"/>
                  </a:cxn>
                  <a:cxn ang="0">
                    <a:pos x="T4" y="T5"/>
                  </a:cxn>
                  <a:cxn ang="0">
                    <a:pos x="T6" y="T7"/>
                  </a:cxn>
                  <a:cxn ang="0">
                    <a:pos x="T8" y="T9"/>
                  </a:cxn>
                </a:cxnLst>
                <a:rect l="0" t="0" r="r" b="b"/>
                <a:pathLst>
                  <a:path w="151" h="656">
                    <a:moveTo>
                      <a:pt x="23" y="656"/>
                    </a:moveTo>
                    <a:lnTo>
                      <a:pt x="0" y="656"/>
                    </a:lnTo>
                    <a:lnTo>
                      <a:pt x="129" y="0"/>
                    </a:lnTo>
                    <a:lnTo>
                      <a:pt x="151" y="0"/>
                    </a:lnTo>
                    <a:lnTo>
                      <a:pt x="23" y="65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70" name="Freeform 156"/>
              <p:cNvSpPr>
                <a:spLocks/>
              </p:cNvSpPr>
              <p:nvPr/>
            </p:nvSpPr>
            <p:spPr bwMode="auto">
              <a:xfrm>
                <a:off x="2537" y="3513"/>
                <a:ext cx="151" cy="656"/>
              </a:xfrm>
              <a:custGeom>
                <a:avLst/>
                <a:gdLst>
                  <a:gd name="T0" fmla="*/ 23 w 151"/>
                  <a:gd name="T1" fmla="*/ 656 h 656"/>
                  <a:gd name="T2" fmla="*/ 0 w 151"/>
                  <a:gd name="T3" fmla="*/ 656 h 656"/>
                  <a:gd name="T4" fmla="*/ 129 w 151"/>
                  <a:gd name="T5" fmla="*/ 0 h 656"/>
                  <a:gd name="T6" fmla="*/ 151 w 151"/>
                  <a:gd name="T7" fmla="*/ 0 h 656"/>
                  <a:gd name="T8" fmla="*/ 23 w 151"/>
                  <a:gd name="T9" fmla="*/ 656 h 656"/>
                </a:gdLst>
                <a:ahLst/>
                <a:cxnLst>
                  <a:cxn ang="0">
                    <a:pos x="T0" y="T1"/>
                  </a:cxn>
                  <a:cxn ang="0">
                    <a:pos x="T2" y="T3"/>
                  </a:cxn>
                  <a:cxn ang="0">
                    <a:pos x="T4" y="T5"/>
                  </a:cxn>
                  <a:cxn ang="0">
                    <a:pos x="T6" y="T7"/>
                  </a:cxn>
                  <a:cxn ang="0">
                    <a:pos x="T8" y="T9"/>
                  </a:cxn>
                </a:cxnLst>
                <a:rect l="0" t="0" r="r" b="b"/>
                <a:pathLst>
                  <a:path w="151" h="656">
                    <a:moveTo>
                      <a:pt x="23" y="656"/>
                    </a:moveTo>
                    <a:lnTo>
                      <a:pt x="0" y="656"/>
                    </a:lnTo>
                    <a:lnTo>
                      <a:pt x="129" y="0"/>
                    </a:lnTo>
                    <a:lnTo>
                      <a:pt x="151" y="0"/>
                    </a:lnTo>
                    <a:lnTo>
                      <a:pt x="23" y="65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71" name="Freeform 157"/>
              <p:cNvSpPr>
                <a:spLocks/>
              </p:cNvSpPr>
              <p:nvPr/>
            </p:nvSpPr>
            <p:spPr bwMode="auto">
              <a:xfrm>
                <a:off x="2664" y="3558"/>
                <a:ext cx="72" cy="23"/>
              </a:xfrm>
              <a:custGeom>
                <a:avLst/>
                <a:gdLst>
                  <a:gd name="T0" fmla="*/ 0 w 72"/>
                  <a:gd name="T1" fmla="*/ 23 h 23"/>
                  <a:gd name="T2" fmla="*/ 4 w 72"/>
                  <a:gd name="T3" fmla="*/ 0 h 23"/>
                  <a:gd name="T4" fmla="*/ 72 w 72"/>
                  <a:gd name="T5" fmla="*/ 0 h 23"/>
                  <a:gd name="T6" fmla="*/ 68 w 72"/>
                  <a:gd name="T7" fmla="*/ 23 h 23"/>
                  <a:gd name="T8" fmla="*/ 0 w 72"/>
                  <a:gd name="T9" fmla="*/ 23 h 23"/>
                </a:gdLst>
                <a:ahLst/>
                <a:cxnLst>
                  <a:cxn ang="0">
                    <a:pos x="T0" y="T1"/>
                  </a:cxn>
                  <a:cxn ang="0">
                    <a:pos x="T2" y="T3"/>
                  </a:cxn>
                  <a:cxn ang="0">
                    <a:pos x="T4" y="T5"/>
                  </a:cxn>
                  <a:cxn ang="0">
                    <a:pos x="T6" y="T7"/>
                  </a:cxn>
                  <a:cxn ang="0">
                    <a:pos x="T8" y="T9"/>
                  </a:cxn>
                </a:cxnLst>
                <a:rect l="0" t="0" r="r" b="b"/>
                <a:pathLst>
                  <a:path w="72" h="23">
                    <a:moveTo>
                      <a:pt x="0" y="23"/>
                    </a:moveTo>
                    <a:lnTo>
                      <a:pt x="4" y="0"/>
                    </a:lnTo>
                    <a:lnTo>
                      <a:pt x="72" y="0"/>
                    </a:lnTo>
                    <a:lnTo>
                      <a:pt x="68" y="23"/>
                    </a:lnTo>
                    <a:lnTo>
                      <a:pt x="0" y="2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72" name="Freeform 158"/>
              <p:cNvSpPr>
                <a:spLocks/>
              </p:cNvSpPr>
              <p:nvPr/>
            </p:nvSpPr>
            <p:spPr bwMode="auto">
              <a:xfrm>
                <a:off x="2664" y="3558"/>
                <a:ext cx="72" cy="23"/>
              </a:xfrm>
              <a:custGeom>
                <a:avLst/>
                <a:gdLst>
                  <a:gd name="T0" fmla="*/ 0 w 72"/>
                  <a:gd name="T1" fmla="*/ 23 h 23"/>
                  <a:gd name="T2" fmla="*/ 4 w 72"/>
                  <a:gd name="T3" fmla="*/ 0 h 23"/>
                  <a:gd name="T4" fmla="*/ 72 w 72"/>
                  <a:gd name="T5" fmla="*/ 0 h 23"/>
                  <a:gd name="T6" fmla="*/ 68 w 72"/>
                  <a:gd name="T7" fmla="*/ 23 h 23"/>
                  <a:gd name="T8" fmla="*/ 0 w 72"/>
                  <a:gd name="T9" fmla="*/ 23 h 23"/>
                </a:gdLst>
                <a:ahLst/>
                <a:cxnLst>
                  <a:cxn ang="0">
                    <a:pos x="T0" y="T1"/>
                  </a:cxn>
                  <a:cxn ang="0">
                    <a:pos x="T2" y="T3"/>
                  </a:cxn>
                  <a:cxn ang="0">
                    <a:pos x="T4" y="T5"/>
                  </a:cxn>
                  <a:cxn ang="0">
                    <a:pos x="T6" y="T7"/>
                  </a:cxn>
                  <a:cxn ang="0">
                    <a:pos x="T8" y="T9"/>
                  </a:cxn>
                </a:cxnLst>
                <a:rect l="0" t="0" r="r" b="b"/>
                <a:pathLst>
                  <a:path w="72" h="23">
                    <a:moveTo>
                      <a:pt x="0" y="23"/>
                    </a:moveTo>
                    <a:lnTo>
                      <a:pt x="4" y="0"/>
                    </a:lnTo>
                    <a:lnTo>
                      <a:pt x="72" y="0"/>
                    </a:lnTo>
                    <a:lnTo>
                      <a:pt x="68" y="23"/>
                    </a:lnTo>
                    <a:lnTo>
                      <a:pt x="0"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73" name="Freeform 159"/>
              <p:cNvSpPr>
                <a:spLocks/>
              </p:cNvSpPr>
              <p:nvPr/>
            </p:nvSpPr>
            <p:spPr bwMode="auto">
              <a:xfrm>
                <a:off x="2651" y="3626"/>
                <a:ext cx="72" cy="23"/>
              </a:xfrm>
              <a:custGeom>
                <a:avLst/>
                <a:gdLst>
                  <a:gd name="T0" fmla="*/ 0 w 72"/>
                  <a:gd name="T1" fmla="*/ 23 h 23"/>
                  <a:gd name="T2" fmla="*/ 4 w 72"/>
                  <a:gd name="T3" fmla="*/ 0 h 23"/>
                  <a:gd name="T4" fmla="*/ 72 w 72"/>
                  <a:gd name="T5" fmla="*/ 0 h 23"/>
                  <a:gd name="T6" fmla="*/ 68 w 72"/>
                  <a:gd name="T7" fmla="*/ 23 h 23"/>
                  <a:gd name="T8" fmla="*/ 0 w 72"/>
                  <a:gd name="T9" fmla="*/ 23 h 23"/>
                </a:gdLst>
                <a:ahLst/>
                <a:cxnLst>
                  <a:cxn ang="0">
                    <a:pos x="T0" y="T1"/>
                  </a:cxn>
                  <a:cxn ang="0">
                    <a:pos x="T2" y="T3"/>
                  </a:cxn>
                  <a:cxn ang="0">
                    <a:pos x="T4" y="T5"/>
                  </a:cxn>
                  <a:cxn ang="0">
                    <a:pos x="T6" y="T7"/>
                  </a:cxn>
                  <a:cxn ang="0">
                    <a:pos x="T8" y="T9"/>
                  </a:cxn>
                </a:cxnLst>
                <a:rect l="0" t="0" r="r" b="b"/>
                <a:pathLst>
                  <a:path w="72" h="23">
                    <a:moveTo>
                      <a:pt x="0" y="23"/>
                    </a:moveTo>
                    <a:lnTo>
                      <a:pt x="4" y="0"/>
                    </a:lnTo>
                    <a:lnTo>
                      <a:pt x="72" y="0"/>
                    </a:lnTo>
                    <a:lnTo>
                      <a:pt x="68" y="23"/>
                    </a:lnTo>
                    <a:lnTo>
                      <a:pt x="0" y="2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74" name="Freeform 160"/>
              <p:cNvSpPr>
                <a:spLocks/>
              </p:cNvSpPr>
              <p:nvPr/>
            </p:nvSpPr>
            <p:spPr bwMode="auto">
              <a:xfrm>
                <a:off x="2651" y="3626"/>
                <a:ext cx="72" cy="23"/>
              </a:xfrm>
              <a:custGeom>
                <a:avLst/>
                <a:gdLst>
                  <a:gd name="T0" fmla="*/ 0 w 72"/>
                  <a:gd name="T1" fmla="*/ 23 h 23"/>
                  <a:gd name="T2" fmla="*/ 4 w 72"/>
                  <a:gd name="T3" fmla="*/ 0 h 23"/>
                  <a:gd name="T4" fmla="*/ 72 w 72"/>
                  <a:gd name="T5" fmla="*/ 0 h 23"/>
                  <a:gd name="T6" fmla="*/ 68 w 72"/>
                  <a:gd name="T7" fmla="*/ 23 h 23"/>
                  <a:gd name="T8" fmla="*/ 0 w 72"/>
                  <a:gd name="T9" fmla="*/ 23 h 23"/>
                </a:gdLst>
                <a:ahLst/>
                <a:cxnLst>
                  <a:cxn ang="0">
                    <a:pos x="T0" y="T1"/>
                  </a:cxn>
                  <a:cxn ang="0">
                    <a:pos x="T2" y="T3"/>
                  </a:cxn>
                  <a:cxn ang="0">
                    <a:pos x="T4" y="T5"/>
                  </a:cxn>
                  <a:cxn ang="0">
                    <a:pos x="T6" y="T7"/>
                  </a:cxn>
                  <a:cxn ang="0">
                    <a:pos x="T8" y="T9"/>
                  </a:cxn>
                </a:cxnLst>
                <a:rect l="0" t="0" r="r" b="b"/>
                <a:pathLst>
                  <a:path w="72" h="23">
                    <a:moveTo>
                      <a:pt x="0" y="23"/>
                    </a:moveTo>
                    <a:lnTo>
                      <a:pt x="4" y="0"/>
                    </a:lnTo>
                    <a:lnTo>
                      <a:pt x="72" y="0"/>
                    </a:lnTo>
                    <a:lnTo>
                      <a:pt x="68" y="23"/>
                    </a:lnTo>
                    <a:lnTo>
                      <a:pt x="0"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75" name="Freeform 161"/>
              <p:cNvSpPr>
                <a:spLocks/>
              </p:cNvSpPr>
              <p:nvPr/>
            </p:nvSpPr>
            <p:spPr bwMode="auto">
              <a:xfrm>
                <a:off x="2637" y="3694"/>
                <a:ext cx="73" cy="22"/>
              </a:xfrm>
              <a:custGeom>
                <a:avLst/>
                <a:gdLst>
                  <a:gd name="T0" fmla="*/ 0 w 73"/>
                  <a:gd name="T1" fmla="*/ 22 h 22"/>
                  <a:gd name="T2" fmla="*/ 5 w 73"/>
                  <a:gd name="T3" fmla="*/ 0 h 22"/>
                  <a:gd name="T4" fmla="*/ 73 w 73"/>
                  <a:gd name="T5" fmla="*/ 0 h 22"/>
                  <a:gd name="T6" fmla="*/ 68 w 73"/>
                  <a:gd name="T7" fmla="*/ 22 h 22"/>
                  <a:gd name="T8" fmla="*/ 0 w 73"/>
                  <a:gd name="T9" fmla="*/ 22 h 22"/>
                </a:gdLst>
                <a:ahLst/>
                <a:cxnLst>
                  <a:cxn ang="0">
                    <a:pos x="T0" y="T1"/>
                  </a:cxn>
                  <a:cxn ang="0">
                    <a:pos x="T2" y="T3"/>
                  </a:cxn>
                  <a:cxn ang="0">
                    <a:pos x="T4" y="T5"/>
                  </a:cxn>
                  <a:cxn ang="0">
                    <a:pos x="T6" y="T7"/>
                  </a:cxn>
                  <a:cxn ang="0">
                    <a:pos x="T8" y="T9"/>
                  </a:cxn>
                </a:cxnLst>
                <a:rect l="0" t="0" r="r" b="b"/>
                <a:pathLst>
                  <a:path w="73" h="22">
                    <a:moveTo>
                      <a:pt x="0" y="22"/>
                    </a:moveTo>
                    <a:lnTo>
                      <a:pt x="5" y="0"/>
                    </a:lnTo>
                    <a:lnTo>
                      <a:pt x="73" y="0"/>
                    </a:lnTo>
                    <a:lnTo>
                      <a:pt x="68" y="22"/>
                    </a:lnTo>
                    <a:lnTo>
                      <a:pt x="0" y="2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76" name="Freeform 162"/>
              <p:cNvSpPr>
                <a:spLocks/>
              </p:cNvSpPr>
              <p:nvPr/>
            </p:nvSpPr>
            <p:spPr bwMode="auto">
              <a:xfrm>
                <a:off x="2637" y="3694"/>
                <a:ext cx="73" cy="22"/>
              </a:xfrm>
              <a:custGeom>
                <a:avLst/>
                <a:gdLst>
                  <a:gd name="T0" fmla="*/ 0 w 73"/>
                  <a:gd name="T1" fmla="*/ 22 h 22"/>
                  <a:gd name="T2" fmla="*/ 5 w 73"/>
                  <a:gd name="T3" fmla="*/ 0 h 22"/>
                  <a:gd name="T4" fmla="*/ 73 w 73"/>
                  <a:gd name="T5" fmla="*/ 0 h 22"/>
                  <a:gd name="T6" fmla="*/ 68 w 73"/>
                  <a:gd name="T7" fmla="*/ 22 h 22"/>
                  <a:gd name="T8" fmla="*/ 0 w 73"/>
                  <a:gd name="T9" fmla="*/ 22 h 22"/>
                </a:gdLst>
                <a:ahLst/>
                <a:cxnLst>
                  <a:cxn ang="0">
                    <a:pos x="T0" y="T1"/>
                  </a:cxn>
                  <a:cxn ang="0">
                    <a:pos x="T2" y="T3"/>
                  </a:cxn>
                  <a:cxn ang="0">
                    <a:pos x="T4" y="T5"/>
                  </a:cxn>
                  <a:cxn ang="0">
                    <a:pos x="T6" y="T7"/>
                  </a:cxn>
                  <a:cxn ang="0">
                    <a:pos x="T8" y="T9"/>
                  </a:cxn>
                </a:cxnLst>
                <a:rect l="0" t="0" r="r" b="b"/>
                <a:pathLst>
                  <a:path w="73" h="22">
                    <a:moveTo>
                      <a:pt x="0" y="22"/>
                    </a:moveTo>
                    <a:lnTo>
                      <a:pt x="5" y="0"/>
                    </a:lnTo>
                    <a:lnTo>
                      <a:pt x="73" y="0"/>
                    </a:lnTo>
                    <a:lnTo>
                      <a:pt x="68" y="22"/>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77" name="Freeform 163"/>
              <p:cNvSpPr>
                <a:spLocks/>
              </p:cNvSpPr>
              <p:nvPr/>
            </p:nvSpPr>
            <p:spPr bwMode="auto">
              <a:xfrm>
                <a:off x="2624" y="3762"/>
                <a:ext cx="72" cy="23"/>
              </a:xfrm>
              <a:custGeom>
                <a:avLst/>
                <a:gdLst>
                  <a:gd name="T0" fmla="*/ 0 w 72"/>
                  <a:gd name="T1" fmla="*/ 23 h 23"/>
                  <a:gd name="T2" fmla="*/ 4 w 72"/>
                  <a:gd name="T3" fmla="*/ 0 h 23"/>
                  <a:gd name="T4" fmla="*/ 72 w 72"/>
                  <a:gd name="T5" fmla="*/ 0 h 23"/>
                  <a:gd name="T6" fmla="*/ 68 w 72"/>
                  <a:gd name="T7" fmla="*/ 23 h 23"/>
                  <a:gd name="T8" fmla="*/ 0 w 72"/>
                  <a:gd name="T9" fmla="*/ 23 h 23"/>
                </a:gdLst>
                <a:ahLst/>
                <a:cxnLst>
                  <a:cxn ang="0">
                    <a:pos x="T0" y="T1"/>
                  </a:cxn>
                  <a:cxn ang="0">
                    <a:pos x="T2" y="T3"/>
                  </a:cxn>
                  <a:cxn ang="0">
                    <a:pos x="T4" y="T5"/>
                  </a:cxn>
                  <a:cxn ang="0">
                    <a:pos x="T6" y="T7"/>
                  </a:cxn>
                  <a:cxn ang="0">
                    <a:pos x="T8" y="T9"/>
                  </a:cxn>
                </a:cxnLst>
                <a:rect l="0" t="0" r="r" b="b"/>
                <a:pathLst>
                  <a:path w="72" h="23">
                    <a:moveTo>
                      <a:pt x="0" y="23"/>
                    </a:moveTo>
                    <a:lnTo>
                      <a:pt x="4" y="0"/>
                    </a:lnTo>
                    <a:lnTo>
                      <a:pt x="72" y="0"/>
                    </a:lnTo>
                    <a:lnTo>
                      <a:pt x="68" y="23"/>
                    </a:lnTo>
                    <a:lnTo>
                      <a:pt x="0" y="2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78" name="Freeform 164"/>
              <p:cNvSpPr>
                <a:spLocks/>
              </p:cNvSpPr>
              <p:nvPr/>
            </p:nvSpPr>
            <p:spPr bwMode="auto">
              <a:xfrm>
                <a:off x="2624" y="3762"/>
                <a:ext cx="72" cy="23"/>
              </a:xfrm>
              <a:custGeom>
                <a:avLst/>
                <a:gdLst>
                  <a:gd name="T0" fmla="*/ 0 w 72"/>
                  <a:gd name="T1" fmla="*/ 23 h 23"/>
                  <a:gd name="T2" fmla="*/ 4 w 72"/>
                  <a:gd name="T3" fmla="*/ 0 h 23"/>
                  <a:gd name="T4" fmla="*/ 72 w 72"/>
                  <a:gd name="T5" fmla="*/ 0 h 23"/>
                  <a:gd name="T6" fmla="*/ 68 w 72"/>
                  <a:gd name="T7" fmla="*/ 23 h 23"/>
                  <a:gd name="T8" fmla="*/ 0 w 72"/>
                  <a:gd name="T9" fmla="*/ 23 h 23"/>
                </a:gdLst>
                <a:ahLst/>
                <a:cxnLst>
                  <a:cxn ang="0">
                    <a:pos x="T0" y="T1"/>
                  </a:cxn>
                  <a:cxn ang="0">
                    <a:pos x="T2" y="T3"/>
                  </a:cxn>
                  <a:cxn ang="0">
                    <a:pos x="T4" y="T5"/>
                  </a:cxn>
                  <a:cxn ang="0">
                    <a:pos x="T6" y="T7"/>
                  </a:cxn>
                  <a:cxn ang="0">
                    <a:pos x="T8" y="T9"/>
                  </a:cxn>
                </a:cxnLst>
                <a:rect l="0" t="0" r="r" b="b"/>
                <a:pathLst>
                  <a:path w="72" h="23">
                    <a:moveTo>
                      <a:pt x="0" y="23"/>
                    </a:moveTo>
                    <a:lnTo>
                      <a:pt x="4" y="0"/>
                    </a:lnTo>
                    <a:lnTo>
                      <a:pt x="72" y="0"/>
                    </a:lnTo>
                    <a:lnTo>
                      <a:pt x="68" y="23"/>
                    </a:lnTo>
                    <a:lnTo>
                      <a:pt x="0"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79" name="Freeform 165"/>
              <p:cNvSpPr>
                <a:spLocks/>
              </p:cNvSpPr>
              <p:nvPr/>
            </p:nvSpPr>
            <p:spPr bwMode="auto">
              <a:xfrm>
                <a:off x="2611" y="3830"/>
                <a:ext cx="72" cy="22"/>
              </a:xfrm>
              <a:custGeom>
                <a:avLst/>
                <a:gdLst>
                  <a:gd name="T0" fmla="*/ 0 w 72"/>
                  <a:gd name="T1" fmla="*/ 22 h 22"/>
                  <a:gd name="T2" fmla="*/ 4 w 72"/>
                  <a:gd name="T3" fmla="*/ 0 h 22"/>
                  <a:gd name="T4" fmla="*/ 72 w 72"/>
                  <a:gd name="T5" fmla="*/ 0 h 22"/>
                  <a:gd name="T6" fmla="*/ 68 w 72"/>
                  <a:gd name="T7" fmla="*/ 22 h 22"/>
                  <a:gd name="T8" fmla="*/ 0 w 72"/>
                  <a:gd name="T9" fmla="*/ 22 h 22"/>
                </a:gdLst>
                <a:ahLst/>
                <a:cxnLst>
                  <a:cxn ang="0">
                    <a:pos x="T0" y="T1"/>
                  </a:cxn>
                  <a:cxn ang="0">
                    <a:pos x="T2" y="T3"/>
                  </a:cxn>
                  <a:cxn ang="0">
                    <a:pos x="T4" y="T5"/>
                  </a:cxn>
                  <a:cxn ang="0">
                    <a:pos x="T6" y="T7"/>
                  </a:cxn>
                  <a:cxn ang="0">
                    <a:pos x="T8" y="T9"/>
                  </a:cxn>
                </a:cxnLst>
                <a:rect l="0" t="0" r="r" b="b"/>
                <a:pathLst>
                  <a:path w="72" h="22">
                    <a:moveTo>
                      <a:pt x="0" y="22"/>
                    </a:moveTo>
                    <a:lnTo>
                      <a:pt x="4" y="0"/>
                    </a:lnTo>
                    <a:lnTo>
                      <a:pt x="72" y="0"/>
                    </a:lnTo>
                    <a:lnTo>
                      <a:pt x="68" y="22"/>
                    </a:lnTo>
                    <a:lnTo>
                      <a:pt x="0" y="2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80" name="Freeform 166"/>
              <p:cNvSpPr>
                <a:spLocks/>
              </p:cNvSpPr>
              <p:nvPr/>
            </p:nvSpPr>
            <p:spPr bwMode="auto">
              <a:xfrm>
                <a:off x="2611" y="3830"/>
                <a:ext cx="72" cy="22"/>
              </a:xfrm>
              <a:custGeom>
                <a:avLst/>
                <a:gdLst>
                  <a:gd name="T0" fmla="*/ 0 w 72"/>
                  <a:gd name="T1" fmla="*/ 22 h 22"/>
                  <a:gd name="T2" fmla="*/ 4 w 72"/>
                  <a:gd name="T3" fmla="*/ 0 h 22"/>
                  <a:gd name="T4" fmla="*/ 72 w 72"/>
                  <a:gd name="T5" fmla="*/ 0 h 22"/>
                  <a:gd name="T6" fmla="*/ 68 w 72"/>
                  <a:gd name="T7" fmla="*/ 22 h 22"/>
                  <a:gd name="T8" fmla="*/ 0 w 72"/>
                  <a:gd name="T9" fmla="*/ 22 h 22"/>
                </a:gdLst>
                <a:ahLst/>
                <a:cxnLst>
                  <a:cxn ang="0">
                    <a:pos x="T0" y="T1"/>
                  </a:cxn>
                  <a:cxn ang="0">
                    <a:pos x="T2" y="T3"/>
                  </a:cxn>
                  <a:cxn ang="0">
                    <a:pos x="T4" y="T5"/>
                  </a:cxn>
                  <a:cxn ang="0">
                    <a:pos x="T6" y="T7"/>
                  </a:cxn>
                  <a:cxn ang="0">
                    <a:pos x="T8" y="T9"/>
                  </a:cxn>
                </a:cxnLst>
                <a:rect l="0" t="0" r="r" b="b"/>
                <a:pathLst>
                  <a:path w="72" h="22">
                    <a:moveTo>
                      <a:pt x="0" y="22"/>
                    </a:moveTo>
                    <a:lnTo>
                      <a:pt x="4" y="0"/>
                    </a:lnTo>
                    <a:lnTo>
                      <a:pt x="72" y="0"/>
                    </a:lnTo>
                    <a:lnTo>
                      <a:pt x="68" y="22"/>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81" name="Freeform 167"/>
              <p:cNvSpPr>
                <a:spLocks/>
              </p:cNvSpPr>
              <p:nvPr/>
            </p:nvSpPr>
            <p:spPr bwMode="auto">
              <a:xfrm>
                <a:off x="2597" y="3898"/>
                <a:ext cx="73" cy="22"/>
              </a:xfrm>
              <a:custGeom>
                <a:avLst/>
                <a:gdLst>
                  <a:gd name="T0" fmla="*/ 0 w 73"/>
                  <a:gd name="T1" fmla="*/ 22 h 22"/>
                  <a:gd name="T2" fmla="*/ 5 w 73"/>
                  <a:gd name="T3" fmla="*/ 0 h 22"/>
                  <a:gd name="T4" fmla="*/ 73 w 73"/>
                  <a:gd name="T5" fmla="*/ 0 h 22"/>
                  <a:gd name="T6" fmla="*/ 68 w 73"/>
                  <a:gd name="T7" fmla="*/ 22 h 22"/>
                  <a:gd name="T8" fmla="*/ 0 w 73"/>
                  <a:gd name="T9" fmla="*/ 22 h 22"/>
                </a:gdLst>
                <a:ahLst/>
                <a:cxnLst>
                  <a:cxn ang="0">
                    <a:pos x="T0" y="T1"/>
                  </a:cxn>
                  <a:cxn ang="0">
                    <a:pos x="T2" y="T3"/>
                  </a:cxn>
                  <a:cxn ang="0">
                    <a:pos x="T4" y="T5"/>
                  </a:cxn>
                  <a:cxn ang="0">
                    <a:pos x="T6" y="T7"/>
                  </a:cxn>
                  <a:cxn ang="0">
                    <a:pos x="T8" y="T9"/>
                  </a:cxn>
                </a:cxnLst>
                <a:rect l="0" t="0" r="r" b="b"/>
                <a:pathLst>
                  <a:path w="73" h="22">
                    <a:moveTo>
                      <a:pt x="0" y="22"/>
                    </a:moveTo>
                    <a:lnTo>
                      <a:pt x="5" y="0"/>
                    </a:lnTo>
                    <a:lnTo>
                      <a:pt x="73" y="0"/>
                    </a:lnTo>
                    <a:lnTo>
                      <a:pt x="68" y="22"/>
                    </a:lnTo>
                    <a:lnTo>
                      <a:pt x="0" y="2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82" name="Freeform 168"/>
              <p:cNvSpPr>
                <a:spLocks/>
              </p:cNvSpPr>
              <p:nvPr/>
            </p:nvSpPr>
            <p:spPr bwMode="auto">
              <a:xfrm>
                <a:off x="2597" y="3898"/>
                <a:ext cx="73" cy="22"/>
              </a:xfrm>
              <a:custGeom>
                <a:avLst/>
                <a:gdLst>
                  <a:gd name="T0" fmla="*/ 0 w 73"/>
                  <a:gd name="T1" fmla="*/ 22 h 22"/>
                  <a:gd name="T2" fmla="*/ 5 w 73"/>
                  <a:gd name="T3" fmla="*/ 0 h 22"/>
                  <a:gd name="T4" fmla="*/ 73 w 73"/>
                  <a:gd name="T5" fmla="*/ 0 h 22"/>
                  <a:gd name="T6" fmla="*/ 68 w 73"/>
                  <a:gd name="T7" fmla="*/ 22 h 22"/>
                  <a:gd name="T8" fmla="*/ 0 w 73"/>
                  <a:gd name="T9" fmla="*/ 22 h 22"/>
                </a:gdLst>
                <a:ahLst/>
                <a:cxnLst>
                  <a:cxn ang="0">
                    <a:pos x="T0" y="T1"/>
                  </a:cxn>
                  <a:cxn ang="0">
                    <a:pos x="T2" y="T3"/>
                  </a:cxn>
                  <a:cxn ang="0">
                    <a:pos x="T4" y="T5"/>
                  </a:cxn>
                  <a:cxn ang="0">
                    <a:pos x="T6" y="T7"/>
                  </a:cxn>
                  <a:cxn ang="0">
                    <a:pos x="T8" y="T9"/>
                  </a:cxn>
                </a:cxnLst>
                <a:rect l="0" t="0" r="r" b="b"/>
                <a:pathLst>
                  <a:path w="73" h="22">
                    <a:moveTo>
                      <a:pt x="0" y="22"/>
                    </a:moveTo>
                    <a:lnTo>
                      <a:pt x="5" y="0"/>
                    </a:lnTo>
                    <a:lnTo>
                      <a:pt x="73" y="0"/>
                    </a:lnTo>
                    <a:lnTo>
                      <a:pt x="68" y="22"/>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83" name="Freeform 169"/>
              <p:cNvSpPr>
                <a:spLocks/>
              </p:cNvSpPr>
              <p:nvPr/>
            </p:nvSpPr>
            <p:spPr bwMode="auto">
              <a:xfrm>
                <a:off x="2584" y="3965"/>
                <a:ext cx="72" cy="23"/>
              </a:xfrm>
              <a:custGeom>
                <a:avLst/>
                <a:gdLst>
                  <a:gd name="T0" fmla="*/ 0 w 72"/>
                  <a:gd name="T1" fmla="*/ 23 h 23"/>
                  <a:gd name="T2" fmla="*/ 5 w 72"/>
                  <a:gd name="T3" fmla="*/ 0 h 23"/>
                  <a:gd name="T4" fmla="*/ 72 w 72"/>
                  <a:gd name="T5" fmla="*/ 0 h 23"/>
                  <a:gd name="T6" fmla="*/ 68 w 72"/>
                  <a:gd name="T7" fmla="*/ 23 h 23"/>
                  <a:gd name="T8" fmla="*/ 0 w 72"/>
                  <a:gd name="T9" fmla="*/ 23 h 23"/>
                </a:gdLst>
                <a:ahLst/>
                <a:cxnLst>
                  <a:cxn ang="0">
                    <a:pos x="T0" y="T1"/>
                  </a:cxn>
                  <a:cxn ang="0">
                    <a:pos x="T2" y="T3"/>
                  </a:cxn>
                  <a:cxn ang="0">
                    <a:pos x="T4" y="T5"/>
                  </a:cxn>
                  <a:cxn ang="0">
                    <a:pos x="T6" y="T7"/>
                  </a:cxn>
                  <a:cxn ang="0">
                    <a:pos x="T8" y="T9"/>
                  </a:cxn>
                </a:cxnLst>
                <a:rect l="0" t="0" r="r" b="b"/>
                <a:pathLst>
                  <a:path w="72" h="23">
                    <a:moveTo>
                      <a:pt x="0" y="23"/>
                    </a:moveTo>
                    <a:lnTo>
                      <a:pt x="5" y="0"/>
                    </a:lnTo>
                    <a:lnTo>
                      <a:pt x="72" y="0"/>
                    </a:lnTo>
                    <a:lnTo>
                      <a:pt x="68" y="23"/>
                    </a:lnTo>
                    <a:lnTo>
                      <a:pt x="0" y="2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84" name="Freeform 170"/>
              <p:cNvSpPr>
                <a:spLocks/>
              </p:cNvSpPr>
              <p:nvPr/>
            </p:nvSpPr>
            <p:spPr bwMode="auto">
              <a:xfrm>
                <a:off x="2584" y="3965"/>
                <a:ext cx="72" cy="23"/>
              </a:xfrm>
              <a:custGeom>
                <a:avLst/>
                <a:gdLst>
                  <a:gd name="T0" fmla="*/ 0 w 72"/>
                  <a:gd name="T1" fmla="*/ 23 h 23"/>
                  <a:gd name="T2" fmla="*/ 5 w 72"/>
                  <a:gd name="T3" fmla="*/ 0 h 23"/>
                  <a:gd name="T4" fmla="*/ 72 w 72"/>
                  <a:gd name="T5" fmla="*/ 0 h 23"/>
                  <a:gd name="T6" fmla="*/ 68 w 72"/>
                  <a:gd name="T7" fmla="*/ 23 h 23"/>
                  <a:gd name="T8" fmla="*/ 0 w 72"/>
                  <a:gd name="T9" fmla="*/ 23 h 23"/>
                </a:gdLst>
                <a:ahLst/>
                <a:cxnLst>
                  <a:cxn ang="0">
                    <a:pos x="T0" y="T1"/>
                  </a:cxn>
                  <a:cxn ang="0">
                    <a:pos x="T2" y="T3"/>
                  </a:cxn>
                  <a:cxn ang="0">
                    <a:pos x="T4" y="T5"/>
                  </a:cxn>
                  <a:cxn ang="0">
                    <a:pos x="T6" y="T7"/>
                  </a:cxn>
                  <a:cxn ang="0">
                    <a:pos x="T8" y="T9"/>
                  </a:cxn>
                </a:cxnLst>
                <a:rect l="0" t="0" r="r" b="b"/>
                <a:pathLst>
                  <a:path w="72" h="23">
                    <a:moveTo>
                      <a:pt x="0" y="23"/>
                    </a:moveTo>
                    <a:lnTo>
                      <a:pt x="5" y="0"/>
                    </a:lnTo>
                    <a:lnTo>
                      <a:pt x="72" y="0"/>
                    </a:lnTo>
                    <a:lnTo>
                      <a:pt x="68" y="23"/>
                    </a:lnTo>
                    <a:lnTo>
                      <a:pt x="0"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85" name="Freeform 171"/>
              <p:cNvSpPr>
                <a:spLocks/>
              </p:cNvSpPr>
              <p:nvPr/>
            </p:nvSpPr>
            <p:spPr bwMode="auto">
              <a:xfrm>
                <a:off x="2571" y="4033"/>
                <a:ext cx="72" cy="23"/>
              </a:xfrm>
              <a:custGeom>
                <a:avLst/>
                <a:gdLst>
                  <a:gd name="T0" fmla="*/ 0 w 72"/>
                  <a:gd name="T1" fmla="*/ 23 h 23"/>
                  <a:gd name="T2" fmla="*/ 4 w 72"/>
                  <a:gd name="T3" fmla="*/ 0 h 23"/>
                  <a:gd name="T4" fmla="*/ 72 w 72"/>
                  <a:gd name="T5" fmla="*/ 0 h 23"/>
                  <a:gd name="T6" fmla="*/ 68 w 72"/>
                  <a:gd name="T7" fmla="*/ 23 h 23"/>
                  <a:gd name="T8" fmla="*/ 0 w 72"/>
                  <a:gd name="T9" fmla="*/ 23 h 23"/>
                </a:gdLst>
                <a:ahLst/>
                <a:cxnLst>
                  <a:cxn ang="0">
                    <a:pos x="T0" y="T1"/>
                  </a:cxn>
                  <a:cxn ang="0">
                    <a:pos x="T2" y="T3"/>
                  </a:cxn>
                  <a:cxn ang="0">
                    <a:pos x="T4" y="T5"/>
                  </a:cxn>
                  <a:cxn ang="0">
                    <a:pos x="T6" y="T7"/>
                  </a:cxn>
                  <a:cxn ang="0">
                    <a:pos x="T8" y="T9"/>
                  </a:cxn>
                </a:cxnLst>
                <a:rect l="0" t="0" r="r" b="b"/>
                <a:pathLst>
                  <a:path w="72" h="23">
                    <a:moveTo>
                      <a:pt x="0" y="23"/>
                    </a:moveTo>
                    <a:lnTo>
                      <a:pt x="4" y="0"/>
                    </a:lnTo>
                    <a:lnTo>
                      <a:pt x="72" y="0"/>
                    </a:lnTo>
                    <a:lnTo>
                      <a:pt x="68" y="23"/>
                    </a:lnTo>
                    <a:lnTo>
                      <a:pt x="0" y="2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86" name="Freeform 172"/>
              <p:cNvSpPr>
                <a:spLocks/>
              </p:cNvSpPr>
              <p:nvPr/>
            </p:nvSpPr>
            <p:spPr bwMode="auto">
              <a:xfrm>
                <a:off x="2571" y="4033"/>
                <a:ext cx="72" cy="23"/>
              </a:xfrm>
              <a:custGeom>
                <a:avLst/>
                <a:gdLst>
                  <a:gd name="T0" fmla="*/ 0 w 72"/>
                  <a:gd name="T1" fmla="*/ 23 h 23"/>
                  <a:gd name="T2" fmla="*/ 4 w 72"/>
                  <a:gd name="T3" fmla="*/ 0 h 23"/>
                  <a:gd name="T4" fmla="*/ 72 w 72"/>
                  <a:gd name="T5" fmla="*/ 0 h 23"/>
                  <a:gd name="T6" fmla="*/ 68 w 72"/>
                  <a:gd name="T7" fmla="*/ 23 h 23"/>
                  <a:gd name="T8" fmla="*/ 0 w 72"/>
                  <a:gd name="T9" fmla="*/ 23 h 23"/>
                </a:gdLst>
                <a:ahLst/>
                <a:cxnLst>
                  <a:cxn ang="0">
                    <a:pos x="T0" y="T1"/>
                  </a:cxn>
                  <a:cxn ang="0">
                    <a:pos x="T2" y="T3"/>
                  </a:cxn>
                  <a:cxn ang="0">
                    <a:pos x="T4" y="T5"/>
                  </a:cxn>
                  <a:cxn ang="0">
                    <a:pos x="T6" y="T7"/>
                  </a:cxn>
                  <a:cxn ang="0">
                    <a:pos x="T8" y="T9"/>
                  </a:cxn>
                </a:cxnLst>
                <a:rect l="0" t="0" r="r" b="b"/>
                <a:pathLst>
                  <a:path w="72" h="23">
                    <a:moveTo>
                      <a:pt x="0" y="23"/>
                    </a:moveTo>
                    <a:lnTo>
                      <a:pt x="4" y="0"/>
                    </a:lnTo>
                    <a:lnTo>
                      <a:pt x="72" y="0"/>
                    </a:lnTo>
                    <a:lnTo>
                      <a:pt x="68" y="23"/>
                    </a:lnTo>
                    <a:lnTo>
                      <a:pt x="0"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87" name="Freeform 173"/>
              <p:cNvSpPr>
                <a:spLocks/>
              </p:cNvSpPr>
              <p:nvPr/>
            </p:nvSpPr>
            <p:spPr bwMode="auto">
              <a:xfrm>
                <a:off x="2558" y="4101"/>
                <a:ext cx="72" cy="23"/>
              </a:xfrm>
              <a:custGeom>
                <a:avLst/>
                <a:gdLst>
                  <a:gd name="T0" fmla="*/ 0 w 72"/>
                  <a:gd name="T1" fmla="*/ 23 h 23"/>
                  <a:gd name="T2" fmla="*/ 4 w 72"/>
                  <a:gd name="T3" fmla="*/ 0 h 23"/>
                  <a:gd name="T4" fmla="*/ 72 w 72"/>
                  <a:gd name="T5" fmla="*/ 0 h 23"/>
                  <a:gd name="T6" fmla="*/ 67 w 72"/>
                  <a:gd name="T7" fmla="*/ 23 h 23"/>
                  <a:gd name="T8" fmla="*/ 0 w 72"/>
                  <a:gd name="T9" fmla="*/ 23 h 23"/>
                </a:gdLst>
                <a:ahLst/>
                <a:cxnLst>
                  <a:cxn ang="0">
                    <a:pos x="T0" y="T1"/>
                  </a:cxn>
                  <a:cxn ang="0">
                    <a:pos x="T2" y="T3"/>
                  </a:cxn>
                  <a:cxn ang="0">
                    <a:pos x="T4" y="T5"/>
                  </a:cxn>
                  <a:cxn ang="0">
                    <a:pos x="T6" y="T7"/>
                  </a:cxn>
                  <a:cxn ang="0">
                    <a:pos x="T8" y="T9"/>
                  </a:cxn>
                </a:cxnLst>
                <a:rect l="0" t="0" r="r" b="b"/>
                <a:pathLst>
                  <a:path w="72" h="23">
                    <a:moveTo>
                      <a:pt x="0" y="23"/>
                    </a:moveTo>
                    <a:lnTo>
                      <a:pt x="4" y="0"/>
                    </a:lnTo>
                    <a:lnTo>
                      <a:pt x="72" y="0"/>
                    </a:lnTo>
                    <a:lnTo>
                      <a:pt x="67" y="23"/>
                    </a:lnTo>
                    <a:lnTo>
                      <a:pt x="0" y="2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88" name="Freeform 174"/>
              <p:cNvSpPr>
                <a:spLocks/>
              </p:cNvSpPr>
              <p:nvPr/>
            </p:nvSpPr>
            <p:spPr bwMode="auto">
              <a:xfrm>
                <a:off x="2558" y="4101"/>
                <a:ext cx="72" cy="23"/>
              </a:xfrm>
              <a:custGeom>
                <a:avLst/>
                <a:gdLst>
                  <a:gd name="T0" fmla="*/ 0 w 72"/>
                  <a:gd name="T1" fmla="*/ 23 h 23"/>
                  <a:gd name="T2" fmla="*/ 4 w 72"/>
                  <a:gd name="T3" fmla="*/ 0 h 23"/>
                  <a:gd name="T4" fmla="*/ 72 w 72"/>
                  <a:gd name="T5" fmla="*/ 0 h 23"/>
                  <a:gd name="T6" fmla="*/ 67 w 72"/>
                  <a:gd name="T7" fmla="*/ 23 h 23"/>
                  <a:gd name="T8" fmla="*/ 0 w 72"/>
                  <a:gd name="T9" fmla="*/ 23 h 23"/>
                </a:gdLst>
                <a:ahLst/>
                <a:cxnLst>
                  <a:cxn ang="0">
                    <a:pos x="T0" y="T1"/>
                  </a:cxn>
                  <a:cxn ang="0">
                    <a:pos x="T2" y="T3"/>
                  </a:cxn>
                  <a:cxn ang="0">
                    <a:pos x="T4" y="T5"/>
                  </a:cxn>
                  <a:cxn ang="0">
                    <a:pos x="T6" y="T7"/>
                  </a:cxn>
                  <a:cxn ang="0">
                    <a:pos x="T8" y="T9"/>
                  </a:cxn>
                </a:cxnLst>
                <a:rect l="0" t="0" r="r" b="b"/>
                <a:pathLst>
                  <a:path w="72" h="23">
                    <a:moveTo>
                      <a:pt x="0" y="23"/>
                    </a:moveTo>
                    <a:lnTo>
                      <a:pt x="4" y="0"/>
                    </a:lnTo>
                    <a:lnTo>
                      <a:pt x="72" y="0"/>
                    </a:lnTo>
                    <a:lnTo>
                      <a:pt x="67" y="23"/>
                    </a:lnTo>
                    <a:lnTo>
                      <a:pt x="0"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89" name="Freeform 175"/>
              <p:cNvSpPr>
                <a:spLocks/>
              </p:cNvSpPr>
              <p:nvPr/>
            </p:nvSpPr>
            <p:spPr bwMode="auto">
              <a:xfrm>
                <a:off x="2708" y="3558"/>
                <a:ext cx="27" cy="23"/>
              </a:xfrm>
              <a:custGeom>
                <a:avLst/>
                <a:gdLst>
                  <a:gd name="T0" fmla="*/ 27 w 27"/>
                  <a:gd name="T1" fmla="*/ 0 h 23"/>
                  <a:gd name="T2" fmla="*/ 5 w 27"/>
                  <a:gd name="T3" fmla="*/ 0 h 23"/>
                  <a:gd name="T4" fmla="*/ 0 w 27"/>
                  <a:gd name="T5" fmla="*/ 23 h 23"/>
                  <a:gd name="T6" fmla="*/ 23 w 27"/>
                  <a:gd name="T7" fmla="*/ 23 h 23"/>
                  <a:gd name="T8" fmla="*/ 27 w 27"/>
                  <a:gd name="T9" fmla="*/ 0 h 23"/>
                </a:gdLst>
                <a:ahLst/>
                <a:cxnLst>
                  <a:cxn ang="0">
                    <a:pos x="T0" y="T1"/>
                  </a:cxn>
                  <a:cxn ang="0">
                    <a:pos x="T2" y="T3"/>
                  </a:cxn>
                  <a:cxn ang="0">
                    <a:pos x="T4" y="T5"/>
                  </a:cxn>
                  <a:cxn ang="0">
                    <a:pos x="T6" y="T7"/>
                  </a:cxn>
                  <a:cxn ang="0">
                    <a:pos x="T8" y="T9"/>
                  </a:cxn>
                </a:cxnLst>
                <a:rect l="0" t="0" r="r" b="b"/>
                <a:pathLst>
                  <a:path w="27" h="23">
                    <a:moveTo>
                      <a:pt x="27" y="0"/>
                    </a:moveTo>
                    <a:lnTo>
                      <a:pt x="5" y="0"/>
                    </a:lnTo>
                    <a:lnTo>
                      <a:pt x="0" y="23"/>
                    </a:lnTo>
                    <a:lnTo>
                      <a:pt x="23" y="23"/>
                    </a:lnTo>
                    <a:lnTo>
                      <a:pt x="27" y="0"/>
                    </a:lnTo>
                    <a:close/>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90" name="Freeform 176"/>
              <p:cNvSpPr>
                <a:spLocks/>
              </p:cNvSpPr>
              <p:nvPr/>
            </p:nvSpPr>
            <p:spPr bwMode="auto">
              <a:xfrm>
                <a:off x="2708" y="3558"/>
                <a:ext cx="27" cy="23"/>
              </a:xfrm>
              <a:custGeom>
                <a:avLst/>
                <a:gdLst>
                  <a:gd name="T0" fmla="*/ 27 w 27"/>
                  <a:gd name="T1" fmla="*/ 0 h 23"/>
                  <a:gd name="T2" fmla="*/ 5 w 27"/>
                  <a:gd name="T3" fmla="*/ 0 h 23"/>
                  <a:gd name="T4" fmla="*/ 0 w 27"/>
                  <a:gd name="T5" fmla="*/ 23 h 23"/>
                  <a:gd name="T6" fmla="*/ 23 w 27"/>
                  <a:gd name="T7" fmla="*/ 23 h 23"/>
                  <a:gd name="T8" fmla="*/ 27 w 27"/>
                  <a:gd name="T9" fmla="*/ 0 h 23"/>
                </a:gdLst>
                <a:ahLst/>
                <a:cxnLst>
                  <a:cxn ang="0">
                    <a:pos x="T0" y="T1"/>
                  </a:cxn>
                  <a:cxn ang="0">
                    <a:pos x="T2" y="T3"/>
                  </a:cxn>
                  <a:cxn ang="0">
                    <a:pos x="T4" y="T5"/>
                  </a:cxn>
                  <a:cxn ang="0">
                    <a:pos x="T6" y="T7"/>
                  </a:cxn>
                  <a:cxn ang="0">
                    <a:pos x="T8" y="T9"/>
                  </a:cxn>
                </a:cxnLst>
                <a:rect l="0" t="0" r="r" b="b"/>
                <a:pathLst>
                  <a:path w="27" h="23">
                    <a:moveTo>
                      <a:pt x="27" y="0"/>
                    </a:moveTo>
                    <a:lnTo>
                      <a:pt x="5" y="0"/>
                    </a:lnTo>
                    <a:lnTo>
                      <a:pt x="0" y="23"/>
                    </a:lnTo>
                    <a:lnTo>
                      <a:pt x="23" y="23"/>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91" name="Freeform 177"/>
              <p:cNvSpPr>
                <a:spLocks/>
              </p:cNvSpPr>
              <p:nvPr/>
            </p:nvSpPr>
            <p:spPr bwMode="auto">
              <a:xfrm>
                <a:off x="2708" y="3626"/>
                <a:ext cx="14" cy="23"/>
              </a:xfrm>
              <a:custGeom>
                <a:avLst/>
                <a:gdLst>
                  <a:gd name="T0" fmla="*/ 30 w 30"/>
                  <a:gd name="T1" fmla="*/ 0 h 48"/>
                  <a:gd name="T2" fmla="*/ 6 w 30"/>
                  <a:gd name="T3" fmla="*/ 0 h 48"/>
                  <a:gd name="T4" fmla="*/ 11 w 30"/>
                  <a:gd name="T5" fmla="*/ 21 h 48"/>
                  <a:gd name="T6" fmla="*/ 0 w 30"/>
                  <a:gd name="T7" fmla="*/ 48 h 48"/>
                  <a:gd name="T8" fmla="*/ 21 w 30"/>
                  <a:gd name="T9" fmla="*/ 48 h 48"/>
                  <a:gd name="T10" fmla="*/ 30 w 30"/>
                  <a:gd name="T11" fmla="*/ 0 h 48"/>
                </a:gdLst>
                <a:ahLst/>
                <a:cxnLst>
                  <a:cxn ang="0">
                    <a:pos x="T0" y="T1"/>
                  </a:cxn>
                  <a:cxn ang="0">
                    <a:pos x="T2" y="T3"/>
                  </a:cxn>
                  <a:cxn ang="0">
                    <a:pos x="T4" y="T5"/>
                  </a:cxn>
                  <a:cxn ang="0">
                    <a:pos x="T6" y="T7"/>
                  </a:cxn>
                  <a:cxn ang="0">
                    <a:pos x="T8" y="T9"/>
                  </a:cxn>
                  <a:cxn ang="0">
                    <a:pos x="T10" y="T11"/>
                  </a:cxn>
                </a:cxnLst>
                <a:rect l="0" t="0" r="r" b="b"/>
                <a:pathLst>
                  <a:path w="30" h="48">
                    <a:moveTo>
                      <a:pt x="30" y="0"/>
                    </a:moveTo>
                    <a:cubicBezTo>
                      <a:pt x="6" y="0"/>
                      <a:pt x="6" y="0"/>
                      <a:pt x="6" y="0"/>
                    </a:cubicBezTo>
                    <a:cubicBezTo>
                      <a:pt x="11" y="5"/>
                      <a:pt x="14" y="13"/>
                      <a:pt x="11" y="21"/>
                    </a:cubicBezTo>
                    <a:cubicBezTo>
                      <a:pt x="0" y="48"/>
                      <a:pt x="0" y="48"/>
                      <a:pt x="0" y="48"/>
                    </a:cubicBezTo>
                    <a:cubicBezTo>
                      <a:pt x="21" y="48"/>
                      <a:pt x="21" y="48"/>
                      <a:pt x="21" y="48"/>
                    </a:cubicBezTo>
                    <a:cubicBezTo>
                      <a:pt x="30" y="0"/>
                      <a:pt x="30" y="0"/>
                      <a:pt x="30" y="0"/>
                    </a:cubicBezTo>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92" name="Freeform 178"/>
              <p:cNvSpPr>
                <a:spLocks/>
              </p:cNvSpPr>
              <p:nvPr/>
            </p:nvSpPr>
            <p:spPr bwMode="auto">
              <a:xfrm>
                <a:off x="2682" y="3695"/>
                <a:ext cx="27" cy="21"/>
              </a:xfrm>
              <a:custGeom>
                <a:avLst/>
                <a:gdLst>
                  <a:gd name="T0" fmla="*/ 27 w 27"/>
                  <a:gd name="T1" fmla="*/ 0 h 21"/>
                  <a:gd name="T2" fmla="*/ 4 w 27"/>
                  <a:gd name="T3" fmla="*/ 0 h 21"/>
                  <a:gd name="T4" fmla="*/ 0 w 27"/>
                  <a:gd name="T5" fmla="*/ 21 h 21"/>
                  <a:gd name="T6" fmla="*/ 22 w 27"/>
                  <a:gd name="T7" fmla="*/ 21 h 21"/>
                  <a:gd name="T8" fmla="*/ 27 w 27"/>
                  <a:gd name="T9" fmla="*/ 0 h 21"/>
                </a:gdLst>
                <a:ahLst/>
                <a:cxnLst>
                  <a:cxn ang="0">
                    <a:pos x="T0" y="T1"/>
                  </a:cxn>
                  <a:cxn ang="0">
                    <a:pos x="T2" y="T3"/>
                  </a:cxn>
                  <a:cxn ang="0">
                    <a:pos x="T4" y="T5"/>
                  </a:cxn>
                  <a:cxn ang="0">
                    <a:pos x="T6" y="T7"/>
                  </a:cxn>
                  <a:cxn ang="0">
                    <a:pos x="T8" y="T9"/>
                  </a:cxn>
                </a:cxnLst>
                <a:rect l="0" t="0" r="r" b="b"/>
                <a:pathLst>
                  <a:path w="27" h="21">
                    <a:moveTo>
                      <a:pt x="27" y="0"/>
                    </a:moveTo>
                    <a:lnTo>
                      <a:pt x="4" y="0"/>
                    </a:lnTo>
                    <a:lnTo>
                      <a:pt x="0" y="21"/>
                    </a:lnTo>
                    <a:lnTo>
                      <a:pt x="22" y="21"/>
                    </a:lnTo>
                    <a:lnTo>
                      <a:pt x="27" y="0"/>
                    </a:lnTo>
                    <a:close/>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93" name="Freeform 179"/>
              <p:cNvSpPr>
                <a:spLocks/>
              </p:cNvSpPr>
              <p:nvPr/>
            </p:nvSpPr>
            <p:spPr bwMode="auto">
              <a:xfrm>
                <a:off x="2682" y="3695"/>
                <a:ext cx="27" cy="21"/>
              </a:xfrm>
              <a:custGeom>
                <a:avLst/>
                <a:gdLst>
                  <a:gd name="T0" fmla="*/ 27 w 27"/>
                  <a:gd name="T1" fmla="*/ 0 h 21"/>
                  <a:gd name="T2" fmla="*/ 4 w 27"/>
                  <a:gd name="T3" fmla="*/ 0 h 21"/>
                  <a:gd name="T4" fmla="*/ 0 w 27"/>
                  <a:gd name="T5" fmla="*/ 21 h 21"/>
                  <a:gd name="T6" fmla="*/ 22 w 27"/>
                  <a:gd name="T7" fmla="*/ 21 h 21"/>
                  <a:gd name="T8" fmla="*/ 27 w 27"/>
                  <a:gd name="T9" fmla="*/ 0 h 21"/>
                </a:gdLst>
                <a:ahLst/>
                <a:cxnLst>
                  <a:cxn ang="0">
                    <a:pos x="T0" y="T1"/>
                  </a:cxn>
                  <a:cxn ang="0">
                    <a:pos x="T2" y="T3"/>
                  </a:cxn>
                  <a:cxn ang="0">
                    <a:pos x="T4" y="T5"/>
                  </a:cxn>
                  <a:cxn ang="0">
                    <a:pos x="T6" y="T7"/>
                  </a:cxn>
                  <a:cxn ang="0">
                    <a:pos x="T8" y="T9"/>
                  </a:cxn>
                </a:cxnLst>
                <a:rect l="0" t="0" r="r" b="b"/>
                <a:pathLst>
                  <a:path w="27" h="21">
                    <a:moveTo>
                      <a:pt x="27" y="0"/>
                    </a:moveTo>
                    <a:lnTo>
                      <a:pt x="4" y="0"/>
                    </a:lnTo>
                    <a:lnTo>
                      <a:pt x="0" y="21"/>
                    </a:lnTo>
                    <a:lnTo>
                      <a:pt x="22" y="21"/>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94" name="Freeform 180"/>
              <p:cNvSpPr>
                <a:spLocks/>
              </p:cNvSpPr>
              <p:nvPr/>
            </p:nvSpPr>
            <p:spPr bwMode="auto">
              <a:xfrm>
                <a:off x="2668" y="3762"/>
                <a:ext cx="27" cy="23"/>
              </a:xfrm>
              <a:custGeom>
                <a:avLst/>
                <a:gdLst>
                  <a:gd name="T0" fmla="*/ 27 w 27"/>
                  <a:gd name="T1" fmla="*/ 0 h 23"/>
                  <a:gd name="T2" fmla="*/ 5 w 27"/>
                  <a:gd name="T3" fmla="*/ 0 h 23"/>
                  <a:gd name="T4" fmla="*/ 0 w 27"/>
                  <a:gd name="T5" fmla="*/ 23 h 23"/>
                  <a:gd name="T6" fmla="*/ 23 w 27"/>
                  <a:gd name="T7" fmla="*/ 23 h 23"/>
                  <a:gd name="T8" fmla="*/ 27 w 27"/>
                  <a:gd name="T9" fmla="*/ 0 h 23"/>
                </a:gdLst>
                <a:ahLst/>
                <a:cxnLst>
                  <a:cxn ang="0">
                    <a:pos x="T0" y="T1"/>
                  </a:cxn>
                  <a:cxn ang="0">
                    <a:pos x="T2" y="T3"/>
                  </a:cxn>
                  <a:cxn ang="0">
                    <a:pos x="T4" y="T5"/>
                  </a:cxn>
                  <a:cxn ang="0">
                    <a:pos x="T6" y="T7"/>
                  </a:cxn>
                  <a:cxn ang="0">
                    <a:pos x="T8" y="T9"/>
                  </a:cxn>
                </a:cxnLst>
                <a:rect l="0" t="0" r="r" b="b"/>
                <a:pathLst>
                  <a:path w="27" h="23">
                    <a:moveTo>
                      <a:pt x="27" y="0"/>
                    </a:moveTo>
                    <a:lnTo>
                      <a:pt x="5" y="0"/>
                    </a:lnTo>
                    <a:lnTo>
                      <a:pt x="0" y="23"/>
                    </a:lnTo>
                    <a:lnTo>
                      <a:pt x="23" y="23"/>
                    </a:lnTo>
                    <a:lnTo>
                      <a:pt x="27" y="0"/>
                    </a:lnTo>
                    <a:close/>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95" name="Freeform 181"/>
              <p:cNvSpPr>
                <a:spLocks/>
              </p:cNvSpPr>
              <p:nvPr/>
            </p:nvSpPr>
            <p:spPr bwMode="auto">
              <a:xfrm>
                <a:off x="2668" y="3762"/>
                <a:ext cx="27" cy="23"/>
              </a:xfrm>
              <a:custGeom>
                <a:avLst/>
                <a:gdLst>
                  <a:gd name="T0" fmla="*/ 27 w 27"/>
                  <a:gd name="T1" fmla="*/ 0 h 23"/>
                  <a:gd name="T2" fmla="*/ 5 w 27"/>
                  <a:gd name="T3" fmla="*/ 0 h 23"/>
                  <a:gd name="T4" fmla="*/ 0 w 27"/>
                  <a:gd name="T5" fmla="*/ 23 h 23"/>
                  <a:gd name="T6" fmla="*/ 23 w 27"/>
                  <a:gd name="T7" fmla="*/ 23 h 23"/>
                  <a:gd name="T8" fmla="*/ 27 w 27"/>
                  <a:gd name="T9" fmla="*/ 0 h 23"/>
                </a:gdLst>
                <a:ahLst/>
                <a:cxnLst>
                  <a:cxn ang="0">
                    <a:pos x="T0" y="T1"/>
                  </a:cxn>
                  <a:cxn ang="0">
                    <a:pos x="T2" y="T3"/>
                  </a:cxn>
                  <a:cxn ang="0">
                    <a:pos x="T4" y="T5"/>
                  </a:cxn>
                  <a:cxn ang="0">
                    <a:pos x="T6" y="T7"/>
                  </a:cxn>
                  <a:cxn ang="0">
                    <a:pos x="T8" y="T9"/>
                  </a:cxn>
                </a:cxnLst>
                <a:rect l="0" t="0" r="r" b="b"/>
                <a:pathLst>
                  <a:path w="27" h="23">
                    <a:moveTo>
                      <a:pt x="27" y="0"/>
                    </a:moveTo>
                    <a:lnTo>
                      <a:pt x="5" y="0"/>
                    </a:lnTo>
                    <a:lnTo>
                      <a:pt x="0" y="23"/>
                    </a:lnTo>
                    <a:lnTo>
                      <a:pt x="23" y="23"/>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96" name="Freeform 182"/>
              <p:cNvSpPr>
                <a:spLocks/>
              </p:cNvSpPr>
              <p:nvPr/>
            </p:nvSpPr>
            <p:spPr bwMode="auto">
              <a:xfrm>
                <a:off x="2655" y="3830"/>
                <a:ext cx="27" cy="22"/>
              </a:xfrm>
              <a:custGeom>
                <a:avLst/>
                <a:gdLst>
                  <a:gd name="T0" fmla="*/ 27 w 27"/>
                  <a:gd name="T1" fmla="*/ 0 h 22"/>
                  <a:gd name="T2" fmla="*/ 4 w 27"/>
                  <a:gd name="T3" fmla="*/ 0 h 22"/>
                  <a:gd name="T4" fmla="*/ 0 w 27"/>
                  <a:gd name="T5" fmla="*/ 22 h 22"/>
                  <a:gd name="T6" fmla="*/ 23 w 27"/>
                  <a:gd name="T7" fmla="*/ 22 h 22"/>
                  <a:gd name="T8" fmla="*/ 27 w 27"/>
                  <a:gd name="T9" fmla="*/ 0 h 22"/>
                </a:gdLst>
                <a:ahLst/>
                <a:cxnLst>
                  <a:cxn ang="0">
                    <a:pos x="T0" y="T1"/>
                  </a:cxn>
                  <a:cxn ang="0">
                    <a:pos x="T2" y="T3"/>
                  </a:cxn>
                  <a:cxn ang="0">
                    <a:pos x="T4" y="T5"/>
                  </a:cxn>
                  <a:cxn ang="0">
                    <a:pos x="T6" y="T7"/>
                  </a:cxn>
                  <a:cxn ang="0">
                    <a:pos x="T8" y="T9"/>
                  </a:cxn>
                </a:cxnLst>
                <a:rect l="0" t="0" r="r" b="b"/>
                <a:pathLst>
                  <a:path w="27" h="22">
                    <a:moveTo>
                      <a:pt x="27" y="0"/>
                    </a:moveTo>
                    <a:lnTo>
                      <a:pt x="4" y="0"/>
                    </a:lnTo>
                    <a:lnTo>
                      <a:pt x="0" y="22"/>
                    </a:lnTo>
                    <a:lnTo>
                      <a:pt x="23" y="22"/>
                    </a:lnTo>
                    <a:lnTo>
                      <a:pt x="27" y="0"/>
                    </a:lnTo>
                    <a:close/>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97" name="Freeform 183"/>
              <p:cNvSpPr>
                <a:spLocks/>
              </p:cNvSpPr>
              <p:nvPr/>
            </p:nvSpPr>
            <p:spPr bwMode="auto">
              <a:xfrm>
                <a:off x="2655" y="3830"/>
                <a:ext cx="27" cy="22"/>
              </a:xfrm>
              <a:custGeom>
                <a:avLst/>
                <a:gdLst>
                  <a:gd name="T0" fmla="*/ 27 w 27"/>
                  <a:gd name="T1" fmla="*/ 0 h 22"/>
                  <a:gd name="T2" fmla="*/ 4 w 27"/>
                  <a:gd name="T3" fmla="*/ 0 h 22"/>
                  <a:gd name="T4" fmla="*/ 0 w 27"/>
                  <a:gd name="T5" fmla="*/ 22 h 22"/>
                  <a:gd name="T6" fmla="*/ 23 w 27"/>
                  <a:gd name="T7" fmla="*/ 22 h 22"/>
                  <a:gd name="T8" fmla="*/ 27 w 27"/>
                  <a:gd name="T9" fmla="*/ 0 h 22"/>
                </a:gdLst>
                <a:ahLst/>
                <a:cxnLst>
                  <a:cxn ang="0">
                    <a:pos x="T0" y="T1"/>
                  </a:cxn>
                  <a:cxn ang="0">
                    <a:pos x="T2" y="T3"/>
                  </a:cxn>
                  <a:cxn ang="0">
                    <a:pos x="T4" y="T5"/>
                  </a:cxn>
                  <a:cxn ang="0">
                    <a:pos x="T6" y="T7"/>
                  </a:cxn>
                  <a:cxn ang="0">
                    <a:pos x="T8" y="T9"/>
                  </a:cxn>
                </a:cxnLst>
                <a:rect l="0" t="0" r="r" b="b"/>
                <a:pathLst>
                  <a:path w="27" h="22">
                    <a:moveTo>
                      <a:pt x="27" y="0"/>
                    </a:moveTo>
                    <a:lnTo>
                      <a:pt x="4" y="0"/>
                    </a:lnTo>
                    <a:lnTo>
                      <a:pt x="0" y="22"/>
                    </a:lnTo>
                    <a:lnTo>
                      <a:pt x="23" y="22"/>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98" name="Freeform 184"/>
              <p:cNvSpPr>
                <a:spLocks/>
              </p:cNvSpPr>
              <p:nvPr/>
            </p:nvSpPr>
            <p:spPr bwMode="auto">
              <a:xfrm>
                <a:off x="2644" y="3898"/>
                <a:ext cx="25" cy="22"/>
              </a:xfrm>
              <a:custGeom>
                <a:avLst/>
                <a:gdLst>
                  <a:gd name="T0" fmla="*/ 53 w 53"/>
                  <a:gd name="T1" fmla="*/ 0 h 48"/>
                  <a:gd name="T2" fmla="*/ 5 w 53"/>
                  <a:gd name="T3" fmla="*/ 0 h 48"/>
                  <a:gd name="T4" fmla="*/ 0 w 53"/>
                  <a:gd name="T5" fmla="*/ 24 h 48"/>
                  <a:gd name="T6" fmla="*/ 8 w 53"/>
                  <a:gd name="T7" fmla="*/ 43 h 48"/>
                  <a:gd name="T8" fmla="*/ 5 w 53"/>
                  <a:gd name="T9" fmla="*/ 48 h 48"/>
                  <a:gd name="T10" fmla="*/ 44 w 53"/>
                  <a:gd name="T11" fmla="*/ 48 h 48"/>
                  <a:gd name="T12" fmla="*/ 53 w 53"/>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53" h="48">
                    <a:moveTo>
                      <a:pt x="53" y="0"/>
                    </a:moveTo>
                    <a:cubicBezTo>
                      <a:pt x="5" y="0"/>
                      <a:pt x="5" y="0"/>
                      <a:pt x="5" y="0"/>
                    </a:cubicBezTo>
                    <a:cubicBezTo>
                      <a:pt x="0" y="24"/>
                      <a:pt x="0" y="24"/>
                      <a:pt x="0" y="24"/>
                    </a:cubicBezTo>
                    <a:cubicBezTo>
                      <a:pt x="8" y="28"/>
                      <a:pt x="11" y="36"/>
                      <a:pt x="8" y="43"/>
                    </a:cubicBezTo>
                    <a:cubicBezTo>
                      <a:pt x="5" y="48"/>
                      <a:pt x="5" y="48"/>
                      <a:pt x="5" y="48"/>
                    </a:cubicBezTo>
                    <a:cubicBezTo>
                      <a:pt x="44" y="48"/>
                      <a:pt x="44" y="48"/>
                      <a:pt x="44" y="48"/>
                    </a:cubicBezTo>
                    <a:cubicBezTo>
                      <a:pt x="53" y="0"/>
                      <a:pt x="53" y="0"/>
                      <a:pt x="53" y="0"/>
                    </a:cubicBezTo>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99" name="Freeform 185"/>
              <p:cNvSpPr>
                <a:spLocks/>
              </p:cNvSpPr>
              <p:nvPr/>
            </p:nvSpPr>
            <p:spPr bwMode="auto">
              <a:xfrm>
                <a:off x="2628" y="3965"/>
                <a:ext cx="27" cy="23"/>
              </a:xfrm>
              <a:custGeom>
                <a:avLst/>
                <a:gdLst>
                  <a:gd name="T0" fmla="*/ 27 w 27"/>
                  <a:gd name="T1" fmla="*/ 0 h 23"/>
                  <a:gd name="T2" fmla="*/ 5 w 27"/>
                  <a:gd name="T3" fmla="*/ 0 h 23"/>
                  <a:gd name="T4" fmla="*/ 0 w 27"/>
                  <a:gd name="T5" fmla="*/ 23 h 23"/>
                  <a:gd name="T6" fmla="*/ 23 w 27"/>
                  <a:gd name="T7" fmla="*/ 23 h 23"/>
                  <a:gd name="T8" fmla="*/ 27 w 27"/>
                  <a:gd name="T9" fmla="*/ 0 h 23"/>
                </a:gdLst>
                <a:ahLst/>
                <a:cxnLst>
                  <a:cxn ang="0">
                    <a:pos x="T0" y="T1"/>
                  </a:cxn>
                  <a:cxn ang="0">
                    <a:pos x="T2" y="T3"/>
                  </a:cxn>
                  <a:cxn ang="0">
                    <a:pos x="T4" y="T5"/>
                  </a:cxn>
                  <a:cxn ang="0">
                    <a:pos x="T6" y="T7"/>
                  </a:cxn>
                  <a:cxn ang="0">
                    <a:pos x="T8" y="T9"/>
                  </a:cxn>
                </a:cxnLst>
                <a:rect l="0" t="0" r="r" b="b"/>
                <a:pathLst>
                  <a:path w="27" h="23">
                    <a:moveTo>
                      <a:pt x="27" y="0"/>
                    </a:moveTo>
                    <a:lnTo>
                      <a:pt x="5" y="0"/>
                    </a:lnTo>
                    <a:lnTo>
                      <a:pt x="0" y="23"/>
                    </a:lnTo>
                    <a:lnTo>
                      <a:pt x="23" y="23"/>
                    </a:lnTo>
                    <a:lnTo>
                      <a:pt x="27" y="0"/>
                    </a:lnTo>
                    <a:close/>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00" name="Freeform 186"/>
              <p:cNvSpPr>
                <a:spLocks/>
              </p:cNvSpPr>
              <p:nvPr/>
            </p:nvSpPr>
            <p:spPr bwMode="auto">
              <a:xfrm>
                <a:off x="2628" y="3965"/>
                <a:ext cx="27" cy="23"/>
              </a:xfrm>
              <a:custGeom>
                <a:avLst/>
                <a:gdLst>
                  <a:gd name="T0" fmla="*/ 27 w 27"/>
                  <a:gd name="T1" fmla="*/ 0 h 23"/>
                  <a:gd name="T2" fmla="*/ 5 w 27"/>
                  <a:gd name="T3" fmla="*/ 0 h 23"/>
                  <a:gd name="T4" fmla="*/ 0 w 27"/>
                  <a:gd name="T5" fmla="*/ 23 h 23"/>
                  <a:gd name="T6" fmla="*/ 23 w 27"/>
                  <a:gd name="T7" fmla="*/ 23 h 23"/>
                  <a:gd name="T8" fmla="*/ 27 w 27"/>
                  <a:gd name="T9" fmla="*/ 0 h 23"/>
                </a:gdLst>
                <a:ahLst/>
                <a:cxnLst>
                  <a:cxn ang="0">
                    <a:pos x="T0" y="T1"/>
                  </a:cxn>
                  <a:cxn ang="0">
                    <a:pos x="T2" y="T3"/>
                  </a:cxn>
                  <a:cxn ang="0">
                    <a:pos x="T4" y="T5"/>
                  </a:cxn>
                  <a:cxn ang="0">
                    <a:pos x="T6" y="T7"/>
                  </a:cxn>
                  <a:cxn ang="0">
                    <a:pos x="T8" y="T9"/>
                  </a:cxn>
                </a:cxnLst>
                <a:rect l="0" t="0" r="r" b="b"/>
                <a:pathLst>
                  <a:path w="27" h="23">
                    <a:moveTo>
                      <a:pt x="27" y="0"/>
                    </a:moveTo>
                    <a:lnTo>
                      <a:pt x="5" y="0"/>
                    </a:lnTo>
                    <a:lnTo>
                      <a:pt x="0" y="23"/>
                    </a:lnTo>
                    <a:lnTo>
                      <a:pt x="23" y="23"/>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01" name="Freeform 187"/>
              <p:cNvSpPr>
                <a:spLocks/>
              </p:cNvSpPr>
              <p:nvPr/>
            </p:nvSpPr>
            <p:spPr bwMode="auto">
              <a:xfrm>
                <a:off x="2615" y="4033"/>
                <a:ext cx="27" cy="23"/>
              </a:xfrm>
              <a:custGeom>
                <a:avLst/>
                <a:gdLst>
                  <a:gd name="T0" fmla="*/ 27 w 27"/>
                  <a:gd name="T1" fmla="*/ 0 h 23"/>
                  <a:gd name="T2" fmla="*/ 4 w 27"/>
                  <a:gd name="T3" fmla="*/ 0 h 23"/>
                  <a:gd name="T4" fmla="*/ 0 w 27"/>
                  <a:gd name="T5" fmla="*/ 23 h 23"/>
                  <a:gd name="T6" fmla="*/ 23 w 27"/>
                  <a:gd name="T7" fmla="*/ 23 h 23"/>
                  <a:gd name="T8" fmla="*/ 27 w 27"/>
                  <a:gd name="T9" fmla="*/ 0 h 23"/>
                </a:gdLst>
                <a:ahLst/>
                <a:cxnLst>
                  <a:cxn ang="0">
                    <a:pos x="T0" y="T1"/>
                  </a:cxn>
                  <a:cxn ang="0">
                    <a:pos x="T2" y="T3"/>
                  </a:cxn>
                  <a:cxn ang="0">
                    <a:pos x="T4" y="T5"/>
                  </a:cxn>
                  <a:cxn ang="0">
                    <a:pos x="T6" y="T7"/>
                  </a:cxn>
                  <a:cxn ang="0">
                    <a:pos x="T8" y="T9"/>
                  </a:cxn>
                </a:cxnLst>
                <a:rect l="0" t="0" r="r" b="b"/>
                <a:pathLst>
                  <a:path w="27" h="23">
                    <a:moveTo>
                      <a:pt x="27" y="0"/>
                    </a:moveTo>
                    <a:lnTo>
                      <a:pt x="4" y="0"/>
                    </a:lnTo>
                    <a:lnTo>
                      <a:pt x="0" y="23"/>
                    </a:lnTo>
                    <a:lnTo>
                      <a:pt x="23" y="23"/>
                    </a:lnTo>
                    <a:lnTo>
                      <a:pt x="27" y="0"/>
                    </a:lnTo>
                    <a:close/>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02" name="Freeform 188"/>
              <p:cNvSpPr>
                <a:spLocks/>
              </p:cNvSpPr>
              <p:nvPr/>
            </p:nvSpPr>
            <p:spPr bwMode="auto">
              <a:xfrm>
                <a:off x="2615" y="4033"/>
                <a:ext cx="27" cy="23"/>
              </a:xfrm>
              <a:custGeom>
                <a:avLst/>
                <a:gdLst>
                  <a:gd name="T0" fmla="*/ 27 w 27"/>
                  <a:gd name="T1" fmla="*/ 0 h 23"/>
                  <a:gd name="T2" fmla="*/ 4 w 27"/>
                  <a:gd name="T3" fmla="*/ 0 h 23"/>
                  <a:gd name="T4" fmla="*/ 0 w 27"/>
                  <a:gd name="T5" fmla="*/ 23 h 23"/>
                  <a:gd name="T6" fmla="*/ 23 w 27"/>
                  <a:gd name="T7" fmla="*/ 23 h 23"/>
                  <a:gd name="T8" fmla="*/ 27 w 27"/>
                  <a:gd name="T9" fmla="*/ 0 h 23"/>
                </a:gdLst>
                <a:ahLst/>
                <a:cxnLst>
                  <a:cxn ang="0">
                    <a:pos x="T0" y="T1"/>
                  </a:cxn>
                  <a:cxn ang="0">
                    <a:pos x="T2" y="T3"/>
                  </a:cxn>
                  <a:cxn ang="0">
                    <a:pos x="T4" y="T5"/>
                  </a:cxn>
                  <a:cxn ang="0">
                    <a:pos x="T6" y="T7"/>
                  </a:cxn>
                  <a:cxn ang="0">
                    <a:pos x="T8" y="T9"/>
                  </a:cxn>
                </a:cxnLst>
                <a:rect l="0" t="0" r="r" b="b"/>
                <a:pathLst>
                  <a:path w="27" h="23">
                    <a:moveTo>
                      <a:pt x="27" y="0"/>
                    </a:moveTo>
                    <a:lnTo>
                      <a:pt x="4" y="0"/>
                    </a:lnTo>
                    <a:lnTo>
                      <a:pt x="0" y="23"/>
                    </a:lnTo>
                    <a:lnTo>
                      <a:pt x="23" y="23"/>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03" name="Freeform 189"/>
              <p:cNvSpPr>
                <a:spLocks/>
              </p:cNvSpPr>
              <p:nvPr/>
            </p:nvSpPr>
            <p:spPr bwMode="auto">
              <a:xfrm>
                <a:off x="2602" y="4101"/>
                <a:ext cx="27" cy="23"/>
              </a:xfrm>
              <a:custGeom>
                <a:avLst/>
                <a:gdLst>
                  <a:gd name="T0" fmla="*/ 27 w 27"/>
                  <a:gd name="T1" fmla="*/ 0 h 23"/>
                  <a:gd name="T2" fmla="*/ 4 w 27"/>
                  <a:gd name="T3" fmla="*/ 0 h 23"/>
                  <a:gd name="T4" fmla="*/ 0 w 27"/>
                  <a:gd name="T5" fmla="*/ 23 h 23"/>
                  <a:gd name="T6" fmla="*/ 22 w 27"/>
                  <a:gd name="T7" fmla="*/ 23 h 23"/>
                  <a:gd name="T8" fmla="*/ 27 w 27"/>
                  <a:gd name="T9" fmla="*/ 0 h 23"/>
                </a:gdLst>
                <a:ahLst/>
                <a:cxnLst>
                  <a:cxn ang="0">
                    <a:pos x="T0" y="T1"/>
                  </a:cxn>
                  <a:cxn ang="0">
                    <a:pos x="T2" y="T3"/>
                  </a:cxn>
                  <a:cxn ang="0">
                    <a:pos x="T4" y="T5"/>
                  </a:cxn>
                  <a:cxn ang="0">
                    <a:pos x="T6" y="T7"/>
                  </a:cxn>
                  <a:cxn ang="0">
                    <a:pos x="T8" y="T9"/>
                  </a:cxn>
                </a:cxnLst>
                <a:rect l="0" t="0" r="r" b="b"/>
                <a:pathLst>
                  <a:path w="27" h="23">
                    <a:moveTo>
                      <a:pt x="27" y="0"/>
                    </a:moveTo>
                    <a:lnTo>
                      <a:pt x="4" y="0"/>
                    </a:lnTo>
                    <a:lnTo>
                      <a:pt x="0" y="23"/>
                    </a:lnTo>
                    <a:lnTo>
                      <a:pt x="22" y="23"/>
                    </a:lnTo>
                    <a:lnTo>
                      <a:pt x="27" y="0"/>
                    </a:lnTo>
                    <a:close/>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04" name="Freeform 190"/>
              <p:cNvSpPr>
                <a:spLocks/>
              </p:cNvSpPr>
              <p:nvPr/>
            </p:nvSpPr>
            <p:spPr bwMode="auto">
              <a:xfrm>
                <a:off x="2602" y="4101"/>
                <a:ext cx="27" cy="23"/>
              </a:xfrm>
              <a:custGeom>
                <a:avLst/>
                <a:gdLst>
                  <a:gd name="T0" fmla="*/ 27 w 27"/>
                  <a:gd name="T1" fmla="*/ 0 h 23"/>
                  <a:gd name="T2" fmla="*/ 4 w 27"/>
                  <a:gd name="T3" fmla="*/ 0 h 23"/>
                  <a:gd name="T4" fmla="*/ 0 w 27"/>
                  <a:gd name="T5" fmla="*/ 23 h 23"/>
                  <a:gd name="T6" fmla="*/ 22 w 27"/>
                  <a:gd name="T7" fmla="*/ 23 h 23"/>
                  <a:gd name="T8" fmla="*/ 27 w 27"/>
                  <a:gd name="T9" fmla="*/ 0 h 23"/>
                </a:gdLst>
                <a:ahLst/>
                <a:cxnLst>
                  <a:cxn ang="0">
                    <a:pos x="T0" y="T1"/>
                  </a:cxn>
                  <a:cxn ang="0">
                    <a:pos x="T2" y="T3"/>
                  </a:cxn>
                  <a:cxn ang="0">
                    <a:pos x="T4" y="T5"/>
                  </a:cxn>
                  <a:cxn ang="0">
                    <a:pos x="T6" y="T7"/>
                  </a:cxn>
                  <a:cxn ang="0">
                    <a:pos x="T8" y="T9"/>
                  </a:cxn>
                </a:cxnLst>
                <a:rect l="0" t="0" r="r" b="b"/>
                <a:pathLst>
                  <a:path w="27" h="23">
                    <a:moveTo>
                      <a:pt x="27" y="0"/>
                    </a:moveTo>
                    <a:lnTo>
                      <a:pt x="4" y="0"/>
                    </a:lnTo>
                    <a:lnTo>
                      <a:pt x="0" y="23"/>
                    </a:lnTo>
                    <a:lnTo>
                      <a:pt x="22" y="23"/>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05" name="Freeform 191"/>
              <p:cNvSpPr>
                <a:spLocks/>
              </p:cNvSpPr>
              <p:nvPr/>
            </p:nvSpPr>
            <p:spPr bwMode="auto">
              <a:xfrm>
                <a:off x="2605" y="3513"/>
                <a:ext cx="152" cy="656"/>
              </a:xfrm>
              <a:custGeom>
                <a:avLst/>
                <a:gdLst>
                  <a:gd name="T0" fmla="*/ 23 w 152"/>
                  <a:gd name="T1" fmla="*/ 656 h 656"/>
                  <a:gd name="T2" fmla="*/ 0 w 152"/>
                  <a:gd name="T3" fmla="*/ 656 h 656"/>
                  <a:gd name="T4" fmla="*/ 129 w 152"/>
                  <a:gd name="T5" fmla="*/ 0 h 656"/>
                  <a:gd name="T6" fmla="*/ 152 w 152"/>
                  <a:gd name="T7" fmla="*/ 0 h 656"/>
                  <a:gd name="T8" fmla="*/ 23 w 152"/>
                  <a:gd name="T9" fmla="*/ 656 h 656"/>
                </a:gdLst>
                <a:ahLst/>
                <a:cxnLst>
                  <a:cxn ang="0">
                    <a:pos x="T0" y="T1"/>
                  </a:cxn>
                  <a:cxn ang="0">
                    <a:pos x="T2" y="T3"/>
                  </a:cxn>
                  <a:cxn ang="0">
                    <a:pos x="T4" y="T5"/>
                  </a:cxn>
                  <a:cxn ang="0">
                    <a:pos x="T6" y="T7"/>
                  </a:cxn>
                  <a:cxn ang="0">
                    <a:pos x="T8" y="T9"/>
                  </a:cxn>
                </a:cxnLst>
                <a:rect l="0" t="0" r="r" b="b"/>
                <a:pathLst>
                  <a:path w="152" h="656">
                    <a:moveTo>
                      <a:pt x="23" y="656"/>
                    </a:moveTo>
                    <a:lnTo>
                      <a:pt x="0" y="656"/>
                    </a:lnTo>
                    <a:lnTo>
                      <a:pt x="129" y="0"/>
                    </a:lnTo>
                    <a:lnTo>
                      <a:pt x="152" y="0"/>
                    </a:lnTo>
                    <a:lnTo>
                      <a:pt x="23" y="65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06" name="Freeform 192"/>
              <p:cNvSpPr>
                <a:spLocks/>
              </p:cNvSpPr>
              <p:nvPr/>
            </p:nvSpPr>
            <p:spPr bwMode="auto">
              <a:xfrm>
                <a:off x="2489" y="3883"/>
                <a:ext cx="23" cy="23"/>
              </a:xfrm>
              <a:custGeom>
                <a:avLst/>
                <a:gdLst>
                  <a:gd name="T0" fmla="*/ 23 w 23"/>
                  <a:gd name="T1" fmla="*/ 15 h 23"/>
                  <a:gd name="T2" fmla="*/ 8 w 23"/>
                  <a:gd name="T3" fmla="*/ 23 h 23"/>
                  <a:gd name="T4" fmla="*/ 0 w 23"/>
                  <a:gd name="T5" fmla="*/ 8 h 23"/>
                  <a:gd name="T6" fmla="*/ 15 w 23"/>
                  <a:gd name="T7" fmla="*/ 0 h 23"/>
                  <a:gd name="T8" fmla="*/ 23 w 23"/>
                  <a:gd name="T9" fmla="*/ 15 h 23"/>
                </a:gdLst>
                <a:ahLst/>
                <a:cxnLst>
                  <a:cxn ang="0">
                    <a:pos x="T0" y="T1"/>
                  </a:cxn>
                  <a:cxn ang="0">
                    <a:pos x="T2" y="T3"/>
                  </a:cxn>
                  <a:cxn ang="0">
                    <a:pos x="T4" y="T5"/>
                  </a:cxn>
                  <a:cxn ang="0">
                    <a:pos x="T6" y="T7"/>
                  </a:cxn>
                  <a:cxn ang="0">
                    <a:pos x="T8" y="T9"/>
                  </a:cxn>
                </a:cxnLst>
                <a:rect l="0" t="0" r="r" b="b"/>
                <a:pathLst>
                  <a:path w="23" h="23">
                    <a:moveTo>
                      <a:pt x="23" y="15"/>
                    </a:moveTo>
                    <a:lnTo>
                      <a:pt x="8" y="23"/>
                    </a:lnTo>
                    <a:lnTo>
                      <a:pt x="0" y="8"/>
                    </a:lnTo>
                    <a:lnTo>
                      <a:pt x="15" y="0"/>
                    </a:lnTo>
                    <a:lnTo>
                      <a:pt x="23"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07" name="Rectangle 193"/>
              <p:cNvSpPr>
                <a:spLocks noChangeArrowheads="1"/>
              </p:cNvSpPr>
              <p:nvPr/>
            </p:nvSpPr>
            <p:spPr bwMode="auto">
              <a:xfrm>
                <a:off x="2566" y="3909"/>
                <a:ext cx="18" cy="1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08" name="Rectangle 194"/>
              <p:cNvSpPr>
                <a:spLocks noChangeArrowheads="1"/>
              </p:cNvSpPr>
              <p:nvPr/>
            </p:nvSpPr>
            <p:spPr bwMode="auto">
              <a:xfrm>
                <a:off x="2566" y="3909"/>
                <a:ext cx="18"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09" name="Freeform 195"/>
              <p:cNvSpPr>
                <a:spLocks/>
              </p:cNvSpPr>
              <p:nvPr/>
            </p:nvSpPr>
            <p:spPr bwMode="auto">
              <a:xfrm>
                <a:off x="2566" y="4017"/>
                <a:ext cx="33" cy="16"/>
              </a:xfrm>
              <a:custGeom>
                <a:avLst/>
                <a:gdLst>
                  <a:gd name="T0" fmla="*/ 33 w 33"/>
                  <a:gd name="T1" fmla="*/ 12 h 16"/>
                  <a:gd name="T2" fmla="*/ 19 w 33"/>
                  <a:gd name="T3" fmla="*/ 0 h 16"/>
                  <a:gd name="T4" fmla="*/ 0 w 33"/>
                  <a:gd name="T5" fmla="*/ 0 h 16"/>
                  <a:gd name="T6" fmla="*/ 0 w 33"/>
                  <a:gd name="T7" fmla="*/ 16 h 16"/>
                  <a:gd name="T8" fmla="*/ 33 w 33"/>
                  <a:gd name="T9" fmla="*/ 16 h 16"/>
                  <a:gd name="T10" fmla="*/ 33 w 33"/>
                  <a:gd name="T11" fmla="*/ 12 h 16"/>
                </a:gdLst>
                <a:ahLst/>
                <a:cxnLst>
                  <a:cxn ang="0">
                    <a:pos x="T0" y="T1"/>
                  </a:cxn>
                  <a:cxn ang="0">
                    <a:pos x="T2" y="T3"/>
                  </a:cxn>
                  <a:cxn ang="0">
                    <a:pos x="T4" y="T5"/>
                  </a:cxn>
                  <a:cxn ang="0">
                    <a:pos x="T6" y="T7"/>
                  </a:cxn>
                  <a:cxn ang="0">
                    <a:pos x="T8" y="T9"/>
                  </a:cxn>
                  <a:cxn ang="0">
                    <a:pos x="T10" y="T11"/>
                  </a:cxn>
                </a:cxnLst>
                <a:rect l="0" t="0" r="r" b="b"/>
                <a:pathLst>
                  <a:path w="33" h="16">
                    <a:moveTo>
                      <a:pt x="33" y="12"/>
                    </a:moveTo>
                    <a:lnTo>
                      <a:pt x="19" y="0"/>
                    </a:lnTo>
                    <a:lnTo>
                      <a:pt x="0" y="0"/>
                    </a:lnTo>
                    <a:lnTo>
                      <a:pt x="0" y="16"/>
                    </a:lnTo>
                    <a:lnTo>
                      <a:pt x="33" y="16"/>
                    </a:lnTo>
                    <a:lnTo>
                      <a:pt x="33" y="12"/>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10" name="Freeform 196"/>
              <p:cNvSpPr>
                <a:spLocks noEditPoints="1"/>
              </p:cNvSpPr>
              <p:nvPr/>
            </p:nvSpPr>
            <p:spPr bwMode="auto">
              <a:xfrm>
                <a:off x="2575" y="3878"/>
                <a:ext cx="74" cy="87"/>
              </a:xfrm>
              <a:custGeom>
                <a:avLst/>
                <a:gdLst>
                  <a:gd name="T0" fmla="*/ 0 w 156"/>
                  <a:gd name="T1" fmla="*/ 26 h 186"/>
                  <a:gd name="T2" fmla="*/ 0 w 156"/>
                  <a:gd name="T3" fmla="*/ 26 h 186"/>
                  <a:gd name="T4" fmla="*/ 0 w 156"/>
                  <a:gd name="T5" fmla="*/ 26 h 186"/>
                  <a:gd name="T6" fmla="*/ 0 w 156"/>
                  <a:gd name="T7" fmla="*/ 26 h 186"/>
                  <a:gd name="T8" fmla="*/ 121 w 156"/>
                  <a:gd name="T9" fmla="*/ 153 h 186"/>
                  <a:gd name="T10" fmla="*/ 153 w 156"/>
                  <a:gd name="T11" fmla="*/ 85 h 186"/>
                  <a:gd name="T12" fmla="*/ 145 w 156"/>
                  <a:gd name="T13" fmla="*/ 66 h 186"/>
                  <a:gd name="T14" fmla="*/ 20 w 156"/>
                  <a:gd name="T15" fmla="*/ 0 h 186"/>
                  <a:gd name="T16" fmla="*/ 0 w 156"/>
                  <a:gd name="T17" fmla="*/ 26 h 186"/>
                  <a:gd name="T18" fmla="*/ 112 w 156"/>
                  <a:gd name="T19" fmla="*/ 85 h 186"/>
                  <a:gd name="T20" fmla="*/ 81 w 156"/>
                  <a:gd name="T21" fmla="*/ 153 h 186"/>
                  <a:gd name="T22" fmla="*/ 81 w 156"/>
                  <a:gd name="T23" fmla="*/ 153 h 186"/>
                  <a:gd name="T24" fmla="*/ 81 w 156"/>
                  <a:gd name="T25" fmla="*/ 186 h 186"/>
                  <a:gd name="T26" fmla="*/ 153 w 156"/>
                  <a:gd name="T27" fmla="*/ 186 h 186"/>
                  <a:gd name="T28" fmla="*/ 153 w 156"/>
                  <a:gd name="T29" fmla="*/ 178 h 186"/>
                  <a:gd name="T30" fmla="*/ 122 w 156"/>
                  <a:gd name="T31" fmla="*/ 153 h 186"/>
                  <a:gd name="T32" fmla="*/ 121 w 156"/>
                  <a:gd name="T33" fmla="*/ 15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186">
                    <a:moveTo>
                      <a:pt x="0" y="26"/>
                    </a:moveTo>
                    <a:cubicBezTo>
                      <a:pt x="0" y="26"/>
                      <a:pt x="0" y="26"/>
                      <a:pt x="0" y="26"/>
                    </a:cubicBezTo>
                    <a:cubicBezTo>
                      <a:pt x="0" y="26"/>
                      <a:pt x="0" y="26"/>
                      <a:pt x="0" y="26"/>
                    </a:cubicBezTo>
                    <a:cubicBezTo>
                      <a:pt x="0" y="26"/>
                      <a:pt x="0" y="26"/>
                      <a:pt x="0" y="26"/>
                    </a:cubicBezTo>
                    <a:moveTo>
                      <a:pt x="121" y="153"/>
                    </a:moveTo>
                    <a:cubicBezTo>
                      <a:pt x="153" y="85"/>
                      <a:pt x="153" y="85"/>
                      <a:pt x="153" y="85"/>
                    </a:cubicBezTo>
                    <a:cubicBezTo>
                      <a:pt x="156" y="78"/>
                      <a:pt x="153" y="70"/>
                      <a:pt x="145" y="66"/>
                    </a:cubicBezTo>
                    <a:cubicBezTo>
                      <a:pt x="20" y="0"/>
                      <a:pt x="20" y="0"/>
                      <a:pt x="20" y="0"/>
                    </a:cubicBezTo>
                    <a:cubicBezTo>
                      <a:pt x="0" y="26"/>
                      <a:pt x="0" y="26"/>
                      <a:pt x="0" y="26"/>
                    </a:cubicBezTo>
                    <a:cubicBezTo>
                      <a:pt x="112" y="85"/>
                      <a:pt x="112" y="85"/>
                      <a:pt x="112" y="85"/>
                    </a:cubicBezTo>
                    <a:cubicBezTo>
                      <a:pt x="81" y="153"/>
                      <a:pt x="81" y="153"/>
                      <a:pt x="81" y="153"/>
                    </a:cubicBezTo>
                    <a:cubicBezTo>
                      <a:pt x="81" y="153"/>
                      <a:pt x="81" y="153"/>
                      <a:pt x="81" y="153"/>
                    </a:cubicBezTo>
                    <a:cubicBezTo>
                      <a:pt x="81" y="186"/>
                      <a:pt x="81" y="186"/>
                      <a:pt x="81" y="186"/>
                    </a:cubicBezTo>
                    <a:cubicBezTo>
                      <a:pt x="153" y="186"/>
                      <a:pt x="153" y="186"/>
                      <a:pt x="153" y="186"/>
                    </a:cubicBezTo>
                    <a:cubicBezTo>
                      <a:pt x="153" y="178"/>
                      <a:pt x="153" y="178"/>
                      <a:pt x="153" y="178"/>
                    </a:cubicBezTo>
                    <a:cubicBezTo>
                      <a:pt x="122" y="153"/>
                      <a:pt x="122" y="153"/>
                      <a:pt x="122" y="153"/>
                    </a:cubicBezTo>
                    <a:cubicBezTo>
                      <a:pt x="121" y="153"/>
                      <a:pt x="121" y="153"/>
                      <a:pt x="121" y="153"/>
                    </a:cubicBezTo>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11" name="Freeform 197"/>
              <p:cNvSpPr>
                <a:spLocks/>
              </p:cNvSpPr>
              <p:nvPr/>
            </p:nvSpPr>
            <p:spPr bwMode="auto">
              <a:xfrm>
                <a:off x="2507" y="3824"/>
                <a:ext cx="35" cy="47"/>
              </a:xfrm>
              <a:custGeom>
                <a:avLst/>
                <a:gdLst>
                  <a:gd name="T0" fmla="*/ 0 w 35"/>
                  <a:gd name="T1" fmla="*/ 39 h 47"/>
                  <a:gd name="T2" fmla="*/ 20 w 35"/>
                  <a:gd name="T3" fmla="*/ 0 h 47"/>
                  <a:gd name="T4" fmla="*/ 35 w 35"/>
                  <a:gd name="T5" fmla="*/ 7 h 47"/>
                  <a:gd name="T6" fmla="*/ 15 w 35"/>
                  <a:gd name="T7" fmla="*/ 47 h 47"/>
                  <a:gd name="T8" fmla="*/ 0 w 35"/>
                  <a:gd name="T9" fmla="*/ 39 h 47"/>
                </a:gdLst>
                <a:ahLst/>
                <a:cxnLst>
                  <a:cxn ang="0">
                    <a:pos x="T0" y="T1"/>
                  </a:cxn>
                  <a:cxn ang="0">
                    <a:pos x="T2" y="T3"/>
                  </a:cxn>
                  <a:cxn ang="0">
                    <a:pos x="T4" y="T5"/>
                  </a:cxn>
                  <a:cxn ang="0">
                    <a:pos x="T6" y="T7"/>
                  </a:cxn>
                  <a:cxn ang="0">
                    <a:pos x="T8" y="T9"/>
                  </a:cxn>
                </a:cxnLst>
                <a:rect l="0" t="0" r="r" b="b"/>
                <a:pathLst>
                  <a:path w="35" h="47">
                    <a:moveTo>
                      <a:pt x="0" y="39"/>
                    </a:moveTo>
                    <a:lnTo>
                      <a:pt x="20" y="0"/>
                    </a:lnTo>
                    <a:lnTo>
                      <a:pt x="35" y="7"/>
                    </a:lnTo>
                    <a:lnTo>
                      <a:pt x="15" y="47"/>
                    </a:lnTo>
                    <a:lnTo>
                      <a:pt x="0" y="3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12" name="Freeform 198"/>
              <p:cNvSpPr>
                <a:spLocks/>
              </p:cNvSpPr>
              <p:nvPr/>
            </p:nvSpPr>
            <p:spPr bwMode="auto">
              <a:xfrm>
                <a:off x="2507" y="3824"/>
                <a:ext cx="35" cy="47"/>
              </a:xfrm>
              <a:custGeom>
                <a:avLst/>
                <a:gdLst>
                  <a:gd name="T0" fmla="*/ 0 w 35"/>
                  <a:gd name="T1" fmla="*/ 39 h 47"/>
                  <a:gd name="T2" fmla="*/ 20 w 35"/>
                  <a:gd name="T3" fmla="*/ 0 h 47"/>
                  <a:gd name="T4" fmla="*/ 35 w 35"/>
                  <a:gd name="T5" fmla="*/ 7 h 47"/>
                  <a:gd name="T6" fmla="*/ 15 w 35"/>
                  <a:gd name="T7" fmla="*/ 47 h 47"/>
                  <a:gd name="T8" fmla="*/ 0 w 35"/>
                  <a:gd name="T9" fmla="*/ 39 h 47"/>
                </a:gdLst>
                <a:ahLst/>
                <a:cxnLst>
                  <a:cxn ang="0">
                    <a:pos x="T0" y="T1"/>
                  </a:cxn>
                  <a:cxn ang="0">
                    <a:pos x="T2" y="T3"/>
                  </a:cxn>
                  <a:cxn ang="0">
                    <a:pos x="T4" y="T5"/>
                  </a:cxn>
                  <a:cxn ang="0">
                    <a:pos x="T6" y="T7"/>
                  </a:cxn>
                  <a:cxn ang="0">
                    <a:pos x="T8" y="T9"/>
                  </a:cxn>
                </a:cxnLst>
                <a:rect l="0" t="0" r="r" b="b"/>
                <a:pathLst>
                  <a:path w="35" h="47">
                    <a:moveTo>
                      <a:pt x="0" y="39"/>
                    </a:moveTo>
                    <a:lnTo>
                      <a:pt x="20" y="0"/>
                    </a:lnTo>
                    <a:lnTo>
                      <a:pt x="35" y="7"/>
                    </a:lnTo>
                    <a:lnTo>
                      <a:pt x="15" y="47"/>
                    </a:lnTo>
                    <a:lnTo>
                      <a:pt x="0" y="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13" name="Freeform 199"/>
              <p:cNvSpPr>
                <a:spLocks/>
              </p:cNvSpPr>
              <p:nvPr/>
            </p:nvSpPr>
            <p:spPr bwMode="auto">
              <a:xfrm>
                <a:off x="2501" y="3863"/>
                <a:ext cx="22" cy="23"/>
              </a:xfrm>
              <a:custGeom>
                <a:avLst/>
                <a:gdLst>
                  <a:gd name="T0" fmla="*/ 5 w 47"/>
                  <a:gd name="T1" fmla="*/ 18 h 48"/>
                  <a:gd name="T2" fmla="*/ 5 w 47"/>
                  <a:gd name="T3" fmla="*/ 18 h 48"/>
                  <a:gd name="T4" fmla="*/ 13 w 47"/>
                  <a:gd name="T5" fmla="*/ 43 h 48"/>
                  <a:gd name="T6" fmla="*/ 38 w 47"/>
                  <a:gd name="T7" fmla="*/ 35 h 48"/>
                  <a:gd name="T8" fmla="*/ 38 w 47"/>
                  <a:gd name="T9" fmla="*/ 34 h 48"/>
                  <a:gd name="T10" fmla="*/ 38 w 47"/>
                  <a:gd name="T11" fmla="*/ 34 h 48"/>
                  <a:gd name="T12" fmla="*/ 47 w 47"/>
                  <a:gd name="T13" fmla="*/ 17 h 48"/>
                  <a:gd name="T14" fmla="*/ 13 w 47"/>
                  <a:gd name="T15" fmla="*/ 0 h 48"/>
                  <a:gd name="T16" fmla="*/ 5 w 47"/>
                  <a:gd name="T17"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5" y="18"/>
                    </a:moveTo>
                    <a:cubicBezTo>
                      <a:pt x="5" y="18"/>
                      <a:pt x="5" y="18"/>
                      <a:pt x="5" y="18"/>
                    </a:cubicBezTo>
                    <a:cubicBezTo>
                      <a:pt x="0" y="28"/>
                      <a:pt x="4" y="39"/>
                      <a:pt x="13" y="43"/>
                    </a:cubicBezTo>
                    <a:cubicBezTo>
                      <a:pt x="22" y="48"/>
                      <a:pt x="33" y="44"/>
                      <a:pt x="38" y="35"/>
                    </a:cubicBezTo>
                    <a:cubicBezTo>
                      <a:pt x="38" y="34"/>
                      <a:pt x="38" y="34"/>
                      <a:pt x="38" y="34"/>
                    </a:cubicBezTo>
                    <a:cubicBezTo>
                      <a:pt x="38" y="34"/>
                      <a:pt x="38" y="34"/>
                      <a:pt x="38" y="34"/>
                    </a:cubicBezTo>
                    <a:cubicBezTo>
                      <a:pt x="47" y="17"/>
                      <a:pt x="47" y="17"/>
                      <a:pt x="47" y="17"/>
                    </a:cubicBezTo>
                    <a:cubicBezTo>
                      <a:pt x="13" y="0"/>
                      <a:pt x="13" y="0"/>
                      <a:pt x="13" y="0"/>
                    </a:cubicBezTo>
                    <a:cubicBezTo>
                      <a:pt x="5" y="18"/>
                      <a:pt x="5" y="18"/>
                      <a:pt x="5" y="1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14" name="Freeform 200"/>
              <p:cNvSpPr>
                <a:spLocks/>
              </p:cNvSpPr>
              <p:nvPr/>
            </p:nvSpPr>
            <p:spPr bwMode="auto">
              <a:xfrm>
                <a:off x="2271" y="4031"/>
                <a:ext cx="36" cy="47"/>
              </a:xfrm>
              <a:custGeom>
                <a:avLst/>
                <a:gdLst>
                  <a:gd name="T0" fmla="*/ 0 w 36"/>
                  <a:gd name="T1" fmla="*/ 39 h 47"/>
                  <a:gd name="T2" fmla="*/ 20 w 36"/>
                  <a:gd name="T3" fmla="*/ 0 h 47"/>
                  <a:gd name="T4" fmla="*/ 36 w 36"/>
                  <a:gd name="T5" fmla="*/ 7 h 47"/>
                  <a:gd name="T6" fmla="*/ 16 w 36"/>
                  <a:gd name="T7" fmla="*/ 47 h 47"/>
                  <a:gd name="T8" fmla="*/ 0 w 36"/>
                  <a:gd name="T9" fmla="*/ 39 h 47"/>
                </a:gdLst>
                <a:ahLst/>
                <a:cxnLst>
                  <a:cxn ang="0">
                    <a:pos x="T0" y="T1"/>
                  </a:cxn>
                  <a:cxn ang="0">
                    <a:pos x="T2" y="T3"/>
                  </a:cxn>
                  <a:cxn ang="0">
                    <a:pos x="T4" y="T5"/>
                  </a:cxn>
                  <a:cxn ang="0">
                    <a:pos x="T6" y="T7"/>
                  </a:cxn>
                  <a:cxn ang="0">
                    <a:pos x="T8" y="T9"/>
                  </a:cxn>
                </a:cxnLst>
                <a:rect l="0" t="0" r="r" b="b"/>
                <a:pathLst>
                  <a:path w="36" h="47">
                    <a:moveTo>
                      <a:pt x="0" y="39"/>
                    </a:moveTo>
                    <a:lnTo>
                      <a:pt x="20" y="0"/>
                    </a:lnTo>
                    <a:lnTo>
                      <a:pt x="36" y="7"/>
                    </a:lnTo>
                    <a:lnTo>
                      <a:pt x="16" y="47"/>
                    </a:lnTo>
                    <a:lnTo>
                      <a:pt x="0" y="3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15" name="Freeform 201"/>
              <p:cNvSpPr>
                <a:spLocks/>
              </p:cNvSpPr>
              <p:nvPr/>
            </p:nvSpPr>
            <p:spPr bwMode="auto">
              <a:xfrm>
                <a:off x="2265" y="4070"/>
                <a:ext cx="22" cy="23"/>
              </a:xfrm>
              <a:custGeom>
                <a:avLst/>
                <a:gdLst>
                  <a:gd name="T0" fmla="*/ 5 w 47"/>
                  <a:gd name="T1" fmla="*/ 18 h 48"/>
                  <a:gd name="T2" fmla="*/ 5 w 47"/>
                  <a:gd name="T3" fmla="*/ 18 h 48"/>
                  <a:gd name="T4" fmla="*/ 13 w 47"/>
                  <a:gd name="T5" fmla="*/ 43 h 48"/>
                  <a:gd name="T6" fmla="*/ 38 w 47"/>
                  <a:gd name="T7" fmla="*/ 35 h 48"/>
                  <a:gd name="T8" fmla="*/ 38 w 47"/>
                  <a:gd name="T9" fmla="*/ 34 h 48"/>
                  <a:gd name="T10" fmla="*/ 38 w 47"/>
                  <a:gd name="T11" fmla="*/ 34 h 48"/>
                  <a:gd name="T12" fmla="*/ 47 w 47"/>
                  <a:gd name="T13" fmla="*/ 17 h 48"/>
                  <a:gd name="T14" fmla="*/ 13 w 47"/>
                  <a:gd name="T15" fmla="*/ 0 h 48"/>
                  <a:gd name="T16" fmla="*/ 5 w 47"/>
                  <a:gd name="T17"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5" y="18"/>
                    </a:moveTo>
                    <a:cubicBezTo>
                      <a:pt x="5" y="18"/>
                      <a:pt x="5" y="18"/>
                      <a:pt x="5" y="18"/>
                    </a:cubicBezTo>
                    <a:cubicBezTo>
                      <a:pt x="0" y="28"/>
                      <a:pt x="4" y="39"/>
                      <a:pt x="13" y="43"/>
                    </a:cubicBezTo>
                    <a:cubicBezTo>
                      <a:pt x="22" y="48"/>
                      <a:pt x="33" y="44"/>
                      <a:pt x="38" y="35"/>
                    </a:cubicBezTo>
                    <a:cubicBezTo>
                      <a:pt x="38" y="34"/>
                      <a:pt x="38" y="34"/>
                      <a:pt x="38" y="34"/>
                    </a:cubicBezTo>
                    <a:cubicBezTo>
                      <a:pt x="38" y="34"/>
                      <a:pt x="38" y="34"/>
                      <a:pt x="38" y="34"/>
                    </a:cubicBezTo>
                    <a:cubicBezTo>
                      <a:pt x="47" y="17"/>
                      <a:pt x="47" y="17"/>
                      <a:pt x="47" y="17"/>
                    </a:cubicBezTo>
                    <a:cubicBezTo>
                      <a:pt x="13" y="0"/>
                      <a:pt x="13" y="0"/>
                      <a:pt x="13" y="0"/>
                    </a:cubicBezTo>
                    <a:cubicBezTo>
                      <a:pt x="5" y="18"/>
                      <a:pt x="5" y="18"/>
                      <a:pt x="5" y="1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16" name="Freeform 202"/>
              <p:cNvSpPr>
                <a:spLocks/>
              </p:cNvSpPr>
              <p:nvPr/>
            </p:nvSpPr>
            <p:spPr bwMode="auto">
              <a:xfrm>
                <a:off x="2273" y="3922"/>
                <a:ext cx="205" cy="181"/>
              </a:xfrm>
              <a:custGeom>
                <a:avLst/>
                <a:gdLst>
                  <a:gd name="T0" fmla="*/ 360 w 435"/>
                  <a:gd name="T1" fmla="*/ 18 h 385"/>
                  <a:gd name="T2" fmla="*/ 430 w 435"/>
                  <a:gd name="T3" fmla="*/ 266 h 385"/>
                  <a:gd name="T4" fmla="*/ 418 w 435"/>
                  <a:gd name="T5" fmla="*/ 289 h 385"/>
                  <a:gd name="T6" fmla="*/ 98 w 435"/>
                  <a:gd name="T7" fmla="*/ 380 h 385"/>
                  <a:gd name="T8" fmla="*/ 75 w 435"/>
                  <a:gd name="T9" fmla="*/ 367 h 385"/>
                  <a:gd name="T10" fmla="*/ 5 w 435"/>
                  <a:gd name="T11" fmla="*/ 119 h 385"/>
                  <a:gd name="T12" fmla="*/ 18 w 435"/>
                  <a:gd name="T13" fmla="*/ 96 h 385"/>
                  <a:gd name="T14" fmla="*/ 337 w 435"/>
                  <a:gd name="T15" fmla="*/ 5 h 385"/>
                  <a:gd name="T16" fmla="*/ 360 w 435"/>
                  <a:gd name="T17" fmla="*/ 18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5" h="385">
                    <a:moveTo>
                      <a:pt x="360" y="18"/>
                    </a:moveTo>
                    <a:cubicBezTo>
                      <a:pt x="430" y="266"/>
                      <a:pt x="430" y="266"/>
                      <a:pt x="430" y="266"/>
                    </a:cubicBezTo>
                    <a:cubicBezTo>
                      <a:pt x="430" y="266"/>
                      <a:pt x="435" y="284"/>
                      <a:pt x="418" y="289"/>
                    </a:cubicBezTo>
                    <a:cubicBezTo>
                      <a:pt x="98" y="380"/>
                      <a:pt x="98" y="380"/>
                      <a:pt x="98" y="380"/>
                    </a:cubicBezTo>
                    <a:cubicBezTo>
                      <a:pt x="98" y="380"/>
                      <a:pt x="80" y="385"/>
                      <a:pt x="75" y="367"/>
                    </a:cubicBezTo>
                    <a:cubicBezTo>
                      <a:pt x="5" y="119"/>
                      <a:pt x="5" y="119"/>
                      <a:pt x="5" y="119"/>
                    </a:cubicBezTo>
                    <a:cubicBezTo>
                      <a:pt x="5" y="119"/>
                      <a:pt x="0" y="101"/>
                      <a:pt x="18" y="96"/>
                    </a:cubicBezTo>
                    <a:cubicBezTo>
                      <a:pt x="337" y="5"/>
                      <a:pt x="337" y="5"/>
                      <a:pt x="337" y="5"/>
                    </a:cubicBezTo>
                    <a:cubicBezTo>
                      <a:pt x="337" y="5"/>
                      <a:pt x="355" y="0"/>
                      <a:pt x="360" y="18"/>
                    </a:cubicBezTo>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17" name="Freeform 203"/>
              <p:cNvSpPr>
                <a:spLocks/>
              </p:cNvSpPr>
              <p:nvPr/>
            </p:nvSpPr>
            <p:spPr bwMode="auto">
              <a:xfrm>
                <a:off x="2285" y="3919"/>
                <a:ext cx="204" cy="181"/>
              </a:xfrm>
              <a:custGeom>
                <a:avLst/>
                <a:gdLst>
                  <a:gd name="T0" fmla="*/ 360 w 435"/>
                  <a:gd name="T1" fmla="*/ 17 h 384"/>
                  <a:gd name="T2" fmla="*/ 430 w 435"/>
                  <a:gd name="T3" fmla="*/ 266 h 384"/>
                  <a:gd name="T4" fmla="*/ 418 w 435"/>
                  <a:gd name="T5" fmla="*/ 288 h 384"/>
                  <a:gd name="T6" fmla="*/ 98 w 435"/>
                  <a:gd name="T7" fmla="*/ 379 h 384"/>
                  <a:gd name="T8" fmla="*/ 76 w 435"/>
                  <a:gd name="T9" fmla="*/ 366 h 384"/>
                  <a:gd name="T10" fmla="*/ 5 w 435"/>
                  <a:gd name="T11" fmla="*/ 118 h 384"/>
                  <a:gd name="T12" fmla="*/ 18 w 435"/>
                  <a:gd name="T13" fmla="*/ 95 h 384"/>
                  <a:gd name="T14" fmla="*/ 337 w 435"/>
                  <a:gd name="T15" fmla="*/ 5 h 384"/>
                  <a:gd name="T16" fmla="*/ 360 w 435"/>
                  <a:gd name="T17" fmla="*/ 1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5" h="384">
                    <a:moveTo>
                      <a:pt x="360" y="17"/>
                    </a:moveTo>
                    <a:cubicBezTo>
                      <a:pt x="430" y="266"/>
                      <a:pt x="430" y="266"/>
                      <a:pt x="430" y="266"/>
                    </a:cubicBezTo>
                    <a:cubicBezTo>
                      <a:pt x="430" y="266"/>
                      <a:pt x="435" y="283"/>
                      <a:pt x="418" y="288"/>
                    </a:cubicBezTo>
                    <a:cubicBezTo>
                      <a:pt x="98" y="379"/>
                      <a:pt x="98" y="379"/>
                      <a:pt x="98" y="379"/>
                    </a:cubicBezTo>
                    <a:cubicBezTo>
                      <a:pt x="98" y="379"/>
                      <a:pt x="81" y="384"/>
                      <a:pt x="76" y="366"/>
                    </a:cubicBezTo>
                    <a:cubicBezTo>
                      <a:pt x="5" y="118"/>
                      <a:pt x="5" y="118"/>
                      <a:pt x="5" y="118"/>
                    </a:cubicBezTo>
                    <a:cubicBezTo>
                      <a:pt x="5" y="118"/>
                      <a:pt x="0" y="100"/>
                      <a:pt x="18" y="95"/>
                    </a:cubicBezTo>
                    <a:cubicBezTo>
                      <a:pt x="337" y="5"/>
                      <a:pt x="337" y="5"/>
                      <a:pt x="337" y="5"/>
                    </a:cubicBezTo>
                    <a:cubicBezTo>
                      <a:pt x="337" y="5"/>
                      <a:pt x="355" y="0"/>
                      <a:pt x="360" y="17"/>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18" name="Freeform 204"/>
              <p:cNvSpPr>
                <a:spLocks/>
              </p:cNvSpPr>
              <p:nvPr/>
            </p:nvSpPr>
            <p:spPr bwMode="auto">
              <a:xfrm>
                <a:off x="2295" y="3930"/>
                <a:ext cx="179" cy="143"/>
              </a:xfrm>
              <a:custGeom>
                <a:avLst/>
                <a:gdLst>
                  <a:gd name="T0" fmla="*/ 151 w 179"/>
                  <a:gd name="T1" fmla="*/ 0 h 143"/>
                  <a:gd name="T2" fmla="*/ 179 w 179"/>
                  <a:gd name="T3" fmla="*/ 100 h 143"/>
                  <a:gd name="T4" fmla="*/ 29 w 179"/>
                  <a:gd name="T5" fmla="*/ 143 h 143"/>
                  <a:gd name="T6" fmla="*/ 0 w 179"/>
                  <a:gd name="T7" fmla="*/ 42 h 143"/>
                  <a:gd name="T8" fmla="*/ 151 w 179"/>
                  <a:gd name="T9" fmla="*/ 0 h 143"/>
                </a:gdLst>
                <a:ahLst/>
                <a:cxnLst>
                  <a:cxn ang="0">
                    <a:pos x="T0" y="T1"/>
                  </a:cxn>
                  <a:cxn ang="0">
                    <a:pos x="T2" y="T3"/>
                  </a:cxn>
                  <a:cxn ang="0">
                    <a:pos x="T4" y="T5"/>
                  </a:cxn>
                  <a:cxn ang="0">
                    <a:pos x="T6" y="T7"/>
                  </a:cxn>
                  <a:cxn ang="0">
                    <a:pos x="T8" y="T9"/>
                  </a:cxn>
                </a:cxnLst>
                <a:rect l="0" t="0" r="r" b="b"/>
                <a:pathLst>
                  <a:path w="179" h="143">
                    <a:moveTo>
                      <a:pt x="151" y="0"/>
                    </a:moveTo>
                    <a:lnTo>
                      <a:pt x="179" y="100"/>
                    </a:lnTo>
                    <a:lnTo>
                      <a:pt x="29" y="143"/>
                    </a:lnTo>
                    <a:lnTo>
                      <a:pt x="0" y="42"/>
                    </a:lnTo>
                    <a:lnTo>
                      <a:pt x="151"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19" name="Freeform 205"/>
              <p:cNvSpPr>
                <a:spLocks/>
              </p:cNvSpPr>
              <p:nvPr/>
            </p:nvSpPr>
            <p:spPr bwMode="auto">
              <a:xfrm>
                <a:off x="2295" y="3930"/>
                <a:ext cx="179" cy="143"/>
              </a:xfrm>
              <a:custGeom>
                <a:avLst/>
                <a:gdLst>
                  <a:gd name="T0" fmla="*/ 151 w 179"/>
                  <a:gd name="T1" fmla="*/ 0 h 143"/>
                  <a:gd name="T2" fmla="*/ 179 w 179"/>
                  <a:gd name="T3" fmla="*/ 100 h 143"/>
                  <a:gd name="T4" fmla="*/ 29 w 179"/>
                  <a:gd name="T5" fmla="*/ 143 h 143"/>
                  <a:gd name="T6" fmla="*/ 0 w 179"/>
                  <a:gd name="T7" fmla="*/ 42 h 143"/>
                  <a:gd name="T8" fmla="*/ 151 w 179"/>
                  <a:gd name="T9" fmla="*/ 0 h 143"/>
                </a:gdLst>
                <a:ahLst/>
                <a:cxnLst>
                  <a:cxn ang="0">
                    <a:pos x="T0" y="T1"/>
                  </a:cxn>
                  <a:cxn ang="0">
                    <a:pos x="T2" y="T3"/>
                  </a:cxn>
                  <a:cxn ang="0">
                    <a:pos x="T4" y="T5"/>
                  </a:cxn>
                  <a:cxn ang="0">
                    <a:pos x="T6" y="T7"/>
                  </a:cxn>
                  <a:cxn ang="0">
                    <a:pos x="T8" y="T9"/>
                  </a:cxn>
                </a:cxnLst>
                <a:rect l="0" t="0" r="r" b="b"/>
                <a:pathLst>
                  <a:path w="179" h="143">
                    <a:moveTo>
                      <a:pt x="151" y="0"/>
                    </a:moveTo>
                    <a:lnTo>
                      <a:pt x="179" y="100"/>
                    </a:lnTo>
                    <a:lnTo>
                      <a:pt x="29" y="143"/>
                    </a:lnTo>
                    <a:lnTo>
                      <a:pt x="0" y="42"/>
                    </a:lnTo>
                    <a:lnTo>
                      <a:pt x="1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20" name="Freeform 206"/>
              <p:cNvSpPr>
                <a:spLocks/>
              </p:cNvSpPr>
              <p:nvPr/>
            </p:nvSpPr>
            <p:spPr bwMode="auto">
              <a:xfrm>
                <a:off x="2656" y="3453"/>
                <a:ext cx="89" cy="40"/>
              </a:xfrm>
              <a:custGeom>
                <a:avLst/>
                <a:gdLst>
                  <a:gd name="T0" fmla="*/ 0 w 188"/>
                  <a:gd name="T1" fmla="*/ 67 h 86"/>
                  <a:gd name="T2" fmla="*/ 36 w 188"/>
                  <a:gd name="T3" fmla="*/ 33 h 86"/>
                  <a:gd name="T4" fmla="*/ 136 w 188"/>
                  <a:gd name="T5" fmla="*/ 0 h 86"/>
                  <a:gd name="T6" fmla="*/ 188 w 188"/>
                  <a:gd name="T7" fmla="*/ 7 h 86"/>
                  <a:gd name="T8" fmla="*/ 178 w 188"/>
                  <a:gd name="T9" fmla="*/ 38 h 86"/>
                  <a:gd name="T10" fmla="*/ 136 w 188"/>
                  <a:gd name="T11" fmla="*/ 32 h 86"/>
                  <a:gd name="T12" fmla="*/ 58 w 188"/>
                  <a:gd name="T13" fmla="*/ 56 h 86"/>
                  <a:gd name="T14" fmla="*/ 26 w 188"/>
                  <a:gd name="T15" fmla="*/ 85 h 86"/>
                  <a:gd name="T16" fmla="*/ 26 w 188"/>
                  <a:gd name="T17" fmla="*/ 86 h 86"/>
                  <a:gd name="T18" fmla="*/ 26 w 188"/>
                  <a:gd name="T19" fmla="*/ 86 h 86"/>
                  <a:gd name="T20" fmla="*/ 0 w 188"/>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86">
                    <a:moveTo>
                      <a:pt x="0" y="67"/>
                    </a:moveTo>
                    <a:cubicBezTo>
                      <a:pt x="1" y="66"/>
                      <a:pt x="13" y="49"/>
                      <a:pt x="36" y="33"/>
                    </a:cubicBezTo>
                    <a:cubicBezTo>
                      <a:pt x="59" y="16"/>
                      <a:pt x="93" y="0"/>
                      <a:pt x="136" y="0"/>
                    </a:cubicBezTo>
                    <a:cubicBezTo>
                      <a:pt x="152" y="0"/>
                      <a:pt x="169" y="2"/>
                      <a:pt x="188" y="7"/>
                    </a:cubicBezTo>
                    <a:cubicBezTo>
                      <a:pt x="178" y="38"/>
                      <a:pt x="178" y="38"/>
                      <a:pt x="178" y="38"/>
                    </a:cubicBezTo>
                    <a:cubicBezTo>
                      <a:pt x="163" y="33"/>
                      <a:pt x="149" y="32"/>
                      <a:pt x="136" y="32"/>
                    </a:cubicBezTo>
                    <a:cubicBezTo>
                      <a:pt x="104" y="32"/>
                      <a:pt x="77" y="43"/>
                      <a:pt x="58" y="56"/>
                    </a:cubicBezTo>
                    <a:cubicBezTo>
                      <a:pt x="39" y="69"/>
                      <a:pt x="28" y="83"/>
                      <a:pt x="26" y="85"/>
                    </a:cubicBezTo>
                    <a:cubicBezTo>
                      <a:pt x="26" y="86"/>
                      <a:pt x="26" y="86"/>
                      <a:pt x="26" y="86"/>
                    </a:cubicBezTo>
                    <a:cubicBezTo>
                      <a:pt x="26" y="86"/>
                      <a:pt x="26" y="86"/>
                      <a:pt x="26" y="86"/>
                    </a:cubicBezTo>
                    <a:cubicBezTo>
                      <a:pt x="0" y="67"/>
                      <a:pt x="0" y="67"/>
                      <a:pt x="0" y="67"/>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21" name="Rectangle 207"/>
              <p:cNvSpPr>
                <a:spLocks noChangeArrowheads="1"/>
              </p:cNvSpPr>
              <p:nvPr/>
            </p:nvSpPr>
            <p:spPr bwMode="auto">
              <a:xfrm>
                <a:off x="2630" y="3616"/>
                <a:ext cx="19" cy="12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22" name="Rectangle 208"/>
              <p:cNvSpPr>
                <a:spLocks noChangeArrowheads="1"/>
              </p:cNvSpPr>
              <p:nvPr/>
            </p:nvSpPr>
            <p:spPr bwMode="auto">
              <a:xfrm>
                <a:off x="2630" y="3616"/>
                <a:ext cx="19"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23" name="Freeform 209"/>
              <p:cNvSpPr>
                <a:spLocks/>
              </p:cNvSpPr>
              <p:nvPr/>
            </p:nvSpPr>
            <p:spPr bwMode="auto">
              <a:xfrm>
                <a:off x="2665" y="3453"/>
                <a:ext cx="80" cy="40"/>
              </a:xfrm>
              <a:custGeom>
                <a:avLst/>
                <a:gdLst>
                  <a:gd name="T0" fmla="*/ 118 w 170"/>
                  <a:gd name="T1" fmla="*/ 0 h 85"/>
                  <a:gd name="T2" fmla="*/ 118 w 170"/>
                  <a:gd name="T3" fmla="*/ 0 h 85"/>
                  <a:gd name="T4" fmla="*/ 118 w 170"/>
                  <a:gd name="T5" fmla="*/ 0 h 85"/>
                  <a:gd name="T6" fmla="*/ 18 w 170"/>
                  <a:gd name="T7" fmla="*/ 33 h 85"/>
                  <a:gd name="T8" fmla="*/ 0 w 170"/>
                  <a:gd name="T9" fmla="*/ 48 h 85"/>
                  <a:gd name="T10" fmla="*/ 0 w 170"/>
                  <a:gd name="T11" fmla="*/ 48 h 85"/>
                  <a:gd name="T12" fmla="*/ 8 w 170"/>
                  <a:gd name="T13" fmla="*/ 85 h 85"/>
                  <a:gd name="T14" fmla="*/ 40 w 170"/>
                  <a:gd name="T15" fmla="*/ 56 h 85"/>
                  <a:gd name="T16" fmla="*/ 118 w 170"/>
                  <a:gd name="T17" fmla="*/ 32 h 85"/>
                  <a:gd name="T18" fmla="*/ 160 w 170"/>
                  <a:gd name="T19" fmla="*/ 38 h 85"/>
                  <a:gd name="T20" fmla="*/ 170 w 170"/>
                  <a:gd name="T21" fmla="*/ 7 h 85"/>
                  <a:gd name="T22" fmla="*/ 168 w 170"/>
                  <a:gd name="T23" fmla="*/ 7 h 85"/>
                  <a:gd name="T24" fmla="*/ 119 w 170"/>
                  <a:gd name="T25" fmla="*/ 0 h 85"/>
                  <a:gd name="T26" fmla="*/ 118 w 170"/>
                  <a:gd name="T2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85">
                    <a:moveTo>
                      <a:pt x="118" y="0"/>
                    </a:moveTo>
                    <a:cubicBezTo>
                      <a:pt x="118" y="0"/>
                      <a:pt x="118" y="0"/>
                      <a:pt x="118" y="0"/>
                    </a:cubicBezTo>
                    <a:cubicBezTo>
                      <a:pt x="118" y="0"/>
                      <a:pt x="118" y="0"/>
                      <a:pt x="118" y="0"/>
                    </a:cubicBezTo>
                    <a:cubicBezTo>
                      <a:pt x="75" y="0"/>
                      <a:pt x="41" y="16"/>
                      <a:pt x="18" y="33"/>
                    </a:cubicBezTo>
                    <a:cubicBezTo>
                      <a:pt x="11" y="38"/>
                      <a:pt x="5" y="43"/>
                      <a:pt x="0" y="48"/>
                    </a:cubicBezTo>
                    <a:cubicBezTo>
                      <a:pt x="0" y="48"/>
                      <a:pt x="0" y="48"/>
                      <a:pt x="0" y="48"/>
                    </a:cubicBezTo>
                    <a:cubicBezTo>
                      <a:pt x="8" y="85"/>
                      <a:pt x="8" y="85"/>
                      <a:pt x="8" y="85"/>
                    </a:cubicBezTo>
                    <a:cubicBezTo>
                      <a:pt x="11" y="81"/>
                      <a:pt x="22" y="68"/>
                      <a:pt x="40" y="56"/>
                    </a:cubicBezTo>
                    <a:cubicBezTo>
                      <a:pt x="59" y="43"/>
                      <a:pt x="86" y="32"/>
                      <a:pt x="118" y="32"/>
                    </a:cubicBezTo>
                    <a:cubicBezTo>
                      <a:pt x="131" y="32"/>
                      <a:pt x="145" y="33"/>
                      <a:pt x="160" y="38"/>
                    </a:cubicBezTo>
                    <a:cubicBezTo>
                      <a:pt x="170" y="7"/>
                      <a:pt x="170" y="7"/>
                      <a:pt x="170" y="7"/>
                    </a:cubicBezTo>
                    <a:cubicBezTo>
                      <a:pt x="169" y="7"/>
                      <a:pt x="168" y="7"/>
                      <a:pt x="168" y="7"/>
                    </a:cubicBezTo>
                    <a:cubicBezTo>
                      <a:pt x="150" y="2"/>
                      <a:pt x="134" y="0"/>
                      <a:pt x="119" y="0"/>
                    </a:cubicBezTo>
                    <a:cubicBezTo>
                      <a:pt x="119" y="0"/>
                      <a:pt x="118" y="0"/>
                      <a:pt x="118" y="0"/>
                    </a:cubicBezTo>
                  </a:path>
                </a:pathLst>
              </a:custGeom>
              <a:solidFill>
                <a:srgbClr val="C50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24" name="Freeform 210"/>
              <p:cNvSpPr>
                <a:spLocks/>
              </p:cNvSpPr>
              <p:nvPr/>
            </p:nvSpPr>
            <p:spPr bwMode="auto">
              <a:xfrm>
                <a:off x="2742" y="3456"/>
                <a:ext cx="17" cy="17"/>
              </a:xfrm>
              <a:custGeom>
                <a:avLst/>
                <a:gdLst>
                  <a:gd name="T0" fmla="*/ 6 w 35"/>
                  <a:gd name="T1" fmla="*/ 0 h 37"/>
                  <a:gd name="T2" fmla="*/ 0 w 35"/>
                  <a:gd name="T3" fmla="*/ 20 h 37"/>
                  <a:gd name="T4" fmla="*/ 18 w 35"/>
                  <a:gd name="T5" fmla="*/ 20 h 37"/>
                  <a:gd name="T6" fmla="*/ 18 w 35"/>
                  <a:gd name="T7" fmla="*/ 37 h 37"/>
                  <a:gd name="T8" fmla="*/ 33 w 35"/>
                  <a:gd name="T9" fmla="*/ 25 h 37"/>
                  <a:gd name="T10" fmla="*/ 22 w 35"/>
                  <a:gd name="T11" fmla="*/ 5 h 37"/>
                  <a:gd name="T12" fmla="*/ 22 w 35"/>
                  <a:gd name="T13" fmla="*/ 5 h 37"/>
                  <a:gd name="T14" fmla="*/ 22 w 35"/>
                  <a:gd name="T15" fmla="*/ 5 h 37"/>
                  <a:gd name="T16" fmla="*/ 6 w 35"/>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7">
                    <a:moveTo>
                      <a:pt x="6" y="0"/>
                    </a:moveTo>
                    <a:cubicBezTo>
                      <a:pt x="0" y="20"/>
                      <a:pt x="0" y="20"/>
                      <a:pt x="0" y="20"/>
                    </a:cubicBezTo>
                    <a:cubicBezTo>
                      <a:pt x="18" y="20"/>
                      <a:pt x="18" y="20"/>
                      <a:pt x="18" y="20"/>
                    </a:cubicBezTo>
                    <a:cubicBezTo>
                      <a:pt x="18" y="37"/>
                      <a:pt x="18" y="37"/>
                      <a:pt x="18" y="37"/>
                    </a:cubicBezTo>
                    <a:cubicBezTo>
                      <a:pt x="25" y="37"/>
                      <a:pt x="31" y="32"/>
                      <a:pt x="33" y="25"/>
                    </a:cubicBezTo>
                    <a:cubicBezTo>
                      <a:pt x="35" y="17"/>
                      <a:pt x="31" y="8"/>
                      <a:pt x="22" y="5"/>
                    </a:cubicBezTo>
                    <a:cubicBezTo>
                      <a:pt x="22" y="5"/>
                      <a:pt x="22" y="5"/>
                      <a:pt x="22" y="5"/>
                    </a:cubicBezTo>
                    <a:cubicBezTo>
                      <a:pt x="22" y="5"/>
                      <a:pt x="22" y="5"/>
                      <a:pt x="22" y="5"/>
                    </a:cubicBezTo>
                    <a:cubicBezTo>
                      <a:pt x="6" y="0"/>
                      <a:pt x="6" y="0"/>
                      <a:pt x="6" y="0"/>
                    </a:cubicBezTo>
                  </a:path>
                </a:pathLst>
              </a:custGeom>
              <a:solidFill>
                <a:srgbClr val="5DA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25" name="Freeform 211"/>
              <p:cNvSpPr>
                <a:spLocks/>
              </p:cNvSpPr>
              <p:nvPr/>
            </p:nvSpPr>
            <p:spPr bwMode="auto">
              <a:xfrm>
                <a:off x="2740" y="3465"/>
                <a:ext cx="11" cy="8"/>
              </a:xfrm>
              <a:custGeom>
                <a:avLst/>
                <a:gdLst>
                  <a:gd name="T0" fmla="*/ 22 w 22"/>
                  <a:gd name="T1" fmla="*/ 0 h 17"/>
                  <a:gd name="T2" fmla="*/ 4 w 22"/>
                  <a:gd name="T3" fmla="*/ 0 h 17"/>
                  <a:gd name="T4" fmla="*/ 0 w 22"/>
                  <a:gd name="T5" fmla="*/ 11 h 17"/>
                  <a:gd name="T6" fmla="*/ 16 w 22"/>
                  <a:gd name="T7" fmla="*/ 16 h 17"/>
                  <a:gd name="T8" fmla="*/ 16 w 22"/>
                  <a:gd name="T9" fmla="*/ 16 h 17"/>
                  <a:gd name="T10" fmla="*/ 17 w 22"/>
                  <a:gd name="T11" fmla="*/ 16 h 17"/>
                  <a:gd name="T12" fmla="*/ 22 w 22"/>
                  <a:gd name="T13" fmla="*/ 17 h 17"/>
                  <a:gd name="T14" fmla="*/ 22 w 22"/>
                  <a:gd name="T15" fmla="*/ 17 h 17"/>
                  <a:gd name="T16" fmla="*/ 22 w 2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7">
                    <a:moveTo>
                      <a:pt x="22" y="0"/>
                    </a:moveTo>
                    <a:cubicBezTo>
                      <a:pt x="4" y="0"/>
                      <a:pt x="4" y="0"/>
                      <a:pt x="4" y="0"/>
                    </a:cubicBezTo>
                    <a:cubicBezTo>
                      <a:pt x="0" y="11"/>
                      <a:pt x="0" y="11"/>
                      <a:pt x="0" y="11"/>
                    </a:cubicBezTo>
                    <a:cubicBezTo>
                      <a:pt x="16" y="16"/>
                      <a:pt x="16" y="16"/>
                      <a:pt x="16" y="16"/>
                    </a:cubicBezTo>
                    <a:cubicBezTo>
                      <a:pt x="16" y="16"/>
                      <a:pt x="16" y="16"/>
                      <a:pt x="16" y="16"/>
                    </a:cubicBezTo>
                    <a:cubicBezTo>
                      <a:pt x="17" y="16"/>
                      <a:pt x="17" y="16"/>
                      <a:pt x="17" y="16"/>
                    </a:cubicBezTo>
                    <a:cubicBezTo>
                      <a:pt x="18" y="17"/>
                      <a:pt x="20" y="17"/>
                      <a:pt x="22" y="17"/>
                    </a:cubicBezTo>
                    <a:cubicBezTo>
                      <a:pt x="22" y="17"/>
                      <a:pt x="22" y="17"/>
                      <a:pt x="22" y="17"/>
                    </a:cubicBezTo>
                    <a:cubicBezTo>
                      <a:pt x="22" y="0"/>
                      <a:pt x="22" y="0"/>
                      <a:pt x="22" y="0"/>
                    </a:cubicBezTo>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26" name="Freeform 212"/>
              <p:cNvSpPr>
                <a:spLocks/>
              </p:cNvSpPr>
              <p:nvPr/>
            </p:nvSpPr>
            <p:spPr bwMode="auto">
              <a:xfrm>
                <a:off x="2630" y="3743"/>
                <a:ext cx="34" cy="20"/>
              </a:xfrm>
              <a:custGeom>
                <a:avLst/>
                <a:gdLst>
                  <a:gd name="T0" fmla="*/ 34 w 34"/>
                  <a:gd name="T1" fmla="*/ 15 h 20"/>
                  <a:gd name="T2" fmla="*/ 19 w 34"/>
                  <a:gd name="T3" fmla="*/ 0 h 20"/>
                  <a:gd name="T4" fmla="*/ 0 w 34"/>
                  <a:gd name="T5" fmla="*/ 0 h 20"/>
                  <a:gd name="T6" fmla="*/ 0 w 34"/>
                  <a:gd name="T7" fmla="*/ 20 h 20"/>
                  <a:gd name="T8" fmla="*/ 34 w 34"/>
                  <a:gd name="T9" fmla="*/ 20 h 20"/>
                  <a:gd name="T10" fmla="*/ 34 w 34"/>
                  <a:gd name="T11" fmla="*/ 15 h 20"/>
                </a:gdLst>
                <a:ahLst/>
                <a:cxnLst>
                  <a:cxn ang="0">
                    <a:pos x="T0" y="T1"/>
                  </a:cxn>
                  <a:cxn ang="0">
                    <a:pos x="T2" y="T3"/>
                  </a:cxn>
                  <a:cxn ang="0">
                    <a:pos x="T4" y="T5"/>
                  </a:cxn>
                  <a:cxn ang="0">
                    <a:pos x="T6" y="T7"/>
                  </a:cxn>
                  <a:cxn ang="0">
                    <a:pos x="T8" y="T9"/>
                  </a:cxn>
                  <a:cxn ang="0">
                    <a:pos x="T10" y="T11"/>
                  </a:cxn>
                </a:cxnLst>
                <a:rect l="0" t="0" r="r" b="b"/>
                <a:pathLst>
                  <a:path w="34" h="20">
                    <a:moveTo>
                      <a:pt x="34" y="15"/>
                    </a:moveTo>
                    <a:lnTo>
                      <a:pt x="19" y="0"/>
                    </a:lnTo>
                    <a:lnTo>
                      <a:pt x="0" y="0"/>
                    </a:lnTo>
                    <a:lnTo>
                      <a:pt x="0" y="20"/>
                    </a:lnTo>
                    <a:lnTo>
                      <a:pt x="34" y="20"/>
                    </a:lnTo>
                    <a:lnTo>
                      <a:pt x="34" y="1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27" name="Freeform 213"/>
              <p:cNvSpPr>
                <a:spLocks/>
              </p:cNvSpPr>
              <p:nvPr/>
            </p:nvSpPr>
            <p:spPr bwMode="auto">
              <a:xfrm>
                <a:off x="2630" y="3743"/>
                <a:ext cx="34" cy="20"/>
              </a:xfrm>
              <a:custGeom>
                <a:avLst/>
                <a:gdLst>
                  <a:gd name="T0" fmla="*/ 34 w 34"/>
                  <a:gd name="T1" fmla="*/ 15 h 20"/>
                  <a:gd name="T2" fmla="*/ 19 w 34"/>
                  <a:gd name="T3" fmla="*/ 0 h 20"/>
                  <a:gd name="T4" fmla="*/ 0 w 34"/>
                  <a:gd name="T5" fmla="*/ 0 h 20"/>
                  <a:gd name="T6" fmla="*/ 0 w 34"/>
                  <a:gd name="T7" fmla="*/ 20 h 20"/>
                  <a:gd name="T8" fmla="*/ 34 w 34"/>
                  <a:gd name="T9" fmla="*/ 20 h 20"/>
                  <a:gd name="T10" fmla="*/ 34 w 34"/>
                  <a:gd name="T11" fmla="*/ 15 h 20"/>
                </a:gdLst>
                <a:ahLst/>
                <a:cxnLst>
                  <a:cxn ang="0">
                    <a:pos x="T0" y="T1"/>
                  </a:cxn>
                  <a:cxn ang="0">
                    <a:pos x="T2" y="T3"/>
                  </a:cxn>
                  <a:cxn ang="0">
                    <a:pos x="T4" y="T5"/>
                  </a:cxn>
                  <a:cxn ang="0">
                    <a:pos x="T6" y="T7"/>
                  </a:cxn>
                  <a:cxn ang="0">
                    <a:pos x="T8" y="T9"/>
                  </a:cxn>
                  <a:cxn ang="0">
                    <a:pos x="T10" y="T11"/>
                  </a:cxn>
                </a:cxnLst>
                <a:rect l="0" t="0" r="r" b="b"/>
                <a:pathLst>
                  <a:path w="34" h="20">
                    <a:moveTo>
                      <a:pt x="34" y="15"/>
                    </a:moveTo>
                    <a:lnTo>
                      <a:pt x="19" y="0"/>
                    </a:lnTo>
                    <a:lnTo>
                      <a:pt x="0" y="0"/>
                    </a:lnTo>
                    <a:lnTo>
                      <a:pt x="0" y="20"/>
                    </a:lnTo>
                    <a:lnTo>
                      <a:pt x="34" y="20"/>
                    </a:lnTo>
                    <a:lnTo>
                      <a:pt x="34"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28" name="Freeform 214"/>
              <p:cNvSpPr>
                <a:spLocks/>
              </p:cNvSpPr>
              <p:nvPr/>
            </p:nvSpPr>
            <p:spPr bwMode="auto">
              <a:xfrm>
                <a:off x="2630" y="3630"/>
                <a:ext cx="9" cy="113"/>
              </a:xfrm>
              <a:custGeom>
                <a:avLst/>
                <a:gdLst>
                  <a:gd name="T0" fmla="*/ 9 w 9"/>
                  <a:gd name="T1" fmla="*/ 0 h 113"/>
                  <a:gd name="T2" fmla="*/ 0 w 9"/>
                  <a:gd name="T3" fmla="*/ 3 h 113"/>
                  <a:gd name="T4" fmla="*/ 0 w 9"/>
                  <a:gd name="T5" fmla="*/ 113 h 113"/>
                  <a:gd name="T6" fmla="*/ 9 w 9"/>
                  <a:gd name="T7" fmla="*/ 113 h 113"/>
                  <a:gd name="T8" fmla="*/ 9 w 9"/>
                  <a:gd name="T9" fmla="*/ 0 h 113"/>
                </a:gdLst>
                <a:ahLst/>
                <a:cxnLst>
                  <a:cxn ang="0">
                    <a:pos x="T0" y="T1"/>
                  </a:cxn>
                  <a:cxn ang="0">
                    <a:pos x="T2" y="T3"/>
                  </a:cxn>
                  <a:cxn ang="0">
                    <a:pos x="T4" y="T5"/>
                  </a:cxn>
                  <a:cxn ang="0">
                    <a:pos x="T6" y="T7"/>
                  </a:cxn>
                  <a:cxn ang="0">
                    <a:pos x="T8" y="T9"/>
                  </a:cxn>
                </a:cxnLst>
                <a:rect l="0" t="0" r="r" b="b"/>
                <a:pathLst>
                  <a:path w="9" h="113">
                    <a:moveTo>
                      <a:pt x="9" y="0"/>
                    </a:moveTo>
                    <a:lnTo>
                      <a:pt x="0" y="3"/>
                    </a:lnTo>
                    <a:lnTo>
                      <a:pt x="0" y="113"/>
                    </a:lnTo>
                    <a:lnTo>
                      <a:pt x="9" y="113"/>
                    </a:lnTo>
                    <a:lnTo>
                      <a:pt x="9" y="0"/>
                    </a:lnTo>
                    <a:close/>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29" name="Freeform 215"/>
              <p:cNvSpPr>
                <a:spLocks/>
              </p:cNvSpPr>
              <p:nvPr/>
            </p:nvSpPr>
            <p:spPr bwMode="auto">
              <a:xfrm>
                <a:off x="2630" y="3630"/>
                <a:ext cx="9" cy="113"/>
              </a:xfrm>
              <a:custGeom>
                <a:avLst/>
                <a:gdLst>
                  <a:gd name="T0" fmla="*/ 9 w 9"/>
                  <a:gd name="T1" fmla="*/ 0 h 113"/>
                  <a:gd name="T2" fmla="*/ 0 w 9"/>
                  <a:gd name="T3" fmla="*/ 3 h 113"/>
                  <a:gd name="T4" fmla="*/ 0 w 9"/>
                  <a:gd name="T5" fmla="*/ 113 h 113"/>
                  <a:gd name="T6" fmla="*/ 9 w 9"/>
                  <a:gd name="T7" fmla="*/ 113 h 113"/>
                  <a:gd name="T8" fmla="*/ 9 w 9"/>
                  <a:gd name="T9" fmla="*/ 0 h 113"/>
                </a:gdLst>
                <a:ahLst/>
                <a:cxnLst>
                  <a:cxn ang="0">
                    <a:pos x="T0" y="T1"/>
                  </a:cxn>
                  <a:cxn ang="0">
                    <a:pos x="T2" y="T3"/>
                  </a:cxn>
                  <a:cxn ang="0">
                    <a:pos x="T4" y="T5"/>
                  </a:cxn>
                  <a:cxn ang="0">
                    <a:pos x="T6" y="T7"/>
                  </a:cxn>
                  <a:cxn ang="0">
                    <a:pos x="T8" y="T9"/>
                  </a:cxn>
                </a:cxnLst>
                <a:rect l="0" t="0" r="r" b="b"/>
                <a:pathLst>
                  <a:path w="9" h="113">
                    <a:moveTo>
                      <a:pt x="9" y="0"/>
                    </a:moveTo>
                    <a:lnTo>
                      <a:pt x="0" y="3"/>
                    </a:lnTo>
                    <a:lnTo>
                      <a:pt x="0" y="113"/>
                    </a:lnTo>
                    <a:lnTo>
                      <a:pt x="9" y="113"/>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30" name="Rectangle 216"/>
              <p:cNvSpPr>
                <a:spLocks noChangeArrowheads="1"/>
              </p:cNvSpPr>
              <p:nvPr/>
            </p:nvSpPr>
            <p:spPr bwMode="auto">
              <a:xfrm>
                <a:off x="2630" y="3743"/>
                <a:ext cx="9" cy="20"/>
              </a:xfrm>
              <a:prstGeom prst="rect">
                <a:avLst/>
              </a:prstGeom>
              <a:solidFill>
                <a:srgbClr val="0014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31" name="Rectangle 217"/>
              <p:cNvSpPr>
                <a:spLocks noChangeArrowheads="1"/>
              </p:cNvSpPr>
              <p:nvPr/>
            </p:nvSpPr>
            <p:spPr bwMode="auto">
              <a:xfrm>
                <a:off x="2630" y="3743"/>
                <a:ext cx="9" cy="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32" name="Freeform 218"/>
              <p:cNvSpPr>
                <a:spLocks noEditPoints="1"/>
              </p:cNvSpPr>
              <p:nvPr/>
            </p:nvSpPr>
            <p:spPr bwMode="auto">
              <a:xfrm>
                <a:off x="2639" y="3587"/>
                <a:ext cx="75" cy="96"/>
              </a:xfrm>
              <a:custGeom>
                <a:avLst/>
                <a:gdLst>
                  <a:gd name="T0" fmla="*/ 82 w 159"/>
                  <a:gd name="T1" fmla="*/ 190 h 204"/>
                  <a:gd name="T2" fmla="*/ 114 w 159"/>
                  <a:gd name="T3" fmla="*/ 106 h 204"/>
                  <a:gd name="T4" fmla="*/ 0 w 159"/>
                  <a:gd name="T5" fmla="*/ 33 h 204"/>
                  <a:gd name="T6" fmla="*/ 20 w 159"/>
                  <a:gd name="T7" fmla="*/ 0 h 204"/>
                  <a:gd name="T8" fmla="*/ 148 w 159"/>
                  <a:gd name="T9" fmla="*/ 82 h 204"/>
                  <a:gd name="T10" fmla="*/ 156 w 159"/>
                  <a:gd name="T11" fmla="*/ 105 h 204"/>
                  <a:gd name="T12" fmla="*/ 118 w 159"/>
                  <a:gd name="T13" fmla="*/ 204 h 204"/>
                  <a:gd name="T14" fmla="*/ 82 w 159"/>
                  <a:gd name="T15" fmla="*/ 190 h 204"/>
                  <a:gd name="T16" fmla="*/ 0 w 159"/>
                  <a:gd name="T17" fmla="*/ 33 h 204"/>
                  <a:gd name="T18" fmla="*/ 0 w 159"/>
                  <a:gd name="T19" fmla="*/ 33 h 204"/>
                  <a:gd name="T20" fmla="*/ 0 w 159"/>
                  <a:gd name="T21" fmla="*/ 3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04">
                    <a:moveTo>
                      <a:pt x="82" y="190"/>
                    </a:moveTo>
                    <a:cubicBezTo>
                      <a:pt x="114" y="106"/>
                      <a:pt x="114" y="106"/>
                      <a:pt x="114" y="106"/>
                    </a:cubicBezTo>
                    <a:cubicBezTo>
                      <a:pt x="0" y="33"/>
                      <a:pt x="0" y="33"/>
                      <a:pt x="0" y="33"/>
                    </a:cubicBezTo>
                    <a:cubicBezTo>
                      <a:pt x="20" y="0"/>
                      <a:pt x="20" y="0"/>
                      <a:pt x="20" y="0"/>
                    </a:cubicBezTo>
                    <a:cubicBezTo>
                      <a:pt x="148" y="82"/>
                      <a:pt x="148" y="82"/>
                      <a:pt x="148" y="82"/>
                    </a:cubicBezTo>
                    <a:cubicBezTo>
                      <a:pt x="156" y="87"/>
                      <a:pt x="159" y="96"/>
                      <a:pt x="156" y="105"/>
                    </a:cubicBezTo>
                    <a:cubicBezTo>
                      <a:pt x="118" y="204"/>
                      <a:pt x="118" y="204"/>
                      <a:pt x="118" y="204"/>
                    </a:cubicBezTo>
                    <a:cubicBezTo>
                      <a:pt x="82" y="190"/>
                      <a:pt x="82" y="190"/>
                      <a:pt x="82" y="190"/>
                    </a:cubicBezTo>
                    <a:moveTo>
                      <a:pt x="0" y="33"/>
                    </a:moveTo>
                    <a:cubicBezTo>
                      <a:pt x="0" y="33"/>
                      <a:pt x="0" y="33"/>
                      <a:pt x="0" y="33"/>
                    </a:cubicBezTo>
                    <a:cubicBezTo>
                      <a:pt x="0" y="33"/>
                      <a:pt x="0" y="33"/>
                      <a:pt x="0" y="33"/>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33" name="Freeform 219"/>
              <p:cNvSpPr>
                <a:spLocks/>
              </p:cNvSpPr>
              <p:nvPr/>
            </p:nvSpPr>
            <p:spPr bwMode="auto">
              <a:xfrm>
                <a:off x="2678" y="3676"/>
                <a:ext cx="35" cy="19"/>
              </a:xfrm>
              <a:custGeom>
                <a:avLst/>
                <a:gdLst>
                  <a:gd name="T0" fmla="*/ 35 w 35"/>
                  <a:gd name="T1" fmla="*/ 15 h 19"/>
                  <a:gd name="T2" fmla="*/ 20 w 35"/>
                  <a:gd name="T3" fmla="*/ 0 h 19"/>
                  <a:gd name="T4" fmla="*/ 0 w 35"/>
                  <a:gd name="T5" fmla="*/ 0 h 19"/>
                  <a:gd name="T6" fmla="*/ 0 w 35"/>
                  <a:gd name="T7" fmla="*/ 19 h 19"/>
                  <a:gd name="T8" fmla="*/ 35 w 35"/>
                  <a:gd name="T9" fmla="*/ 19 h 19"/>
                  <a:gd name="T10" fmla="*/ 35 w 35"/>
                  <a:gd name="T11" fmla="*/ 15 h 19"/>
                </a:gdLst>
                <a:ahLst/>
                <a:cxnLst>
                  <a:cxn ang="0">
                    <a:pos x="T0" y="T1"/>
                  </a:cxn>
                  <a:cxn ang="0">
                    <a:pos x="T2" y="T3"/>
                  </a:cxn>
                  <a:cxn ang="0">
                    <a:pos x="T4" y="T5"/>
                  </a:cxn>
                  <a:cxn ang="0">
                    <a:pos x="T6" y="T7"/>
                  </a:cxn>
                  <a:cxn ang="0">
                    <a:pos x="T8" y="T9"/>
                  </a:cxn>
                  <a:cxn ang="0">
                    <a:pos x="T10" y="T11"/>
                  </a:cxn>
                </a:cxnLst>
                <a:rect l="0" t="0" r="r" b="b"/>
                <a:pathLst>
                  <a:path w="35" h="19">
                    <a:moveTo>
                      <a:pt x="35" y="15"/>
                    </a:moveTo>
                    <a:lnTo>
                      <a:pt x="20" y="0"/>
                    </a:lnTo>
                    <a:lnTo>
                      <a:pt x="0" y="0"/>
                    </a:lnTo>
                    <a:lnTo>
                      <a:pt x="0" y="19"/>
                    </a:lnTo>
                    <a:lnTo>
                      <a:pt x="35" y="19"/>
                    </a:lnTo>
                    <a:lnTo>
                      <a:pt x="35" y="1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34" name="Freeform 220"/>
              <p:cNvSpPr>
                <a:spLocks/>
              </p:cNvSpPr>
              <p:nvPr/>
            </p:nvSpPr>
            <p:spPr bwMode="auto">
              <a:xfrm>
                <a:off x="2678" y="3676"/>
                <a:ext cx="35" cy="19"/>
              </a:xfrm>
              <a:custGeom>
                <a:avLst/>
                <a:gdLst>
                  <a:gd name="T0" fmla="*/ 35 w 35"/>
                  <a:gd name="T1" fmla="*/ 15 h 19"/>
                  <a:gd name="T2" fmla="*/ 20 w 35"/>
                  <a:gd name="T3" fmla="*/ 0 h 19"/>
                  <a:gd name="T4" fmla="*/ 0 w 35"/>
                  <a:gd name="T5" fmla="*/ 0 h 19"/>
                  <a:gd name="T6" fmla="*/ 0 w 35"/>
                  <a:gd name="T7" fmla="*/ 19 h 19"/>
                  <a:gd name="T8" fmla="*/ 35 w 35"/>
                  <a:gd name="T9" fmla="*/ 19 h 19"/>
                  <a:gd name="T10" fmla="*/ 35 w 35"/>
                  <a:gd name="T11" fmla="*/ 15 h 19"/>
                </a:gdLst>
                <a:ahLst/>
                <a:cxnLst>
                  <a:cxn ang="0">
                    <a:pos x="T0" y="T1"/>
                  </a:cxn>
                  <a:cxn ang="0">
                    <a:pos x="T2" y="T3"/>
                  </a:cxn>
                  <a:cxn ang="0">
                    <a:pos x="T4" y="T5"/>
                  </a:cxn>
                  <a:cxn ang="0">
                    <a:pos x="T6" y="T7"/>
                  </a:cxn>
                  <a:cxn ang="0">
                    <a:pos x="T8" y="T9"/>
                  </a:cxn>
                  <a:cxn ang="0">
                    <a:pos x="T10" y="T11"/>
                  </a:cxn>
                </a:cxnLst>
                <a:rect l="0" t="0" r="r" b="b"/>
                <a:pathLst>
                  <a:path w="35" h="19">
                    <a:moveTo>
                      <a:pt x="35" y="15"/>
                    </a:moveTo>
                    <a:lnTo>
                      <a:pt x="20" y="0"/>
                    </a:lnTo>
                    <a:lnTo>
                      <a:pt x="0" y="0"/>
                    </a:lnTo>
                    <a:lnTo>
                      <a:pt x="0" y="19"/>
                    </a:lnTo>
                    <a:lnTo>
                      <a:pt x="35" y="19"/>
                    </a:lnTo>
                    <a:lnTo>
                      <a:pt x="35"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35" name="Freeform 221"/>
              <p:cNvSpPr>
                <a:spLocks/>
              </p:cNvSpPr>
              <p:nvPr/>
            </p:nvSpPr>
            <p:spPr bwMode="auto">
              <a:xfrm>
                <a:off x="2672" y="3620"/>
                <a:ext cx="31" cy="56"/>
              </a:xfrm>
              <a:custGeom>
                <a:avLst/>
                <a:gdLst>
                  <a:gd name="T0" fmla="*/ 11 w 31"/>
                  <a:gd name="T1" fmla="*/ 0 h 56"/>
                  <a:gd name="T2" fmla="*/ 0 w 31"/>
                  <a:gd name="T3" fmla="*/ 3 h 56"/>
                  <a:gd name="T4" fmla="*/ 21 w 31"/>
                  <a:gd name="T5" fmla="*/ 17 h 56"/>
                  <a:gd name="T6" fmla="*/ 7 w 31"/>
                  <a:gd name="T7" fmla="*/ 56 h 56"/>
                  <a:gd name="T8" fmla="*/ 7 w 31"/>
                  <a:gd name="T9" fmla="*/ 56 h 56"/>
                  <a:gd name="T10" fmla="*/ 15 w 31"/>
                  <a:gd name="T11" fmla="*/ 56 h 56"/>
                  <a:gd name="T12" fmla="*/ 15 w 31"/>
                  <a:gd name="T13" fmla="*/ 55 h 56"/>
                  <a:gd name="T14" fmla="*/ 31 w 31"/>
                  <a:gd name="T15" fmla="*/ 13 h 56"/>
                  <a:gd name="T16" fmla="*/ 11 w 31"/>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6">
                    <a:moveTo>
                      <a:pt x="11" y="0"/>
                    </a:moveTo>
                    <a:lnTo>
                      <a:pt x="0" y="3"/>
                    </a:lnTo>
                    <a:lnTo>
                      <a:pt x="21" y="17"/>
                    </a:lnTo>
                    <a:lnTo>
                      <a:pt x="7" y="56"/>
                    </a:lnTo>
                    <a:lnTo>
                      <a:pt x="7" y="56"/>
                    </a:lnTo>
                    <a:lnTo>
                      <a:pt x="15" y="56"/>
                    </a:lnTo>
                    <a:lnTo>
                      <a:pt x="15" y="55"/>
                    </a:lnTo>
                    <a:lnTo>
                      <a:pt x="31" y="13"/>
                    </a:lnTo>
                    <a:lnTo>
                      <a:pt x="11" y="0"/>
                    </a:lnTo>
                    <a:close/>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36" name="Freeform 222"/>
              <p:cNvSpPr>
                <a:spLocks/>
              </p:cNvSpPr>
              <p:nvPr/>
            </p:nvSpPr>
            <p:spPr bwMode="auto">
              <a:xfrm>
                <a:off x="2672" y="3620"/>
                <a:ext cx="31" cy="56"/>
              </a:xfrm>
              <a:custGeom>
                <a:avLst/>
                <a:gdLst>
                  <a:gd name="T0" fmla="*/ 11 w 31"/>
                  <a:gd name="T1" fmla="*/ 0 h 56"/>
                  <a:gd name="T2" fmla="*/ 0 w 31"/>
                  <a:gd name="T3" fmla="*/ 3 h 56"/>
                  <a:gd name="T4" fmla="*/ 21 w 31"/>
                  <a:gd name="T5" fmla="*/ 17 h 56"/>
                  <a:gd name="T6" fmla="*/ 7 w 31"/>
                  <a:gd name="T7" fmla="*/ 56 h 56"/>
                  <a:gd name="T8" fmla="*/ 7 w 31"/>
                  <a:gd name="T9" fmla="*/ 56 h 56"/>
                  <a:gd name="T10" fmla="*/ 15 w 31"/>
                  <a:gd name="T11" fmla="*/ 56 h 56"/>
                  <a:gd name="T12" fmla="*/ 15 w 31"/>
                  <a:gd name="T13" fmla="*/ 55 h 56"/>
                  <a:gd name="T14" fmla="*/ 31 w 31"/>
                  <a:gd name="T15" fmla="*/ 13 h 56"/>
                  <a:gd name="T16" fmla="*/ 11 w 31"/>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6">
                    <a:moveTo>
                      <a:pt x="11" y="0"/>
                    </a:moveTo>
                    <a:lnTo>
                      <a:pt x="0" y="3"/>
                    </a:lnTo>
                    <a:lnTo>
                      <a:pt x="21" y="17"/>
                    </a:lnTo>
                    <a:lnTo>
                      <a:pt x="7" y="56"/>
                    </a:lnTo>
                    <a:lnTo>
                      <a:pt x="7" y="56"/>
                    </a:lnTo>
                    <a:lnTo>
                      <a:pt x="15" y="56"/>
                    </a:lnTo>
                    <a:lnTo>
                      <a:pt x="15" y="55"/>
                    </a:lnTo>
                    <a:lnTo>
                      <a:pt x="31" y="13"/>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37" name="Freeform 223"/>
              <p:cNvSpPr>
                <a:spLocks/>
              </p:cNvSpPr>
              <p:nvPr/>
            </p:nvSpPr>
            <p:spPr bwMode="auto">
              <a:xfrm>
                <a:off x="2678" y="3676"/>
                <a:ext cx="9" cy="19"/>
              </a:xfrm>
              <a:custGeom>
                <a:avLst/>
                <a:gdLst>
                  <a:gd name="T0" fmla="*/ 9 w 9"/>
                  <a:gd name="T1" fmla="*/ 0 h 19"/>
                  <a:gd name="T2" fmla="*/ 1 w 9"/>
                  <a:gd name="T3" fmla="*/ 0 h 19"/>
                  <a:gd name="T4" fmla="*/ 0 w 9"/>
                  <a:gd name="T5" fmla="*/ 0 h 19"/>
                  <a:gd name="T6" fmla="*/ 0 w 9"/>
                  <a:gd name="T7" fmla="*/ 19 h 19"/>
                  <a:gd name="T8" fmla="*/ 9 w 9"/>
                  <a:gd name="T9" fmla="*/ 19 h 19"/>
                  <a:gd name="T10" fmla="*/ 9 w 9"/>
                  <a:gd name="T11" fmla="*/ 0 h 19"/>
                </a:gdLst>
                <a:ahLst/>
                <a:cxnLst>
                  <a:cxn ang="0">
                    <a:pos x="T0" y="T1"/>
                  </a:cxn>
                  <a:cxn ang="0">
                    <a:pos x="T2" y="T3"/>
                  </a:cxn>
                  <a:cxn ang="0">
                    <a:pos x="T4" y="T5"/>
                  </a:cxn>
                  <a:cxn ang="0">
                    <a:pos x="T6" y="T7"/>
                  </a:cxn>
                  <a:cxn ang="0">
                    <a:pos x="T8" y="T9"/>
                  </a:cxn>
                  <a:cxn ang="0">
                    <a:pos x="T10" y="T11"/>
                  </a:cxn>
                </a:cxnLst>
                <a:rect l="0" t="0" r="r" b="b"/>
                <a:pathLst>
                  <a:path w="9" h="19">
                    <a:moveTo>
                      <a:pt x="9" y="0"/>
                    </a:moveTo>
                    <a:lnTo>
                      <a:pt x="1" y="0"/>
                    </a:lnTo>
                    <a:lnTo>
                      <a:pt x="0" y="0"/>
                    </a:lnTo>
                    <a:lnTo>
                      <a:pt x="0" y="19"/>
                    </a:lnTo>
                    <a:lnTo>
                      <a:pt x="9" y="19"/>
                    </a:lnTo>
                    <a:lnTo>
                      <a:pt x="9" y="0"/>
                    </a:lnTo>
                    <a:close/>
                  </a:path>
                </a:pathLst>
              </a:custGeom>
              <a:solidFill>
                <a:srgbClr val="0014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38" name="Freeform 224"/>
              <p:cNvSpPr>
                <a:spLocks/>
              </p:cNvSpPr>
              <p:nvPr/>
            </p:nvSpPr>
            <p:spPr bwMode="auto">
              <a:xfrm>
                <a:off x="2678" y="3676"/>
                <a:ext cx="9" cy="19"/>
              </a:xfrm>
              <a:custGeom>
                <a:avLst/>
                <a:gdLst>
                  <a:gd name="T0" fmla="*/ 9 w 9"/>
                  <a:gd name="T1" fmla="*/ 0 h 19"/>
                  <a:gd name="T2" fmla="*/ 1 w 9"/>
                  <a:gd name="T3" fmla="*/ 0 h 19"/>
                  <a:gd name="T4" fmla="*/ 0 w 9"/>
                  <a:gd name="T5" fmla="*/ 0 h 19"/>
                  <a:gd name="T6" fmla="*/ 0 w 9"/>
                  <a:gd name="T7" fmla="*/ 19 h 19"/>
                  <a:gd name="T8" fmla="*/ 9 w 9"/>
                  <a:gd name="T9" fmla="*/ 19 h 19"/>
                  <a:gd name="T10" fmla="*/ 9 w 9"/>
                  <a:gd name="T11" fmla="*/ 0 h 19"/>
                </a:gdLst>
                <a:ahLst/>
                <a:cxnLst>
                  <a:cxn ang="0">
                    <a:pos x="T0" y="T1"/>
                  </a:cxn>
                  <a:cxn ang="0">
                    <a:pos x="T2" y="T3"/>
                  </a:cxn>
                  <a:cxn ang="0">
                    <a:pos x="T4" y="T5"/>
                  </a:cxn>
                  <a:cxn ang="0">
                    <a:pos x="T6" y="T7"/>
                  </a:cxn>
                  <a:cxn ang="0">
                    <a:pos x="T8" y="T9"/>
                  </a:cxn>
                  <a:cxn ang="0">
                    <a:pos x="T10" y="T11"/>
                  </a:cxn>
                </a:cxnLst>
                <a:rect l="0" t="0" r="r" b="b"/>
                <a:pathLst>
                  <a:path w="9" h="19">
                    <a:moveTo>
                      <a:pt x="9" y="0"/>
                    </a:moveTo>
                    <a:lnTo>
                      <a:pt x="1" y="0"/>
                    </a:lnTo>
                    <a:lnTo>
                      <a:pt x="0" y="0"/>
                    </a:lnTo>
                    <a:lnTo>
                      <a:pt x="0" y="19"/>
                    </a:lnTo>
                    <a:lnTo>
                      <a:pt x="9" y="19"/>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39" name="Freeform 225"/>
              <p:cNvSpPr>
                <a:spLocks/>
              </p:cNvSpPr>
              <p:nvPr/>
            </p:nvSpPr>
            <p:spPr bwMode="auto">
              <a:xfrm>
                <a:off x="2751" y="3457"/>
                <a:ext cx="23" cy="23"/>
              </a:xfrm>
              <a:custGeom>
                <a:avLst/>
                <a:gdLst>
                  <a:gd name="T0" fmla="*/ 23 w 23"/>
                  <a:gd name="T1" fmla="*/ 15 h 23"/>
                  <a:gd name="T2" fmla="*/ 8 w 23"/>
                  <a:gd name="T3" fmla="*/ 23 h 23"/>
                  <a:gd name="T4" fmla="*/ 0 w 23"/>
                  <a:gd name="T5" fmla="*/ 8 h 23"/>
                  <a:gd name="T6" fmla="*/ 15 w 23"/>
                  <a:gd name="T7" fmla="*/ 0 h 23"/>
                  <a:gd name="T8" fmla="*/ 23 w 23"/>
                  <a:gd name="T9" fmla="*/ 15 h 23"/>
                </a:gdLst>
                <a:ahLst/>
                <a:cxnLst>
                  <a:cxn ang="0">
                    <a:pos x="T0" y="T1"/>
                  </a:cxn>
                  <a:cxn ang="0">
                    <a:pos x="T2" y="T3"/>
                  </a:cxn>
                  <a:cxn ang="0">
                    <a:pos x="T4" y="T5"/>
                  </a:cxn>
                  <a:cxn ang="0">
                    <a:pos x="T6" y="T7"/>
                  </a:cxn>
                  <a:cxn ang="0">
                    <a:pos x="T8" y="T9"/>
                  </a:cxn>
                </a:cxnLst>
                <a:rect l="0" t="0" r="r" b="b"/>
                <a:pathLst>
                  <a:path w="23" h="23">
                    <a:moveTo>
                      <a:pt x="23" y="15"/>
                    </a:moveTo>
                    <a:lnTo>
                      <a:pt x="8" y="23"/>
                    </a:lnTo>
                    <a:lnTo>
                      <a:pt x="0" y="8"/>
                    </a:lnTo>
                    <a:lnTo>
                      <a:pt x="15" y="0"/>
                    </a:lnTo>
                    <a:lnTo>
                      <a:pt x="23"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40" name="Freeform 226"/>
              <p:cNvSpPr>
                <a:spLocks/>
              </p:cNvSpPr>
              <p:nvPr/>
            </p:nvSpPr>
            <p:spPr bwMode="auto">
              <a:xfrm>
                <a:off x="2616" y="3758"/>
                <a:ext cx="47" cy="35"/>
              </a:xfrm>
              <a:custGeom>
                <a:avLst/>
                <a:gdLst>
                  <a:gd name="T0" fmla="*/ 47 w 47"/>
                  <a:gd name="T1" fmla="*/ 15 h 35"/>
                  <a:gd name="T2" fmla="*/ 7 w 47"/>
                  <a:gd name="T3" fmla="*/ 35 h 35"/>
                  <a:gd name="T4" fmla="*/ 0 w 47"/>
                  <a:gd name="T5" fmla="*/ 19 h 35"/>
                  <a:gd name="T6" fmla="*/ 40 w 47"/>
                  <a:gd name="T7" fmla="*/ 0 h 35"/>
                  <a:gd name="T8" fmla="*/ 47 w 47"/>
                  <a:gd name="T9" fmla="*/ 15 h 35"/>
                </a:gdLst>
                <a:ahLst/>
                <a:cxnLst>
                  <a:cxn ang="0">
                    <a:pos x="T0" y="T1"/>
                  </a:cxn>
                  <a:cxn ang="0">
                    <a:pos x="T2" y="T3"/>
                  </a:cxn>
                  <a:cxn ang="0">
                    <a:pos x="T4" y="T5"/>
                  </a:cxn>
                  <a:cxn ang="0">
                    <a:pos x="T6" y="T7"/>
                  </a:cxn>
                  <a:cxn ang="0">
                    <a:pos x="T8" y="T9"/>
                  </a:cxn>
                </a:cxnLst>
                <a:rect l="0" t="0" r="r" b="b"/>
                <a:pathLst>
                  <a:path w="47" h="35">
                    <a:moveTo>
                      <a:pt x="47" y="15"/>
                    </a:moveTo>
                    <a:lnTo>
                      <a:pt x="7" y="35"/>
                    </a:lnTo>
                    <a:lnTo>
                      <a:pt x="0" y="19"/>
                    </a:lnTo>
                    <a:lnTo>
                      <a:pt x="40" y="0"/>
                    </a:lnTo>
                    <a:lnTo>
                      <a:pt x="47" y="1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41" name="Freeform 227"/>
              <p:cNvSpPr>
                <a:spLocks/>
              </p:cNvSpPr>
              <p:nvPr/>
            </p:nvSpPr>
            <p:spPr bwMode="auto">
              <a:xfrm>
                <a:off x="2616" y="3758"/>
                <a:ext cx="47" cy="35"/>
              </a:xfrm>
              <a:custGeom>
                <a:avLst/>
                <a:gdLst>
                  <a:gd name="T0" fmla="*/ 47 w 47"/>
                  <a:gd name="T1" fmla="*/ 15 h 35"/>
                  <a:gd name="T2" fmla="*/ 7 w 47"/>
                  <a:gd name="T3" fmla="*/ 35 h 35"/>
                  <a:gd name="T4" fmla="*/ 0 w 47"/>
                  <a:gd name="T5" fmla="*/ 19 h 35"/>
                  <a:gd name="T6" fmla="*/ 40 w 47"/>
                  <a:gd name="T7" fmla="*/ 0 h 35"/>
                  <a:gd name="T8" fmla="*/ 47 w 47"/>
                  <a:gd name="T9" fmla="*/ 15 h 35"/>
                </a:gdLst>
                <a:ahLst/>
                <a:cxnLst>
                  <a:cxn ang="0">
                    <a:pos x="T0" y="T1"/>
                  </a:cxn>
                  <a:cxn ang="0">
                    <a:pos x="T2" y="T3"/>
                  </a:cxn>
                  <a:cxn ang="0">
                    <a:pos x="T4" y="T5"/>
                  </a:cxn>
                  <a:cxn ang="0">
                    <a:pos x="T6" y="T7"/>
                  </a:cxn>
                  <a:cxn ang="0">
                    <a:pos x="T8" y="T9"/>
                  </a:cxn>
                </a:cxnLst>
                <a:rect l="0" t="0" r="r" b="b"/>
                <a:pathLst>
                  <a:path w="47" h="35">
                    <a:moveTo>
                      <a:pt x="47" y="15"/>
                    </a:moveTo>
                    <a:lnTo>
                      <a:pt x="7" y="35"/>
                    </a:lnTo>
                    <a:lnTo>
                      <a:pt x="0" y="19"/>
                    </a:lnTo>
                    <a:lnTo>
                      <a:pt x="40" y="0"/>
                    </a:lnTo>
                    <a:lnTo>
                      <a:pt x="47"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42" name="Freeform 228"/>
              <p:cNvSpPr>
                <a:spLocks/>
              </p:cNvSpPr>
              <p:nvPr/>
            </p:nvSpPr>
            <p:spPr bwMode="auto">
              <a:xfrm>
                <a:off x="2655" y="3752"/>
                <a:ext cx="23" cy="21"/>
              </a:xfrm>
              <a:custGeom>
                <a:avLst/>
                <a:gdLst>
                  <a:gd name="T0" fmla="*/ 34 w 48"/>
                  <a:gd name="T1" fmla="*/ 38 h 46"/>
                  <a:gd name="T2" fmla="*/ 35 w 48"/>
                  <a:gd name="T3" fmla="*/ 37 h 46"/>
                  <a:gd name="T4" fmla="*/ 43 w 48"/>
                  <a:gd name="T5" fmla="*/ 13 h 46"/>
                  <a:gd name="T6" fmla="*/ 18 w 48"/>
                  <a:gd name="T7" fmla="*/ 4 h 46"/>
                  <a:gd name="T8" fmla="*/ 18 w 48"/>
                  <a:gd name="T9" fmla="*/ 5 h 46"/>
                  <a:gd name="T10" fmla="*/ 18 w 48"/>
                  <a:gd name="T11" fmla="*/ 5 h 46"/>
                  <a:gd name="T12" fmla="*/ 0 w 48"/>
                  <a:gd name="T13" fmla="*/ 13 h 46"/>
                  <a:gd name="T14" fmla="*/ 17 w 48"/>
                  <a:gd name="T15" fmla="*/ 46 h 46"/>
                  <a:gd name="T16" fmla="*/ 34 w 48"/>
                  <a:gd name="T17"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6">
                    <a:moveTo>
                      <a:pt x="34" y="38"/>
                    </a:moveTo>
                    <a:cubicBezTo>
                      <a:pt x="35" y="37"/>
                      <a:pt x="35" y="37"/>
                      <a:pt x="35" y="37"/>
                    </a:cubicBezTo>
                    <a:cubicBezTo>
                      <a:pt x="44" y="33"/>
                      <a:pt x="48" y="22"/>
                      <a:pt x="43" y="13"/>
                    </a:cubicBezTo>
                    <a:cubicBezTo>
                      <a:pt x="39" y="4"/>
                      <a:pt x="28" y="0"/>
                      <a:pt x="18" y="4"/>
                    </a:cubicBezTo>
                    <a:cubicBezTo>
                      <a:pt x="18" y="5"/>
                      <a:pt x="18" y="5"/>
                      <a:pt x="18" y="5"/>
                    </a:cubicBezTo>
                    <a:cubicBezTo>
                      <a:pt x="18" y="5"/>
                      <a:pt x="18" y="5"/>
                      <a:pt x="18" y="5"/>
                    </a:cubicBezTo>
                    <a:cubicBezTo>
                      <a:pt x="0" y="13"/>
                      <a:pt x="0" y="13"/>
                      <a:pt x="0" y="13"/>
                    </a:cubicBezTo>
                    <a:cubicBezTo>
                      <a:pt x="17" y="46"/>
                      <a:pt x="17" y="46"/>
                      <a:pt x="17" y="46"/>
                    </a:cubicBezTo>
                    <a:cubicBezTo>
                      <a:pt x="34" y="38"/>
                      <a:pt x="34" y="38"/>
                      <a:pt x="34" y="3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43" name="Freeform 229"/>
              <p:cNvSpPr>
                <a:spLocks/>
              </p:cNvSpPr>
              <p:nvPr/>
            </p:nvSpPr>
            <p:spPr bwMode="auto">
              <a:xfrm>
                <a:off x="2507" y="3720"/>
                <a:ext cx="135" cy="202"/>
              </a:xfrm>
              <a:custGeom>
                <a:avLst/>
                <a:gdLst>
                  <a:gd name="T0" fmla="*/ 216 w 286"/>
                  <a:gd name="T1" fmla="*/ 25 h 430"/>
                  <a:gd name="T2" fmla="*/ 282 w 286"/>
                  <a:gd name="T3" fmla="*/ 365 h 430"/>
                  <a:gd name="T4" fmla="*/ 262 w 286"/>
                  <a:gd name="T5" fmla="*/ 393 h 430"/>
                  <a:gd name="T6" fmla="*/ 99 w 286"/>
                  <a:gd name="T7" fmla="*/ 425 h 430"/>
                  <a:gd name="T8" fmla="*/ 70 w 286"/>
                  <a:gd name="T9" fmla="*/ 405 h 430"/>
                  <a:gd name="T10" fmla="*/ 5 w 286"/>
                  <a:gd name="T11" fmla="*/ 65 h 430"/>
                  <a:gd name="T12" fmla="*/ 24 w 286"/>
                  <a:gd name="T13" fmla="*/ 37 h 430"/>
                  <a:gd name="T14" fmla="*/ 187 w 286"/>
                  <a:gd name="T15" fmla="*/ 5 h 430"/>
                  <a:gd name="T16" fmla="*/ 216 w 286"/>
                  <a:gd name="T17" fmla="*/ 25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430">
                    <a:moveTo>
                      <a:pt x="216" y="25"/>
                    </a:moveTo>
                    <a:cubicBezTo>
                      <a:pt x="282" y="365"/>
                      <a:pt x="282" y="365"/>
                      <a:pt x="282" y="365"/>
                    </a:cubicBezTo>
                    <a:cubicBezTo>
                      <a:pt x="282" y="365"/>
                      <a:pt x="286" y="389"/>
                      <a:pt x="262" y="393"/>
                    </a:cubicBezTo>
                    <a:cubicBezTo>
                      <a:pt x="99" y="425"/>
                      <a:pt x="99" y="425"/>
                      <a:pt x="99" y="425"/>
                    </a:cubicBezTo>
                    <a:cubicBezTo>
                      <a:pt x="99" y="425"/>
                      <a:pt x="75" y="430"/>
                      <a:pt x="70" y="405"/>
                    </a:cubicBezTo>
                    <a:cubicBezTo>
                      <a:pt x="5" y="65"/>
                      <a:pt x="5" y="65"/>
                      <a:pt x="5" y="65"/>
                    </a:cubicBezTo>
                    <a:cubicBezTo>
                      <a:pt x="5" y="65"/>
                      <a:pt x="0" y="41"/>
                      <a:pt x="24" y="37"/>
                    </a:cubicBezTo>
                    <a:cubicBezTo>
                      <a:pt x="187" y="5"/>
                      <a:pt x="187" y="5"/>
                      <a:pt x="187" y="5"/>
                    </a:cubicBezTo>
                    <a:cubicBezTo>
                      <a:pt x="187" y="5"/>
                      <a:pt x="211" y="0"/>
                      <a:pt x="216" y="25"/>
                    </a:cubicBezTo>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44" name="Freeform 230"/>
              <p:cNvSpPr>
                <a:spLocks/>
              </p:cNvSpPr>
              <p:nvPr/>
            </p:nvSpPr>
            <p:spPr bwMode="auto">
              <a:xfrm>
                <a:off x="2513" y="3719"/>
                <a:ext cx="134" cy="202"/>
              </a:xfrm>
              <a:custGeom>
                <a:avLst/>
                <a:gdLst>
                  <a:gd name="T0" fmla="*/ 216 w 286"/>
                  <a:gd name="T1" fmla="*/ 24 h 429"/>
                  <a:gd name="T2" fmla="*/ 281 w 286"/>
                  <a:gd name="T3" fmla="*/ 364 h 429"/>
                  <a:gd name="T4" fmla="*/ 262 w 286"/>
                  <a:gd name="T5" fmla="*/ 393 h 429"/>
                  <a:gd name="T6" fmla="*/ 99 w 286"/>
                  <a:gd name="T7" fmla="*/ 425 h 429"/>
                  <a:gd name="T8" fmla="*/ 70 w 286"/>
                  <a:gd name="T9" fmla="*/ 405 h 429"/>
                  <a:gd name="T10" fmla="*/ 5 w 286"/>
                  <a:gd name="T11" fmla="*/ 65 h 429"/>
                  <a:gd name="T12" fmla="*/ 24 w 286"/>
                  <a:gd name="T13" fmla="*/ 36 h 429"/>
                  <a:gd name="T14" fmla="*/ 187 w 286"/>
                  <a:gd name="T15" fmla="*/ 5 h 429"/>
                  <a:gd name="T16" fmla="*/ 216 w 286"/>
                  <a:gd name="T17" fmla="*/ 24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429">
                    <a:moveTo>
                      <a:pt x="216" y="24"/>
                    </a:moveTo>
                    <a:cubicBezTo>
                      <a:pt x="281" y="364"/>
                      <a:pt x="281" y="364"/>
                      <a:pt x="281" y="364"/>
                    </a:cubicBezTo>
                    <a:cubicBezTo>
                      <a:pt x="281" y="364"/>
                      <a:pt x="286" y="389"/>
                      <a:pt x="262" y="393"/>
                    </a:cubicBezTo>
                    <a:cubicBezTo>
                      <a:pt x="99" y="425"/>
                      <a:pt x="99" y="425"/>
                      <a:pt x="99" y="425"/>
                    </a:cubicBezTo>
                    <a:cubicBezTo>
                      <a:pt x="99" y="425"/>
                      <a:pt x="75" y="429"/>
                      <a:pt x="70" y="405"/>
                    </a:cubicBezTo>
                    <a:cubicBezTo>
                      <a:pt x="5" y="65"/>
                      <a:pt x="5" y="65"/>
                      <a:pt x="5" y="65"/>
                    </a:cubicBezTo>
                    <a:cubicBezTo>
                      <a:pt x="5" y="65"/>
                      <a:pt x="0" y="41"/>
                      <a:pt x="24" y="36"/>
                    </a:cubicBezTo>
                    <a:cubicBezTo>
                      <a:pt x="187" y="5"/>
                      <a:pt x="187" y="5"/>
                      <a:pt x="187" y="5"/>
                    </a:cubicBezTo>
                    <a:cubicBezTo>
                      <a:pt x="187" y="5"/>
                      <a:pt x="211" y="0"/>
                      <a:pt x="216" y="2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45" name="Freeform 231"/>
              <p:cNvSpPr>
                <a:spLocks/>
              </p:cNvSpPr>
              <p:nvPr/>
            </p:nvSpPr>
            <p:spPr bwMode="auto">
              <a:xfrm>
                <a:off x="2527" y="3732"/>
                <a:ext cx="103" cy="152"/>
              </a:xfrm>
              <a:custGeom>
                <a:avLst/>
                <a:gdLst>
                  <a:gd name="T0" fmla="*/ 76 w 103"/>
                  <a:gd name="T1" fmla="*/ 0 h 152"/>
                  <a:gd name="T2" fmla="*/ 103 w 103"/>
                  <a:gd name="T3" fmla="*/ 137 h 152"/>
                  <a:gd name="T4" fmla="*/ 26 w 103"/>
                  <a:gd name="T5" fmla="*/ 152 h 152"/>
                  <a:gd name="T6" fmla="*/ 0 w 103"/>
                  <a:gd name="T7" fmla="*/ 15 h 152"/>
                  <a:gd name="T8" fmla="*/ 76 w 103"/>
                  <a:gd name="T9" fmla="*/ 0 h 152"/>
                </a:gdLst>
                <a:ahLst/>
                <a:cxnLst>
                  <a:cxn ang="0">
                    <a:pos x="T0" y="T1"/>
                  </a:cxn>
                  <a:cxn ang="0">
                    <a:pos x="T2" y="T3"/>
                  </a:cxn>
                  <a:cxn ang="0">
                    <a:pos x="T4" y="T5"/>
                  </a:cxn>
                  <a:cxn ang="0">
                    <a:pos x="T6" y="T7"/>
                  </a:cxn>
                  <a:cxn ang="0">
                    <a:pos x="T8" y="T9"/>
                  </a:cxn>
                </a:cxnLst>
                <a:rect l="0" t="0" r="r" b="b"/>
                <a:pathLst>
                  <a:path w="103" h="152">
                    <a:moveTo>
                      <a:pt x="76" y="0"/>
                    </a:moveTo>
                    <a:lnTo>
                      <a:pt x="103" y="137"/>
                    </a:lnTo>
                    <a:lnTo>
                      <a:pt x="26" y="152"/>
                    </a:lnTo>
                    <a:lnTo>
                      <a:pt x="0" y="15"/>
                    </a:lnTo>
                    <a:lnTo>
                      <a:pt x="76"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46" name="Freeform 232"/>
              <p:cNvSpPr>
                <a:spLocks/>
              </p:cNvSpPr>
              <p:nvPr/>
            </p:nvSpPr>
            <p:spPr bwMode="auto">
              <a:xfrm>
                <a:off x="2527" y="3732"/>
                <a:ext cx="103" cy="152"/>
              </a:xfrm>
              <a:custGeom>
                <a:avLst/>
                <a:gdLst>
                  <a:gd name="T0" fmla="*/ 76 w 103"/>
                  <a:gd name="T1" fmla="*/ 0 h 152"/>
                  <a:gd name="T2" fmla="*/ 103 w 103"/>
                  <a:gd name="T3" fmla="*/ 137 h 152"/>
                  <a:gd name="T4" fmla="*/ 26 w 103"/>
                  <a:gd name="T5" fmla="*/ 152 h 152"/>
                  <a:gd name="T6" fmla="*/ 0 w 103"/>
                  <a:gd name="T7" fmla="*/ 15 h 152"/>
                  <a:gd name="T8" fmla="*/ 76 w 103"/>
                  <a:gd name="T9" fmla="*/ 0 h 152"/>
                </a:gdLst>
                <a:ahLst/>
                <a:cxnLst>
                  <a:cxn ang="0">
                    <a:pos x="T0" y="T1"/>
                  </a:cxn>
                  <a:cxn ang="0">
                    <a:pos x="T2" y="T3"/>
                  </a:cxn>
                  <a:cxn ang="0">
                    <a:pos x="T4" y="T5"/>
                  </a:cxn>
                  <a:cxn ang="0">
                    <a:pos x="T6" y="T7"/>
                  </a:cxn>
                  <a:cxn ang="0">
                    <a:pos x="T8" y="T9"/>
                  </a:cxn>
                </a:cxnLst>
                <a:rect l="0" t="0" r="r" b="b"/>
                <a:pathLst>
                  <a:path w="103" h="152">
                    <a:moveTo>
                      <a:pt x="76" y="0"/>
                    </a:moveTo>
                    <a:lnTo>
                      <a:pt x="103" y="137"/>
                    </a:lnTo>
                    <a:lnTo>
                      <a:pt x="26" y="152"/>
                    </a:lnTo>
                    <a:lnTo>
                      <a:pt x="0" y="15"/>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47" name="Freeform 233"/>
              <p:cNvSpPr>
                <a:spLocks/>
              </p:cNvSpPr>
              <p:nvPr/>
            </p:nvSpPr>
            <p:spPr bwMode="auto">
              <a:xfrm>
                <a:off x="2694" y="3513"/>
                <a:ext cx="49" cy="209"/>
              </a:xfrm>
              <a:custGeom>
                <a:avLst/>
                <a:gdLst>
                  <a:gd name="T0" fmla="*/ 85 w 104"/>
                  <a:gd name="T1" fmla="*/ 0 h 445"/>
                  <a:gd name="T2" fmla="*/ 0 w 104"/>
                  <a:gd name="T3" fmla="*/ 433 h 445"/>
                  <a:gd name="T4" fmla="*/ 40 w 104"/>
                  <a:gd name="T5" fmla="*/ 445 h 445"/>
                  <a:gd name="T6" fmla="*/ 53 w 104"/>
                  <a:gd name="T7" fmla="*/ 355 h 445"/>
                  <a:gd name="T8" fmla="*/ 104 w 104"/>
                  <a:gd name="T9" fmla="*/ 60 h 445"/>
                  <a:gd name="T10" fmla="*/ 85 w 104"/>
                  <a:gd name="T11" fmla="*/ 0 h 445"/>
                </a:gdLst>
                <a:ahLst/>
                <a:cxnLst>
                  <a:cxn ang="0">
                    <a:pos x="T0" y="T1"/>
                  </a:cxn>
                  <a:cxn ang="0">
                    <a:pos x="T2" y="T3"/>
                  </a:cxn>
                  <a:cxn ang="0">
                    <a:pos x="T4" y="T5"/>
                  </a:cxn>
                  <a:cxn ang="0">
                    <a:pos x="T6" y="T7"/>
                  </a:cxn>
                  <a:cxn ang="0">
                    <a:pos x="T8" y="T9"/>
                  </a:cxn>
                  <a:cxn ang="0">
                    <a:pos x="T10" y="T11"/>
                  </a:cxn>
                </a:cxnLst>
                <a:rect l="0" t="0" r="r" b="b"/>
                <a:pathLst>
                  <a:path w="104" h="445">
                    <a:moveTo>
                      <a:pt x="85" y="0"/>
                    </a:moveTo>
                    <a:cubicBezTo>
                      <a:pt x="0" y="433"/>
                      <a:pt x="0" y="433"/>
                      <a:pt x="0" y="433"/>
                    </a:cubicBezTo>
                    <a:cubicBezTo>
                      <a:pt x="40" y="445"/>
                      <a:pt x="40" y="445"/>
                      <a:pt x="40" y="445"/>
                    </a:cubicBezTo>
                    <a:cubicBezTo>
                      <a:pt x="40" y="445"/>
                      <a:pt x="53" y="361"/>
                      <a:pt x="53" y="355"/>
                    </a:cubicBezTo>
                    <a:cubicBezTo>
                      <a:pt x="53" y="349"/>
                      <a:pt x="104" y="60"/>
                      <a:pt x="104" y="60"/>
                    </a:cubicBezTo>
                    <a:lnTo>
                      <a:pt x="8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48" name="Freeform 234"/>
              <p:cNvSpPr>
                <a:spLocks/>
              </p:cNvSpPr>
              <p:nvPr/>
            </p:nvSpPr>
            <p:spPr bwMode="auto">
              <a:xfrm>
                <a:off x="2740" y="3456"/>
                <a:ext cx="19" cy="18"/>
              </a:xfrm>
              <a:custGeom>
                <a:avLst/>
                <a:gdLst>
                  <a:gd name="T0" fmla="*/ 26 w 39"/>
                  <a:gd name="T1" fmla="*/ 5 h 39"/>
                  <a:gd name="T2" fmla="*/ 26 w 39"/>
                  <a:gd name="T3" fmla="*/ 5 h 39"/>
                  <a:gd name="T4" fmla="*/ 37 w 39"/>
                  <a:gd name="T5" fmla="*/ 25 h 39"/>
                  <a:gd name="T6" fmla="*/ 17 w 39"/>
                  <a:gd name="T7" fmla="*/ 36 h 39"/>
                  <a:gd name="T8" fmla="*/ 16 w 39"/>
                  <a:gd name="T9" fmla="*/ 36 h 39"/>
                  <a:gd name="T10" fmla="*/ 16 w 39"/>
                  <a:gd name="T11" fmla="*/ 36 h 39"/>
                  <a:gd name="T12" fmla="*/ 0 w 39"/>
                  <a:gd name="T13" fmla="*/ 31 h 39"/>
                  <a:gd name="T14" fmla="*/ 10 w 39"/>
                  <a:gd name="T15" fmla="*/ 0 h 39"/>
                  <a:gd name="T16" fmla="*/ 26 w 39"/>
                  <a:gd name="T17" fmla="*/ 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9">
                    <a:moveTo>
                      <a:pt x="26" y="5"/>
                    </a:moveTo>
                    <a:cubicBezTo>
                      <a:pt x="26" y="5"/>
                      <a:pt x="26" y="5"/>
                      <a:pt x="26" y="5"/>
                    </a:cubicBezTo>
                    <a:cubicBezTo>
                      <a:pt x="35" y="8"/>
                      <a:pt x="39" y="17"/>
                      <a:pt x="37" y="25"/>
                    </a:cubicBezTo>
                    <a:cubicBezTo>
                      <a:pt x="34" y="34"/>
                      <a:pt x="25" y="39"/>
                      <a:pt x="17" y="36"/>
                    </a:cubicBezTo>
                    <a:cubicBezTo>
                      <a:pt x="16" y="36"/>
                      <a:pt x="16" y="36"/>
                      <a:pt x="16" y="36"/>
                    </a:cubicBezTo>
                    <a:cubicBezTo>
                      <a:pt x="16" y="36"/>
                      <a:pt x="16" y="36"/>
                      <a:pt x="16" y="36"/>
                    </a:cubicBezTo>
                    <a:cubicBezTo>
                      <a:pt x="0" y="31"/>
                      <a:pt x="0" y="31"/>
                      <a:pt x="0" y="31"/>
                    </a:cubicBezTo>
                    <a:cubicBezTo>
                      <a:pt x="10" y="0"/>
                      <a:pt x="10" y="0"/>
                      <a:pt x="10" y="0"/>
                    </a:cubicBezTo>
                    <a:cubicBezTo>
                      <a:pt x="26" y="5"/>
                      <a:pt x="26" y="5"/>
                      <a:pt x="26" y="5"/>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49" name="Freeform 235"/>
              <p:cNvSpPr>
                <a:spLocks/>
              </p:cNvSpPr>
              <p:nvPr/>
            </p:nvSpPr>
            <p:spPr bwMode="auto">
              <a:xfrm>
                <a:off x="2598" y="3511"/>
                <a:ext cx="104" cy="49"/>
              </a:xfrm>
              <a:custGeom>
                <a:avLst/>
                <a:gdLst>
                  <a:gd name="T0" fmla="*/ 35 w 222"/>
                  <a:gd name="T1" fmla="*/ 60 h 104"/>
                  <a:gd name="T2" fmla="*/ 0 w 222"/>
                  <a:gd name="T3" fmla="*/ 11 h 104"/>
                  <a:gd name="T4" fmla="*/ 21 w 222"/>
                  <a:gd name="T5" fmla="*/ 0 h 104"/>
                  <a:gd name="T6" fmla="*/ 21 w 222"/>
                  <a:gd name="T7" fmla="*/ 0 h 104"/>
                  <a:gd name="T8" fmla="*/ 22 w 222"/>
                  <a:gd name="T9" fmla="*/ 2 h 104"/>
                  <a:gd name="T10" fmla="*/ 26 w 222"/>
                  <a:gd name="T11" fmla="*/ 9 h 104"/>
                  <a:gd name="T12" fmla="*/ 53 w 222"/>
                  <a:gd name="T13" fmla="*/ 34 h 104"/>
                  <a:gd name="T14" fmla="*/ 222 w 222"/>
                  <a:gd name="T15" fmla="*/ 72 h 104"/>
                  <a:gd name="T16" fmla="*/ 222 w 222"/>
                  <a:gd name="T17" fmla="*/ 104 h 104"/>
                  <a:gd name="T18" fmla="*/ 35 w 222"/>
                  <a:gd name="T19" fmla="*/ 6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104">
                    <a:moveTo>
                      <a:pt x="35" y="60"/>
                    </a:moveTo>
                    <a:cubicBezTo>
                      <a:pt x="1" y="37"/>
                      <a:pt x="1" y="13"/>
                      <a:pt x="0" y="11"/>
                    </a:cubicBezTo>
                    <a:cubicBezTo>
                      <a:pt x="21" y="0"/>
                      <a:pt x="21" y="0"/>
                      <a:pt x="21" y="0"/>
                    </a:cubicBezTo>
                    <a:cubicBezTo>
                      <a:pt x="21" y="0"/>
                      <a:pt x="21" y="0"/>
                      <a:pt x="21" y="0"/>
                    </a:cubicBezTo>
                    <a:cubicBezTo>
                      <a:pt x="21" y="0"/>
                      <a:pt x="21" y="1"/>
                      <a:pt x="22" y="2"/>
                    </a:cubicBezTo>
                    <a:cubicBezTo>
                      <a:pt x="23" y="3"/>
                      <a:pt x="24" y="6"/>
                      <a:pt x="26" y="9"/>
                    </a:cubicBezTo>
                    <a:cubicBezTo>
                      <a:pt x="31" y="15"/>
                      <a:pt x="39" y="24"/>
                      <a:pt x="53" y="34"/>
                    </a:cubicBezTo>
                    <a:cubicBezTo>
                      <a:pt x="80" y="52"/>
                      <a:pt x="131" y="72"/>
                      <a:pt x="222" y="72"/>
                    </a:cubicBezTo>
                    <a:cubicBezTo>
                      <a:pt x="222" y="104"/>
                      <a:pt x="222" y="104"/>
                      <a:pt x="222" y="104"/>
                    </a:cubicBezTo>
                    <a:cubicBezTo>
                      <a:pt x="126" y="104"/>
                      <a:pt x="69" y="83"/>
                      <a:pt x="35" y="60"/>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50" name="Freeform 236"/>
              <p:cNvSpPr>
                <a:spLocks/>
              </p:cNvSpPr>
              <p:nvPr/>
            </p:nvSpPr>
            <p:spPr bwMode="auto">
              <a:xfrm>
                <a:off x="2702" y="3545"/>
                <a:ext cx="16" cy="15"/>
              </a:xfrm>
              <a:custGeom>
                <a:avLst/>
                <a:gdLst>
                  <a:gd name="T0" fmla="*/ 16 w 33"/>
                  <a:gd name="T1" fmla="*/ 0 h 32"/>
                  <a:gd name="T2" fmla="*/ 17 w 33"/>
                  <a:gd name="T3" fmla="*/ 0 h 32"/>
                  <a:gd name="T4" fmla="*/ 33 w 33"/>
                  <a:gd name="T5" fmla="*/ 16 h 32"/>
                  <a:gd name="T6" fmla="*/ 17 w 33"/>
                  <a:gd name="T7" fmla="*/ 32 h 32"/>
                  <a:gd name="T8" fmla="*/ 17 w 33"/>
                  <a:gd name="T9" fmla="*/ 32 h 32"/>
                  <a:gd name="T10" fmla="*/ 17 w 33"/>
                  <a:gd name="T11" fmla="*/ 32 h 32"/>
                  <a:gd name="T12" fmla="*/ 0 w 33"/>
                  <a:gd name="T13" fmla="*/ 32 h 32"/>
                  <a:gd name="T14" fmla="*/ 0 w 33"/>
                  <a:gd name="T15" fmla="*/ 0 h 32"/>
                  <a:gd name="T16" fmla="*/ 16 w 3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16" y="0"/>
                    </a:moveTo>
                    <a:cubicBezTo>
                      <a:pt x="17" y="0"/>
                      <a:pt x="17" y="0"/>
                      <a:pt x="17" y="0"/>
                    </a:cubicBezTo>
                    <a:cubicBezTo>
                      <a:pt x="26" y="0"/>
                      <a:pt x="33" y="7"/>
                      <a:pt x="33" y="16"/>
                    </a:cubicBezTo>
                    <a:cubicBezTo>
                      <a:pt x="33" y="25"/>
                      <a:pt x="26" y="32"/>
                      <a:pt x="17" y="32"/>
                    </a:cubicBezTo>
                    <a:cubicBezTo>
                      <a:pt x="17" y="32"/>
                      <a:pt x="17" y="32"/>
                      <a:pt x="17" y="32"/>
                    </a:cubicBezTo>
                    <a:cubicBezTo>
                      <a:pt x="17" y="32"/>
                      <a:pt x="17" y="32"/>
                      <a:pt x="17" y="32"/>
                    </a:cubicBezTo>
                    <a:cubicBezTo>
                      <a:pt x="0" y="32"/>
                      <a:pt x="0" y="32"/>
                      <a:pt x="0" y="32"/>
                    </a:cubicBezTo>
                    <a:cubicBezTo>
                      <a:pt x="0" y="0"/>
                      <a:pt x="0" y="0"/>
                      <a:pt x="0" y="0"/>
                    </a:cubicBezTo>
                    <a:cubicBezTo>
                      <a:pt x="16" y="0"/>
                      <a:pt x="16" y="0"/>
                      <a:pt x="16" y="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51" name="Freeform 237"/>
              <p:cNvSpPr>
                <a:spLocks/>
              </p:cNvSpPr>
              <p:nvPr/>
            </p:nvSpPr>
            <p:spPr bwMode="auto">
              <a:xfrm>
                <a:off x="2586" y="3475"/>
                <a:ext cx="112" cy="142"/>
              </a:xfrm>
              <a:custGeom>
                <a:avLst/>
                <a:gdLst>
                  <a:gd name="T0" fmla="*/ 102 w 112"/>
                  <a:gd name="T1" fmla="*/ 100 h 142"/>
                  <a:gd name="T2" fmla="*/ 112 w 112"/>
                  <a:gd name="T3" fmla="*/ 142 h 142"/>
                  <a:gd name="T4" fmla="*/ 79 w 112"/>
                  <a:gd name="T5" fmla="*/ 0 h 142"/>
                  <a:gd name="T6" fmla="*/ 0 w 112"/>
                  <a:gd name="T7" fmla="*/ 19 h 142"/>
                  <a:gd name="T8" fmla="*/ 14 w 112"/>
                  <a:gd name="T9" fmla="*/ 59 h 142"/>
                  <a:gd name="T10" fmla="*/ 102 w 112"/>
                  <a:gd name="T11" fmla="*/ 100 h 142"/>
                </a:gdLst>
                <a:ahLst/>
                <a:cxnLst>
                  <a:cxn ang="0">
                    <a:pos x="T0" y="T1"/>
                  </a:cxn>
                  <a:cxn ang="0">
                    <a:pos x="T2" y="T3"/>
                  </a:cxn>
                  <a:cxn ang="0">
                    <a:pos x="T4" y="T5"/>
                  </a:cxn>
                  <a:cxn ang="0">
                    <a:pos x="T6" y="T7"/>
                  </a:cxn>
                  <a:cxn ang="0">
                    <a:pos x="T8" y="T9"/>
                  </a:cxn>
                  <a:cxn ang="0">
                    <a:pos x="T10" y="T11"/>
                  </a:cxn>
                </a:cxnLst>
                <a:rect l="0" t="0" r="r" b="b"/>
                <a:pathLst>
                  <a:path w="112" h="142">
                    <a:moveTo>
                      <a:pt x="102" y="100"/>
                    </a:moveTo>
                    <a:lnTo>
                      <a:pt x="112" y="142"/>
                    </a:lnTo>
                    <a:lnTo>
                      <a:pt x="79" y="0"/>
                    </a:lnTo>
                    <a:lnTo>
                      <a:pt x="0" y="19"/>
                    </a:lnTo>
                    <a:lnTo>
                      <a:pt x="14" y="59"/>
                    </a:lnTo>
                    <a:lnTo>
                      <a:pt x="102" y="10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52" name="Freeform 238"/>
              <p:cNvSpPr>
                <a:spLocks/>
              </p:cNvSpPr>
              <p:nvPr/>
            </p:nvSpPr>
            <p:spPr bwMode="auto">
              <a:xfrm>
                <a:off x="2586" y="3475"/>
                <a:ext cx="112" cy="142"/>
              </a:xfrm>
              <a:custGeom>
                <a:avLst/>
                <a:gdLst>
                  <a:gd name="T0" fmla="*/ 102 w 112"/>
                  <a:gd name="T1" fmla="*/ 100 h 142"/>
                  <a:gd name="T2" fmla="*/ 112 w 112"/>
                  <a:gd name="T3" fmla="*/ 142 h 142"/>
                  <a:gd name="T4" fmla="*/ 79 w 112"/>
                  <a:gd name="T5" fmla="*/ 0 h 142"/>
                  <a:gd name="T6" fmla="*/ 0 w 112"/>
                  <a:gd name="T7" fmla="*/ 19 h 142"/>
                  <a:gd name="T8" fmla="*/ 14 w 112"/>
                  <a:gd name="T9" fmla="*/ 59 h 142"/>
                  <a:gd name="T10" fmla="*/ 102 w 112"/>
                  <a:gd name="T11" fmla="*/ 100 h 142"/>
                </a:gdLst>
                <a:ahLst/>
                <a:cxnLst>
                  <a:cxn ang="0">
                    <a:pos x="T0" y="T1"/>
                  </a:cxn>
                  <a:cxn ang="0">
                    <a:pos x="T2" y="T3"/>
                  </a:cxn>
                  <a:cxn ang="0">
                    <a:pos x="T4" y="T5"/>
                  </a:cxn>
                  <a:cxn ang="0">
                    <a:pos x="T6" y="T7"/>
                  </a:cxn>
                  <a:cxn ang="0">
                    <a:pos x="T8" y="T9"/>
                  </a:cxn>
                  <a:cxn ang="0">
                    <a:pos x="T10" y="T11"/>
                  </a:cxn>
                </a:cxnLst>
                <a:rect l="0" t="0" r="r" b="b"/>
                <a:pathLst>
                  <a:path w="112" h="142">
                    <a:moveTo>
                      <a:pt x="102" y="100"/>
                    </a:moveTo>
                    <a:lnTo>
                      <a:pt x="112" y="142"/>
                    </a:lnTo>
                    <a:lnTo>
                      <a:pt x="79" y="0"/>
                    </a:lnTo>
                    <a:lnTo>
                      <a:pt x="0" y="19"/>
                    </a:lnTo>
                    <a:lnTo>
                      <a:pt x="14" y="59"/>
                    </a:lnTo>
                    <a:lnTo>
                      <a:pt x="102" y="1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53" name="Rectangle 239"/>
              <p:cNvSpPr>
                <a:spLocks noChangeArrowheads="1"/>
              </p:cNvSpPr>
              <p:nvPr/>
            </p:nvSpPr>
            <p:spPr bwMode="auto">
              <a:xfrm>
                <a:off x="2586" y="3494"/>
                <a:ext cx="1" cy="1"/>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54" name="Freeform 240"/>
              <p:cNvSpPr>
                <a:spLocks/>
              </p:cNvSpPr>
              <p:nvPr/>
            </p:nvSpPr>
            <p:spPr bwMode="auto">
              <a:xfrm>
                <a:off x="2620" y="363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55" name="Freeform 241"/>
              <p:cNvSpPr>
                <a:spLocks/>
              </p:cNvSpPr>
              <p:nvPr/>
            </p:nvSpPr>
            <p:spPr bwMode="auto">
              <a:xfrm>
                <a:off x="2620" y="363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56" name="Freeform 242"/>
              <p:cNvSpPr>
                <a:spLocks/>
              </p:cNvSpPr>
              <p:nvPr/>
            </p:nvSpPr>
            <p:spPr bwMode="auto">
              <a:xfrm>
                <a:off x="2600" y="3534"/>
                <a:ext cx="98" cy="101"/>
              </a:xfrm>
              <a:custGeom>
                <a:avLst/>
                <a:gdLst>
                  <a:gd name="T0" fmla="*/ 0 w 208"/>
                  <a:gd name="T1" fmla="*/ 0 h 216"/>
                  <a:gd name="T2" fmla="*/ 36 w 208"/>
                  <a:gd name="T3" fmla="*/ 109 h 216"/>
                  <a:gd name="T4" fmla="*/ 42 w 208"/>
                  <a:gd name="T5" fmla="*/ 214 h 216"/>
                  <a:gd name="T6" fmla="*/ 42 w 208"/>
                  <a:gd name="T7" fmla="*/ 216 h 216"/>
                  <a:gd name="T8" fmla="*/ 208 w 208"/>
                  <a:gd name="T9" fmla="*/ 177 h 216"/>
                  <a:gd name="T10" fmla="*/ 187 w 208"/>
                  <a:gd name="T11" fmla="*/ 88 h 216"/>
                  <a:gd name="T12" fmla="*/ 0 w 208"/>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208" h="216">
                    <a:moveTo>
                      <a:pt x="0" y="0"/>
                    </a:moveTo>
                    <a:cubicBezTo>
                      <a:pt x="36" y="109"/>
                      <a:pt x="36" y="109"/>
                      <a:pt x="36" y="109"/>
                    </a:cubicBezTo>
                    <a:cubicBezTo>
                      <a:pt x="37" y="152"/>
                      <a:pt x="41" y="204"/>
                      <a:pt x="42" y="214"/>
                    </a:cubicBezTo>
                    <a:cubicBezTo>
                      <a:pt x="42" y="216"/>
                      <a:pt x="42" y="216"/>
                      <a:pt x="42" y="216"/>
                    </a:cubicBezTo>
                    <a:cubicBezTo>
                      <a:pt x="208" y="177"/>
                      <a:pt x="208" y="177"/>
                      <a:pt x="208" y="177"/>
                    </a:cubicBezTo>
                    <a:cubicBezTo>
                      <a:pt x="187" y="88"/>
                      <a:pt x="187" y="88"/>
                      <a:pt x="187" y="88"/>
                    </a:cubicBezTo>
                    <a:cubicBezTo>
                      <a:pt x="0" y="0"/>
                      <a:pt x="0" y="0"/>
                      <a:pt x="0" y="0"/>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57" name="Freeform 243"/>
              <p:cNvSpPr>
                <a:spLocks/>
              </p:cNvSpPr>
              <p:nvPr/>
            </p:nvSpPr>
            <p:spPr bwMode="auto">
              <a:xfrm>
                <a:off x="2600" y="3534"/>
                <a:ext cx="98" cy="101"/>
              </a:xfrm>
              <a:custGeom>
                <a:avLst/>
                <a:gdLst>
                  <a:gd name="T0" fmla="*/ 0 w 208"/>
                  <a:gd name="T1" fmla="*/ 0 h 216"/>
                  <a:gd name="T2" fmla="*/ 36 w 208"/>
                  <a:gd name="T3" fmla="*/ 109 h 216"/>
                  <a:gd name="T4" fmla="*/ 42 w 208"/>
                  <a:gd name="T5" fmla="*/ 214 h 216"/>
                  <a:gd name="T6" fmla="*/ 42 w 208"/>
                  <a:gd name="T7" fmla="*/ 216 h 216"/>
                  <a:gd name="T8" fmla="*/ 208 w 208"/>
                  <a:gd name="T9" fmla="*/ 177 h 216"/>
                  <a:gd name="T10" fmla="*/ 187 w 208"/>
                  <a:gd name="T11" fmla="*/ 88 h 216"/>
                  <a:gd name="T12" fmla="*/ 0 w 208"/>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208" h="216">
                    <a:moveTo>
                      <a:pt x="0" y="0"/>
                    </a:moveTo>
                    <a:cubicBezTo>
                      <a:pt x="36" y="109"/>
                      <a:pt x="36" y="109"/>
                      <a:pt x="36" y="109"/>
                    </a:cubicBezTo>
                    <a:cubicBezTo>
                      <a:pt x="37" y="152"/>
                      <a:pt x="41" y="204"/>
                      <a:pt x="42" y="214"/>
                    </a:cubicBezTo>
                    <a:cubicBezTo>
                      <a:pt x="42" y="216"/>
                      <a:pt x="42" y="216"/>
                      <a:pt x="42" y="216"/>
                    </a:cubicBezTo>
                    <a:cubicBezTo>
                      <a:pt x="208" y="177"/>
                      <a:pt x="208" y="177"/>
                      <a:pt x="208" y="177"/>
                    </a:cubicBezTo>
                    <a:cubicBezTo>
                      <a:pt x="187" y="88"/>
                      <a:pt x="187" y="88"/>
                      <a:pt x="187" y="88"/>
                    </a:cubicBezTo>
                    <a:cubicBezTo>
                      <a:pt x="0" y="0"/>
                      <a:pt x="0" y="0"/>
                      <a:pt x="0" y="0"/>
                    </a:cubicBezTo>
                  </a:path>
                </a:pathLst>
              </a:custGeom>
              <a:solidFill>
                <a:srgbClr val="D00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58" name="Freeform 244"/>
              <p:cNvSpPr>
                <a:spLocks/>
              </p:cNvSpPr>
              <p:nvPr/>
            </p:nvSpPr>
            <p:spPr bwMode="auto">
              <a:xfrm>
                <a:off x="2612" y="3482"/>
                <a:ext cx="24" cy="13"/>
              </a:xfrm>
              <a:custGeom>
                <a:avLst/>
                <a:gdLst>
                  <a:gd name="T0" fmla="*/ 0 w 51"/>
                  <a:gd name="T1" fmla="*/ 12 h 28"/>
                  <a:gd name="T2" fmla="*/ 30 w 51"/>
                  <a:gd name="T3" fmla="*/ 26 h 28"/>
                  <a:gd name="T4" fmla="*/ 51 w 51"/>
                  <a:gd name="T5" fmla="*/ 0 h 28"/>
                  <a:gd name="T6" fmla="*/ 0 w 51"/>
                  <a:gd name="T7" fmla="*/ 12 h 28"/>
                </a:gdLst>
                <a:ahLst/>
                <a:cxnLst>
                  <a:cxn ang="0">
                    <a:pos x="T0" y="T1"/>
                  </a:cxn>
                  <a:cxn ang="0">
                    <a:pos x="T2" y="T3"/>
                  </a:cxn>
                  <a:cxn ang="0">
                    <a:pos x="T4" y="T5"/>
                  </a:cxn>
                  <a:cxn ang="0">
                    <a:pos x="T6" y="T7"/>
                  </a:cxn>
                </a:cxnLst>
                <a:rect l="0" t="0" r="r" b="b"/>
                <a:pathLst>
                  <a:path w="51" h="28">
                    <a:moveTo>
                      <a:pt x="0" y="12"/>
                    </a:moveTo>
                    <a:cubicBezTo>
                      <a:pt x="6" y="22"/>
                      <a:pt x="18" y="28"/>
                      <a:pt x="30" y="26"/>
                    </a:cubicBezTo>
                    <a:cubicBezTo>
                      <a:pt x="42" y="23"/>
                      <a:pt x="50" y="12"/>
                      <a:pt x="51" y="0"/>
                    </a:cubicBezTo>
                    <a:lnTo>
                      <a:pt x="0" y="12"/>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59" name="Rectangle 245"/>
              <p:cNvSpPr>
                <a:spLocks noChangeArrowheads="1"/>
              </p:cNvSpPr>
              <p:nvPr/>
            </p:nvSpPr>
            <p:spPr bwMode="auto">
              <a:xfrm>
                <a:off x="2586" y="3493"/>
                <a:ext cx="1" cy="1"/>
              </a:xfrm>
              <a:prstGeom prst="rect">
                <a:avLst/>
              </a:prstGeom>
              <a:solidFill>
                <a:srgbClr val="4668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60" name="Freeform 246"/>
              <p:cNvSpPr>
                <a:spLocks/>
              </p:cNvSpPr>
              <p:nvPr/>
            </p:nvSpPr>
            <p:spPr bwMode="auto">
              <a:xfrm>
                <a:off x="2614" y="3462"/>
                <a:ext cx="18" cy="25"/>
              </a:xfrm>
              <a:custGeom>
                <a:avLst/>
                <a:gdLst>
                  <a:gd name="T0" fmla="*/ 38 w 38"/>
                  <a:gd name="T1" fmla="*/ 2 h 54"/>
                  <a:gd name="T2" fmla="*/ 24 w 38"/>
                  <a:gd name="T3" fmla="*/ 0 h 54"/>
                  <a:gd name="T4" fmla="*/ 23 w 38"/>
                  <a:gd name="T5" fmla="*/ 12 h 54"/>
                  <a:gd name="T6" fmla="*/ 0 w 38"/>
                  <a:gd name="T7" fmla="*/ 17 h 54"/>
                  <a:gd name="T8" fmla="*/ 9 w 38"/>
                  <a:gd name="T9" fmla="*/ 54 h 54"/>
                  <a:gd name="T10" fmla="*/ 36 w 38"/>
                  <a:gd name="T11" fmla="*/ 47 h 54"/>
                  <a:gd name="T12" fmla="*/ 31 w 38"/>
                  <a:gd name="T13" fmla="*/ 26 h 54"/>
                  <a:gd name="T14" fmla="*/ 38 w 38"/>
                  <a:gd name="T15" fmla="*/ 2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4">
                    <a:moveTo>
                      <a:pt x="38" y="2"/>
                    </a:moveTo>
                    <a:cubicBezTo>
                      <a:pt x="24" y="0"/>
                      <a:pt x="24" y="0"/>
                      <a:pt x="24" y="0"/>
                    </a:cubicBezTo>
                    <a:cubicBezTo>
                      <a:pt x="23" y="12"/>
                      <a:pt x="23" y="12"/>
                      <a:pt x="23" y="12"/>
                    </a:cubicBezTo>
                    <a:cubicBezTo>
                      <a:pt x="0" y="17"/>
                      <a:pt x="0" y="17"/>
                      <a:pt x="0" y="17"/>
                    </a:cubicBezTo>
                    <a:cubicBezTo>
                      <a:pt x="9" y="54"/>
                      <a:pt x="9" y="54"/>
                      <a:pt x="9" y="54"/>
                    </a:cubicBezTo>
                    <a:cubicBezTo>
                      <a:pt x="36" y="47"/>
                      <a:pt x="36" y="47"/>
                      <a:pt x="36" y="47"/>
                    </a:cubicBezTo>
                    <a:cubicBezTo>
                      <a:pt x="31" y="26"/>
                      <a:pt x="31" y="26"/>
                      <a:pt x="31" y="26"/>
                    </a:cubicBezTo>
                    <a:cubicBezTo>
                      <a:pt x="29" y="19"/>
                      <a:pt x="29" y="7"/>
                      <a:pt x="38" y="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61" name="Freeform 247"/>
              <p:cNvSpPr>
                <a:spLocks/>
              </p:cNvSpPr>
              <p:nvPr/>
            </p:nvSpPr>
            <p:spPr bwMode="auto">
              <a:xfrm>
                <a:off x="2635" y="3445"/>
                <a:ext cx="11" cy="19"/>
              </a:xfrm>
              <a:custGeom>
                <a:avLst/>
                <a:gdLst>
                  <a:gd name="T0" fmla="*/ 5 w 11"/>
                  <a:gd name="T1" fmla="*/ 0 h 19"/>
                  <a:gd name="T2" fmla="*/ 11 w 11"/>
                  <a:gd name="T3" fmla="*/ 19 h 19"/>
                  <a:gd name="T4" fmla="*/ 0 w 11"/>
                  <a:gd name="T5" fmla="*/ 19 h 19"/>
                  <a:gd name="T6" fmla="*/ 5 w 11"/>
                  <a:gd name="T7" fmla="*/ 0 h 19"/>
                </a:gdLst>
                <a:ahLst/>
                <a:cxnLst>
                  <a:cxn ang="0">
                    <a:pos x="T0" y="T1"/>
                  </a:cxn>
                  <a:cxn ang="0">
                    <a:pos x="T2" y="T3"/>
                  </a:cxn>
                  <a:cxn ang="0">
                    <a:pos x="T4" y="T5"/>
                  </a:cxn>
                  <a:cxn ang="0">
                    <a:pos x="T6" y="T7"/>
                  </a:cxn>
                </a:cxnLst>
                <a:rect l="0" t="0" r="r" b="b"/>
                <a:pathLst>
                  <a:path w="11" h="19">
                    <a:moveTo>
                      <a:pt x="5" y="0"/>
                    </a:moveTo>
                    <a:lnTo>
                      <a:pt x="11" y="19"/>
                    </a:lnTo>
                    <a:lnTo>
                      <a:pt x="0" y="19"/>
                    </a:lnTo>
                    <a:lnTo>
                      <a:pt x="5"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62" name="Freeform 248"/>
              <p:cNvSpPr>
                <a:spLocks/>
              </p:cNvSpPr>
              <p:nvPr/>
            </p:nvSpPr>
            <p:spPr bwMode="auto">
              <a:xfrm>
                <a:off x="2630" y="3448"/>
                <a:ext cx="2" cy="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4"/>
                      <a:pt x="5" y="6"/>
                      <a:pt x="3" y="6"/>
                    </a:cubicBezTo>
                    <a:cubicBezTo>
                      <a:pt x="2" y="6"/>
                      <a:pt x="0" y="5"/>
                      <a:pt x="0" y="3"/>
                    </a:cubicBezTo>
                    <a:cubicBezTo>
                      <a:pt x="0" y="1"/>
                      <a:pt x="2" y="0"/>
                      <a:pt x="3" y="0"/>
                    </a:cubicBezTo>
                    <a:cubicBezTo>
                      <a:pt x="5" y="0"/>
                      <a:pt x="6" y="1"/>
                      <a:pt x="6"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63" name="Freeform 249"/>
              <p:cNvSpPr>
                <a:spLocks/>
              </p:cNvSpPr>
              <p:nvPr/>
            </p:nvSpPr>
            <p:spPr bwMode="auto">
              <a:xfrm>
                <a:off x="2609" y="3443"/>
                <a:ext cx="7" cy="16"/>
              </a:xfrm>
              <a:custGeom>
                <a:avLst/>
                <a:gdLst>
                  <a:gd name="T0" fmla="*/ 16 w 16"/>
                  <a:gd name="T1" fmla="*/ 0 h 33"/>
                  <a:gd name="T2" fmla="*/ 0 w 16"/>
                  <a:gd name="T3" fmla="*/ 17 h 33"/>
                  <a:gd name="T4" fmla="*/ 16 w 16"/>
                  <a:gd name="T5" fmla="*/ 33 h 33"/>
                  <a:gd name="T6" fmla="*/ 16 w 16"/>
                  <a:gd name="T7" fmla="*/ 0 h 33"/>
                </a:gdLst>
                <a:ahLst/>
                <a:cxnLst>
                  <a:cxn ang="0">
                    <a:pos x="T0" y="T1"/>
                  </a:cxn>
                  <a:cxn ang="0">
                    <a:pos x="T2" y="T3"/>
                  </a:cxn>
                  <a:cxn ang="0">
                    <a:pos x="T4" y="T5"/>
                  </a:cxn>
                  <a:cxn ang="0">
                    <a:pos x="T6" y="T7"/>
                  </a:cxn>
                </a:cxnLst>
                <a:rect l="0" t="0" r="r" b="b"/>
                <a:pathLst>
                  <a:path w="16" h="33">
                    <a:moveTo>
                      <a:pt x="16" y="0"/>
                    </a:moveTo>
                    <a:cubicBezTo>
                      <a:pt x="7" y="1"/>
                      <a:pt x="0" y="8"/>
                      <a:pt x="0" y="17"/>
                    </a:cubicBezTo>
                    <a:cubicBezTo>
                      <a:pt x="0" y="26"/>
                      <a:pt x="7" y="33"/>
                      <a:pt x="16" y="33"/>
                    </a:cubicBezTo>
                    <a:cubicBezTo>
                      <a:pt x="16" y="0"/>
                      <a:pt x="16" y="0"/>
                      <a:pt x="16" y="0"/>
                    </a:cubicBezTo>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64" name="Freeform 250"/>
              <p:cNvSpPr>
                <a:spLocks/>
              </p:cNvSpPr>
              <p:nvPr/>
            </p:nvSpPr>
            <p:spPr bwMode="auto">
              <a:xfrm>
                <a:off x="2635" y="3445"/>
                <a:ext cx="11" cy="19"/>
              </a:xfrm>
              <a:custGeom>
                <a:avLst/>
                <a:gdLst>
                  <a:gd name="T0" fmla="*/ 5 w 11"/>
                  <a:gd name="T1" fmla="*/ 0 h 19"/>
                  <a:gd name="T2" fmla="*/ 11 w 11"/>
                  <a:gd name="T3" fmla="*/ 19 h 19"/>
                  <a:gd name="T4" fmla="*/ 0 w 11"/>
                  <a:gd name="T5" fmla="*/ 19 h 19"/>
                  <a:gd name="T6" fmla="*/ 5 w 11"/>
                  <a:gd name="T7" fmla="*/ 0 h 19"/>
                </a:gdLst>
                <a:ahLst/>
                <a:cxnLst>
                  <a:cxn ang="0">
                    <a:pos x="T0" y="T1"/>
                  </a:cxn>
                  <a:cxn ang="0">
                    <a:pos x="T2" y="T3"/>
                  </a:cxn>
                  <a:cxn ang="0">
                    <a:pos x="T4" y="T5"/>
                  </a:cxn>
                  <a:cxn ang="0">
                    <a:pos x="T6" y="T7"/>
                  </a:cxn>
                </a:cxnLst>
                <a:rect l="0" t="0" r="r" b="b"/>
                <a:pathLst>
                  <a:path w="11" h="19">
                    <a:moveTo>
                      <a:pt x="5" y="0"/>
                    </a:moveTo>
                    <a:lnTo>
                      <a:pt x="11" y="19"/>
                    </a:lnTo>
                    <a:lnTo>
                      <a:pt x="0" y="19"/>
                    </a:lnTo>
                    <a:lnTo>
                      <a:pt x="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65" name="Freeform 251"/>
              <p:cNvSpPr>
                <a:spLocks/>
              </p:cNvSpPr>
              <p:nvPr/>
            </p:nvSpPr>
            <p:spPr bwMode="auto">
              <a:xfrm>
                <a:off x="2606" y="3431"/>
                <a:ext cx="35" cy="48"/>
              </a:xfrm>
              <a:custGeom>
                <a:avLst/>
                <a:gdLst>
                  <a:gd name="T0" fmla="*/ 0 w 74"/>
                  <a:gd name="T1" fmla="*/ 1 h 102"/>
                  <a:gd name="T2" fmla="*/ 1 w 74"/>
                  <a:gd name="T3" fmla="*/ 52 h 102"/>
                  <a:gd name="T4" fmla="*/ 1 w 74"/>
                  <a:gd name="T5" fmla="*/ 53 h 102"/>
                  <a:gd name="T6" fmla="*/ 74 w 74"/>
                  <a:gd name="T7" fmla="*/ 101 h 102"/>
                  <a:gd name="T8" fmla="*/ 74 w 74"/>
                  <a:gd name="T9" fmla="*/ 98 h 102"/>
                  <a:gd name="T10" fmla="*/ 73 w 74"/>
                  <a:gd name="T11" fmla="*/ 69 h 102"/>
                  <a:gd name="T12" fmla="*/ 73 w 74"/>
                  <a:gd name="T13" fmla="*/ 32 h 102"/>
                  <a:gd name="T14" fmla="*/ 72 w 74"/>
                  <a:gd name="T15" fmla="*/ 0 h 102"/>
                  <a:gd name="T16" fmla="*/ 0 w 74"/>
                  <a:gd name="T17"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02">
                    <a:moveTo>
                      <a:pt x="0" y="1"/>
                    </a:moveTo>
                    <a:cubicBezTo>
                      <a:pt x="1" y="52"/>
                      <a:pt x="1" y="52"/>
                      <a:pt x="1" y="52"/>
                    </a:cubicBezTo>
                    <a:cubicBezTo>
                      <a:pt x="1" y="53"/>
                      <a:pt x="1" y="53"/>
                      <a:pt x="1" y="53"/>
                    </a:cubicBezTo>
                    <a:cubicBezTo>
                      <a:pt x="3" y="91"/>
                      <a:pt x="35" y="102"/>
                      <a:pt x="74" y="101"/>
                    </a:cubicBezTo>
                    <a:cubicBezTo>
                      <a:pt x="74" y="98"/>
                      <a:pt x="74" y="98"/>
                      <a:pt x="74" y="98"/>
                    </a:cubicBezTo>
                    <a:cubicBezTo>
                      <a:pt x="73" y="69"/>
                      <a:pt x="73" y="69"/>
                      <a:pt x="73" y="69"/>
                    </a:cubicBezTo>
                    <a:cubicBezTo>
                      <a:pt x="73" y="32"/>
                      <a:pt x="73" y="32"/>
                      <a:pt x="73" y="32"/>
                    </a:cubicBezTo>
                    <a:cubicBezTo>
                      <a:pt x="72" y="0"/>
                      <a:pt x="72" y="0"/>
                      <a:pt x="72" y="0"/>
                    </a:cubicBezTo>
                    <a:cubicBezTo>
                      <a:pt x="0" y="1"/>
                      <a:pt x="0" y="1"/>
                      <a:pt x="0" y="1"/>
                    </a:cubicBezTo>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66" name="Freeform 252"/>
              <p:cNvSpPr>
                <a:spLocks/>
              </p:cNvSpPr>
              <p:nvPr/>
            </p:nvSpPr>
            <p:spPr bwMode="auto">
              <a:xfrm>
                <a:off x="2630" y="3448"/>
                <a:ext cx="2" cy="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4"/>
                      <a:pt x="5" y="6"/>
                      <a:pt x="3" y="6"/>
                    </a:cubicBezTo>
                    <a:cubicBezTo>
                      <a:pt x="2" y="6"/>
                      <a:pt x="0" y="5"/>
                      <a:pt x="0" y="3"/>
                    </a:cubicBezTo>
                    <a:cubicBezTo>
                      <a:pt x="0" y="1"/>
                      <a:pt x="2" y="0"/>
                      <a:pt x="3" y="0"/>
                    </a:cubicBezTo>
                    <a:cubicBezTo>
                      <a:pt x="5" y="0"/>
                      <a:pt x="6" y="1"/>
                      <a:pt x="6"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67" name="Freeform 253"/>
              <p:cNvSpPr>
                <a:spLocks/>
              </p:cNvSpPr>
              <p:nvPr/>
            </p:nvSpPr>
            <p:spPr bwMode="auto">
              <a:xfrm>
                <a:off x="2595" y="3416"/>
                <a:ext cx="45" cy="47"/>
              </a:xfrm>
              <a:custGeom>
                <a:avLst/>
                <a:gdLst>
                  <a:gd name="T0" fmla="*/ 96 w 97"/>
                  <a:gd name="T1" fmla="*/ 33 h 101"/>
                  <a:gd name="T2" fmla="*/ 56 w 97"/>
                  <a:gd name="T3" fmla="*/ 9 h 101"/>
                  <a:gd name="T4" fmla="*/ 42 w 97"/>
                  <a:gd name="T5" fmla="*/ 13 h 101"/>
                  <a:gd name="T6" fmla="*/ 30 w 97"/>
                  <a:gd name="T7" fmla="*/ 16 h 101"/>
                  <a:gd name="T8" fmla="*/ 25 w 97"/>
                  <a:gd name="T9" fmla="*/ 24 h 101"/>
                  <a:gd name="T10" fmla="*/ 7 w 97"/>
                  <a:gd name="T11" fmla="*/ 27 h 101"/>
                  <a:gd name="T12" fmla="*/ 5 w 97"/>
                  <a:gd name="T13" fmla="*/ 56 h 101"/>
                  <a:gd name="T14" fmla="*/ 18 w 97"/>
                  <a:gd name="T15" fmla="*/ 77 h 101"/>
                  <a:gd name="T16" fmla="*/ 27 w 97"/>
                  <a:gd name="T17" fmla="*/ 101 h 101"/>
                  <a:gd name="T18" fmla="*/ 27 w 97"/>
                  <a:gd name="T19" fmla="*/ 101 h 101"/>
                  <a:gd name="T20" fmla="*/ 46 w 97"/>
                  <a:gd name="T21" fmla="*/ 58 h 101"/>
                  <a:gd name="T22" fmla="*/ 46 w 97"/>
                  <a:gd name="T23" fmla="*/ 58 h 101"/>
                  <a:gd name="T24" fmla="*/ 47 w 97"/>
                  <a:gd name="T25" fmla="*/ 57 h 101"/>
                  <a:gd name="T26" fmla="*/ 66 w 97"/>
                  <a:gd name="T27" fmla="*/ 52 h 101"/>
                  <a:gd name="T28" fmla="*/ 96 w 97"/>
                  <a:gd name="T29" fmla="*/ 33 h 101"/>
                  <a:gd name="T30" fmla="*/ 96 w 97"/>
                  <a:gd name="T31" fmla="*/ 33 h 101"/>
                  <a:gd name="T32" fmla="*/ 96 w 97"/>
                  <a:gd name="T33" fmla="*/ 3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7" h="101">
                    <a:moveTo>
                      <a:pt x="96" y="33"/>
                    </a:moveTo>
                    <a:cubicBezTo>
                      <a:pt x="97" y="14"/>
                      <a:pt x="71" y="0"/>
                      <a:pt x="56" y="9"/>
                    </a:cubicBezTo>
                    <a:cubicBezTo>
                      <a:pt x="51" y="12"/>
                      <a:pt x="48" y="13"/>
                      <a:pt x="42" y="13"/>
                    </a:cubicBezTo>
                    <a:cubicBezTo>
                      <a:pt x="38" y="13"/>
                      <a:pt x="34" y="14"/>
                      <a:pt x="30" y="16"/>
                    </a:cubicBezTo>
                    <a:cubicBezTo>
                      <a:pt x="28" y="17"/>
                      <a:pt x="26" y="20"/>
                      <a:pt x="25" y="24"/>
                    </a:cubicBezTo>
                    <a:cubicBezTo>
                      <a:pt x="19" y="22"/>
                      <a:pt x="12" y="23"/>
                      <a:pt x="7" y="27"/>
                    </a:cubicBezTo>
                    <a:cubicBezTo>
                      <a:pt x="0" y="33"/>
                      <a:pt x="1" y="49"/>
                      <a:pt x="5" y="56"/>
                    </a:cubicBezTo>
                    <a:cubicBezTo>
                      <a:pt x="9" y="62"/>
                      <a:pt x="17" y="70"/>
                      <a:pt x="18" y="77"/>
                    </a:cubicBezTo>
                    <a:cubicBezTo>
                      <a:pt x="20" y="87"/>
                      <a:pt x="17" y="95"/>
                      <a:pt x="27" y="101"/>
                    </a:cubicBezTo>
                    <a:cubicBezTo>
                      <a:pt x="27" y="101"/>
                      <a:pt x="27" y="101"/>
                      <a:pt x="27" y="101"/>
                    </a:cubicBezTo>
                    <a:cubicBezTo>
                      <a:pt x="47" y="89"/>
                      <a:pt x="46" y="58"/>
                      <a:pt x="46" y="58"/>
                    </a:cubicBezTo>
                    <a:cubicBezTo>
                      <a:pt x="46" y="58"/>
                      <a:pt x="46" y="58"/>
                      <a:pt x="46" y="58"/>
                    </a:cubicBezTo>
                    <a:cubicBezTo>
                      <a:pt x="46" y="58"/>
                      <a:pt x="47" y="57"/>
                      <a:pt x="47" y="57"/>
                    </a:cubicBezTo>
                    <a:cubicBezTo>
                      <a:pt x="53" y="51"/>
                      <a:pt x="58" y="52"/>
                      <a:pt x="66" y="52"/>
                    </a:cubicBezTo>
                    <a:cubicBezTo>
                      <a:pt x="77" y="51"/>
                      <a:pt x="93" y="44"/>
                      <a:pt x="96" y="33"/>
                    </a:cubicBezTo>
                    <a:cubicBezTo>
                      <a:pt x="96" y="33"/>
                      <a:pt x="96" y="33"/>
                      <a:pt x="96" y="33"/>
                    </a:cubicBezTo>
                    <a:cubicBezTo>
                      <a:pt x="96" y="33"/>
                      <a:pt x="96" y="33"/>
                      <a:pt x="96" y="3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68" name="Freeform 254"/>
              <p:cNvSpPr>
                <a:spLocks/>
              </p:cNvSpPr>
              <p:nvPr/>
            </p:nvSpPr>
            <p:spPr bwMode="auto">
              <a:xfrm>
                <a:off x="2609" y="3443"/>
                <a:ext cx="7" cy="16"/>
              </a:xfrm>
              <a:custGeom>
                <a:avLst/>
                <a:gdLst>
                  <a:gd name="T0" fmla="*/ 16 w 16"/>
                  <a:gd name="T1" fmla="*/ 0 h 33"/>
                  <a:gd name="T2" fmla="*/ 0 w 16"/>
                  <a:gd name="T3" fmla="*/ 17 h 33"/>
                  <a:gd name="T4" fmla="*/ 16 w 16"/>
                  <a:gd name="T5" fmla="*/ 33 h 33"/>
                  <a:gd name="T6" fmla="*/ 16 w 16"/>
                  <a:gd name="T7" fmla="*/ 0 h 33"/>
                </a:gdLst>
                <a:ahLst/>
                <a:cxnLst>
                  <a:cxn ang="0">
                    <a:pos x="T0" y="T1"/>
                  </a:cxn>
                  <a:cxn ang="0">
                    <a:pos x="T2" y="T3"/>
                  </a:cxn>
                  <a:cxn ang="0">
                    <a:pos x="T4" y="T5"/>
                  </a:cxn>
                  <a:cxn ang="0">
                    <a:pos x="T6" y="T7"/>
                  </a:cxn>
                </a:cxnLst>
                <a:rect l="0" t="0" r="r" b="b"/>
                <a:pathLst>
                  <a:path w="16" h="33">
                    <a:moveTo>
                      <a:pt x="16" y="0"/>
                    </a:moveTo>
                    <a:cubicBezTo>
                      <a:pt x="7" y="1"/>
                      <a:pt x="0" y="8"/>
                      <a:pt x="0" y="17"/>
                    </a:cubicBezTo>
                    <a:cubicBezTo>
                      <a:pt x="0" y="26"/>
                      <a:pt x="7" y="33"/>
                      <a:pt x="16" y="33"/>
                    </a:cubicBezTo>
                    <a:cubicBezTo>
                      <a:pt x="16" y="0"/>
                      <a:pt x="16" y="0"/>
                      <a:pt x="16" y="0"/>
                    </a:cubicBezTo>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69" name="Rectangle 255"/>
              <p:cNvSpPr>
                <a:spLocks noChangeArrowheads="1"/>
              </p:cNvSpPr>
              <p:nvPr/>
            </p:nvSpPr>
            <p:spPr bwMode="auto">
              <a:xfrm>
                <a:off x="2616" y="3451"/>
                <a:ext cx="1" cy="4"/>
              </a:xfrm>
              <a:prstGeom prst="rect">
                <a:avLst/>
              </a:prstGeom>
              <a:solidFill>
                <a:srgbClr val="D6B2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70" name="Freeform 256"/>
              <p:cNvSpPr>
                <a:spLocks/>
              </p:cNvSpPr>
              <p:nvPr/>
            </p:nvSpPr>
            <p:spPr bwMode="auto">
              <a:xfrm>
                <a:off x="2616" y="3451"/>
                <a:ext cx="0" cy="4"/>
              </a:xfrm>
              <a:custGeom>
                <a:avLst/>
                <a:gdLst>
                  <a:gd name="T0" fmla="*/ 0 h 4"/>
                  <a:gd name="T1" fmla="*/ 4 h 4"/>
                  <a:gd name="T2" fmla="*/ 4 h 4"/>
                  <a:gd name="T3" fmla="*/ 0 h 4"/>
                </a:gdLst>
                <a:ahLst/>
                <a:cxnLst>
                  <a:cxn ang="0">
                    <a:pos x="0" y="T0"/>
                  </a:cxn>
                  <a:cxn ang="0">
                    <a:pos x="0" y="T1"/>
                  </a:cxn>
                  <a:cxn ang="0">
                    <a:pos x="0" y="T2"/>
                  </a:cxn>
                  <a:cxn ang="0">
                    <a:pos x="0" y="T3"/>
                  </a:cxn>
                </a:cxnLst>
                <a:rect l="0" t="0" r="r" b="b"/>
                <a:pathLst>
                  <a:path h="4">
                    <a:moveTo>
                      <a:pt x="0" y="0"/>
                    </a:moveTo>
                    <a:lnTo>
                      <a:pt x="0" y="4"/>
                    </a:lnTo>
                    <a:lnTo>
                      <a:pt x="0"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71" name="Freeform 257"/>
              <p:cNvSpPr>
                <a:spLocks/>
              </p:cNvSpPr>
              <p:nvPr/>
            </p:nvSpPr>
            <p:spPr bwMode="auto">
              <a:xfrm>
                <a:off x="2613" y="3447"/>
                <a:ext cx="3" cy="8"/>
              </a:xfrm>
              <a:custGeom>
                <a:avLst/>
                <a:gdLst>
                  <a:gd name="T0" fmla="*/ 8 w 8"/>
                  <a:gd name="T1" fmla="*/ 0 h 16"/>
                  <a:gd name="T2" fmla="*/ 0 w 8"/>
                  <a:gd name="T3" fmla="*/ 8 h 16"/>
                  <a:gd name="T4" fmla="*/ 8 w 8"/>
                  <a:gd name="T5" fmla="*/ 16 h 16"/>
                  <a:gd name="T6" fmla="*/ 8 w 8"/>
                  <a:gd name="T7" fmla="*/ 16 h 16"/>
                  <a:gd name="T8" fmla="*/ 8 w 8"/>
                  <a:gd name="T9" fmla="*/ 7 h 16"/>
                  <a:gd name="T10" fmla="*/ 8 w 8"/>
                  <a:gd name="T11" fmla="*/ 0 h 16"/>
                </a:gdLst>
                <a:ahLst/>
                <a:cxnLst>
                  <a:cxn ang="0">
                    <a:pos x="T0" y="T1"/>
                  </a:cxn>
                  <a:cxn ang="0">
                    <a:pos x="T2" y="T3"/>
                  </a:cxn>
                  <a:cxn ang="0">
                    <a:pos x="T4" y="T5"/>
                  </a:cxn>
                  <a:cxn ang="0">
                    <a:pos x="T6" y="T7"/>
                  </a:cxn>
                  <a:cxn ang="0">
                    <a:pos x="T8" y="T9"/>
                  </a:cxn>
                  <a:cxn ang="0">
                    <a:pos x="T10" y="T11"/>
                  </a:cxn>
                </a:cxnLst>
                <a:rect l="0" t="0" r="r" b="b"/>
                <a:pathLst>
                  <a:path w="8" h="16">
                    <a:moveTo>
                      <a:pt x="8" y="0"/>
                    </a:moveTo>
                    <a:cubicBezTo>
                      <a:pt x="3" y="0"/>
                      <a:pt x="0" y="3"/>
                      <a:pt x="0" y="8"/>
                    </a:cubicBezTo>
                    <a:cubicBezTo>
                      <a:pt x="0" y="12"/>
                      <a:pt x="4" y="16"/>
                      <a:pt x="8" y="16"/>
                    </a:cubicBezTo>
                    <a:cubicBezTo>
                      <a:pt x="8" y="16"/>
                      <a:pt x="8" y="16"/>
                      <a:pt x="8" y="16"/>
                    </a:cubicBezTo>
                    <a:cubicBezTo>
                      <a:pt x="8" y="7"/>
                      <a:pt x="8" y="7"/>
                      <a:pt x="8" y="7"/>
                    </a:cubicBezTo>
                    <a:cubicBezTo>
                      <a:pt x="8" y="0"/>
                      <a:pt x="8" y="0"/>
                      <a:pt x="8" y="0"/>
                    </a:cubicBezTo>
                  </a:path>
                </a:pathLst>
              </a:custGeom>
              <a:solidFill>
                <a:srgbClr val="D6B2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72" name="Freeform 258"/>
              <p:cNvSpPr>
                <a:spLocks noEditPoints="1"/>
              </p:cNvSpPr>
              <p:nvPr/>
            </p:nvSpPr>
            <p:spPr bwMode="auto">
              <a:xfrm>
                <a:off x="2630" y="3811"/>
                <a:ext cx="16" cy="81"/>
              </a:xfrm>
              <a:custGeom>
                <a:avLst/>
                <a:gdLst>
                  <a:gd name="T0" fmla="*/ 17 w 33"/>
                  <a:gd name="T1" fmla="*/ 88 h 173"/>
                  <a:gd name="T2" fmla="*/ 17 w 33"/>
                  <a:gd name="T3" fmla="*/ 88 h 173"/>
                  <a:gd name="T4" fmla="*/ 32 w 33"/>
                  <a:gd name="T5" fmla="*/ 168 h 173"/>
                  <a:gd name="T6" fmla="*/ 33 w 33"/>
                  <a:gd name="T7" fmla="*/ 173 h 173"/>
                  <a:gd name="T8" fmla="*/ 32 w 33"/>
                  <a:gd name="T9" fmla="*/ 168 h 173"/>
                  <a:gd name="T10" fmla="*/ 17 w 33"/>
                  <a:gd name="T11" fmla="*/ 88 h 173"/>
                  <a:gd name="T12" fmla="*/ 0 w 33"/>
                  <a:gd name="T13" fmla="*/ 0 h 173"/>
                  <a:gd name="T14" fmla="*/ 0 w 33"/>
                  <a:gd name="T15" fmla="*/ 0 h 173"/>
                  <a:gd name="T16" fmla="*/ 8 w 33"/>
                  <a:gd name="T17" fmla="*/ 40 h 173"/>
                  <a:gd name="T18" fmla="*/ 8 w 33"/>
                  <a:gd name="T19" fmla="*/ 40 h 173"/>
                  <a:gd name="T20" fmla="*/ 0 w 33"/>
                  <a:gd name="T2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173">
                    <a:moveTo>
                      <a:pt x="17" y="88"/>
                    </a:moveTo>
                    <a:cubicBezTo>
                      <a:pt x="17" y="88"/>
                      <a:pt x="17" y="88"/>
                      <a:pt x="17" y="88"/>
                    </a:cubicBezTo>
                    <a:cubicBezTo>
                      <a:pt x="32" y="168"/>
                      <a:pt x="32" y="168"/>
                      <a:pt x="32" y="168"/>
                    </a:cubicBezTo>
                    <a:cubicBezTo>
                      <a:pt x="32" y="168"/>
                      <a:pt x="33" y="170"/>
                      <a:pt x="33" y="173"/>
                    </a:cubicBezTo>
                    <a:cubicBezTo>
                      <a:pt x="33" y="170"/>
                      <a:pt x="32" y="168"/>
                      <a:pt x="32" y="168"/>
                    </a:cubicBezTo>
                    <a:cubicBezTo>
                      <a:pt x="17" y="88"/>
                      <a:pt x="17" y="88"/>
                      <a:pt x="17" y="88"/>
                    </a:cubicBezTo>
                    <a:moveTo>
                      <a:pt x="0" y="0"/>
                    </a:moveTo>
                    <a:cubicBezTo>
                      <a:pt x="0" y="0"/>
                      <a:pt x="0" y="0"/>
                      <a:pt x="0" y="0"/>
                    </a:cubicBezTo>
                    <a:cubicBezTo>
                      <a:pt x="8" y="40"/>
                      <a:pt x="8" y="40"/>
                      <a:pt x="8" y="40"/>
                    </a:cubicBezTo>
                    <a:cubicBezTo>
                      <a:pt x="8" y="40"/>
                      <a:pt x="8" y="40"/>
                      <a:pt x="8" y="40"/>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73" name="Freeform 259"/>
              <p:cNvSpPr>
                <a:spLocks noEditPoints="1"/>
              </p:cNvSpPr>
              <p:nvPr/>
            </p:nvSpPr>
            <p:spPr bwMode="auto">
              <a:xfrm>
                <a:off x="2622" y="3770"/>
                <a:ext cx="8" cy="41"/>
              </a:xfrm>
              <a:custGeom>
                <a:avLst/>
                <a:gdLst>
                  <a:gd name="T0" fmla="*/ 4 w 8"/>
                  <a:gd name="T1" fmla="*/ 22 h 41"/>
                  <a:gd name="T2" fmla="*/ 4 w 8"/>
                  <a:gd name="T3" fmla="*/ 22 h 41"/>
                  <a:gd name="T4" fmla="*/ 8 w 8"/>
                  <a:gd name="T5" fmla="*/ 41 h 41"/>
                  <a:gd name="T6" fmla="*/ 8 w 8"/>
                  <a:gd name="T7" fmla="*/ 41 h 41"/>
                  <a:gd name="T8" fmla="*/ 4 w 8"/>
                  <a:gd name="T9" fmla="*/ 22 h 41"/>
                  <a:gd name="T10" fmla="*/ 0 w 8"/>
                  <a:gd name="T11" fmla="*/ 0 h 41"/>
                  <a:gd name="T12" fmla="*/ 0 w 8"/>
                  <a:gd name="T13" fmla="*/ 0 h 41"/>
                  <a:gd name="T14" fmla="*/ 1 w 8"/>
                  <a:gd name="T15" fmla="*/ 4 h 41"/>
                  <a:gd name="T16" fmla="*/ 1 w 8"/>
                  <a:gd name="T17" fmla="*/ 4 h 41"/>
                  <a:gd name="T18" fmla="*/ 0 w 8"/>
                  <a:gd name="T1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41">
                    <a:moveTo>
                      <a:pt x="4" y="22"/>
                    </a:moveTo>
                    <a:lnTo>
                      <a:pt x="4" y="22"/>
                    </a:lnTo>
                    <a:lnTo>
                      <a:pt x="8" y="41"/>
                    </a:lnTo>
                    <a:lnTo>
                      <a:pt x="8" y="41"/>
                    </a:lnTo>
                    <a:lnTo>
                      <a:pt x="4" y="22"/>
                    </a:lnTo>
                    <a:close/>
                    <a:moveTo>
                      <a:pt x="0" y="0"/>
                    </a:moveTo>
                    <a:lnTo>
                      <a:pt x="0" y="0"/>
                    </a:lnTo>
                    <a:lnTo>
                      <a:pt x="1" y="4"/>
                    </a:lnTo>
                    <a:lnTo>
                      <a:pt x="1" y="4"/>
                    </a:lnTo>
                    <a:lnTo>
                      <a:pt x="0" y="0"/>
                    </a:lnTo>
                    <a:close/>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74" name="Freeform 260"/>
              <p:cNvSpPr>
                <a:spLocks noEditPoints="1"/>
              </p:cNvSpPr>
              <p:nvPr/>
            </p:nvSpPr>
            <p:spPr bwMode="auto">
              <a:xfrm>
                <a:off x="2622" y="3770"/>
                <a:ext cx="8" cy="41"/>
              </a:xfrm>
              <a:custGeom>
                <a:avLst/>
                <a:gdLst>
                  <a:gd name="T0" fmla="*/ 4 w 8"/>
                  <a:gd name="T1" fmla="*/ 22 h 41"/>
                  <a:gd name="T2" fmla="*/ 4 w 8"/>
                  <a:gd name="T3" fmla="*/ 22 h 41"/>
                  <a:gd name="T4" fmla="*/ 8 w 8"/>
                  <a:gd name="T5" fmla="*/ 41 h 41"/>
                  <a:gd name="T6" fmla="*/ 8 w 8"/>
                  <a:gd name="T7" fmla="*/ 41 h 41"/>
                  <a:gd name="T8" fmla="*/ 4 w 8"/>
                  <a:gd name="T9" fmla="*/ 22 h 41"/>
                  <a:gd name="T10" fmla="*/ 0 w 8"/>
                  <a:gd name="T11" fmla="*/ 0 h 41"/>
                  <a:gd name="T12" fmla="*/ 0 w 8"/>
                  <a:gd name="T13" fmla="*/ 0 h 41"/>
                  <a:gd name="T14" fmla="*/ 1 w 8"/>
                  <a:gd name="T15" fmla="*/ 4 h 41"/>
                  <a:gd name="T16" fmla="*/ 1 w 8"/>
                  <a:gd name="T17" fmla="*/ 4 h 41"/>
                  <a:gd name="T18" fmla="*/ 0 w 8"/>
                  <a:gd name="T1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41">
                    <a:moveTo>
                      <a:pt x="4" y="22"/>
                    </a:moveTo>
                    <a:lnTo>
                      <a:pt x="4" y="22"/>
                    </a:lnTo>
                    <a:lnTo>
                      <a:pt x="8" y="41"/>
                    </a:lnTo>
                    <a:lnTo>
                      <a:pt x="8" y="41"/>
                    </a:lnTo>
                    <a:lnTo>
                      <a:pt x="4" y="22"/>
                    </a:lnTo>
                    <a:moveTo>
                      <a:pt x="0" y="0"/>
                    </a:moveTo>
                    <a:lnTo>
                      <a:pt x="0" y="0"/>
                    </a:lnTo>
                    <a:lnTo>
                      <a:pt x="1" y="4"/>
                    </a:lnTo>
                    <a:lnTo>
                      <a:pt x="1"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75" name="Freeform 261"/>
              <p:cNvSpPr>
                <a:spLocks/>
              </p:cNvSpPr>
              <p:nvPr/>
            </p:nvSpPr>
            <p:spPr bwMode="auto">
              <a:xfrm>
                <a:off x="2634" y="3830"/>
                <a:ext cx="4" cy="22"/>
              </a:xfrm>
              <a:custGeom>
                <a:avLst/>
                <a:gdLst>
                  <a:gd name="T0" fmla="*/ 0 w 4"/>
                  <a:gd name="T1" fmla="*/ 0 h 22"/>
                  <a:gd name="T2" fmla="*/ 0 w 4"/>
                  <a:gd name="T3" fmla="*/ 0 h 22"/>
                  <a:gd name="T4" fmla="*/ 4 w 4"/>
                  <a:gd name="T5" fmla="*/ 22 h 22"/>
                  <a:gd name="T6" fmla="*/ 4 w 4"/>
                  <a:gd name="T7" fmla="*/ 22 h 22"/>
                  <a:gd name="T8" fmla="*/ 0 w 4"/>
                  <a:gd name="T9" fmla="*/ 0 h 22"/>
                </a:gdLst>
                <a:ahLst/>
                <a:cxnLst>
                  <a:cxn ang="0">
                    <a:pos x="T0" y="T1"/>
                  </a:cxn>
                  <a:cxn ang="0">
                    <a:pos x="T2" y="T3"/>
                  </a:cxn>
                  <a:cxn ang="0">
                    <a:pos x="T4" y="T5"/>
                  </a:cxn>
                  <a:cxn ang="0">
                    <a:pos x="T6" y="T7"/>
                  </a:cxn>
                  <a:cxn ang="0">
                    <a:pos x="T8" y="T9"/>
                  </a:cxn>
                </a:cxnLst>
                <a:rect l="0" t="0" r="r" b="b"/>
                <a:pathLst>
                  <a:path w="4" h="22">
                    <a:moveTo>
                      <a:pt x="0" y="0"/>
                    </a:moveTo>
                    <a:lnTo>
                      <a:pt x="0" y="0"/>
                    </a:lnTo>
                    <a:lnTo>
                      <a:pt x="4" y="22"/>
                    </a:lnTo>
                    <a:lnTo>
                      <a:pt x="4" y="22"/>
                    </a:lnTo>
                    <a:lnTo>
                      <a:pt x="0" y="0"/>
                    </a:lnTo>
                    <a:close/>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76" name="Freeform 262"/>
              <p:cNvSpPr>
                <a:spLocks/>
              </p:cNvSpPr>
              <p:nvPr/>
            </p:nvSpPr>
            <p:spPr bwMode="auto">
              <a:xfrm>
                <a:off x="2634" y="3830"/>
                <a:ext cx="4" cy="22"/>
              </a:xfrm>
              <a:custGeom>
                <a:avLst/>
                <a:gdLst>
                  <a:gd name="T0" fmla="*/ 0 w 4"/>
                  <a:gd name="T1" fmla="*/ 0 h 22"/>
                  <a:gd name="T2" fmla="*/ 0 w 4"/>
                  <a:gd name="T3" fmla="*/ 0 h 22"/>
                  <a:gd name="T4" fmla="*/ 4 w 4"/>
                  <a:gd name="T5" fmla="*/ 22 h 22"/>
                  <a:gd name="T6" fmla="*/ 4 w 4"/>
                  <a:gd name="T7" fmla="*/ 22 h 22"/>
                  <a:gd name="T8" fmla="*/ 0 w 4"/>
                  <a:gd name="T9" fmla="*/ 0 h 22"/>
                </a:gdLst>
                <a:ahLst/>
                <a:cxnLst>
                  <a:cxn ang="0">
                    <a:pos x="T0" y="T1"/>
                  </a:cxn>
                  <a:cxn ang="0">
                    <a:pos x="T2" y="T3"/>
                  </a:cxn>
                  <a:cxn ang="0">
                    <a:pos x="T4" y="T5"/>
                  </a:cxn>
                  <a:cxn ang="0">
                    <a:pos x="T6" y="T7"/>
                  </a:cxn>
                  <a:cxn ang="0">
                    <a:pos x="T8" y="T9"/>
                  </a:cxn>
                </a:cxnLst>
                <a:rect l="0" t="0" r="r" b="b"/>
                <a:pathLst>
                  <a:path w="4" h="22">
                    <a:moveTo>
                      <a:pt x="0" y="0"/>
                    </a:moveTo>
                    <a:lnTo>
                      <a:pt x="0" y="0"/>
                    </a:lnTo>
                    <a:lnTo>
                      <a:pt x="4" y="22"/>
                    </a:lnTo>
                    <a:lnTo>
                      <a:pt x="4"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64" name="Freeform 264"/>
            <p:cNvSpPr>
              <a:spLocks/>
            </p:cNvSpPr>
            <p:nvPr/>
          </p:nvSpPr>
          <p:spPr bwMode="auto">
            <a:xfrm>
              <a:off x="4164014" y="5991227"/>
              <a:ext cx="4763" cy="28575"/>
            </a:xfrm>
            <a:custGeom>
              <a:avLst/>
              <a:gdLst>
                <a:gd name="T0" fmla="*/ 0 w 3"/>
                <a:gd name="T1" fmla="*/ 0 h 18"/>
                <a:gd name="T2" fmla="*/ 0 w 3"/>
                <a:gd name="T3" fmla="*/ 0 h 18"/>
                <a:gd name="T4" fmla="*/ 3 w 3"/>
                <a:gd name="T5" fmla="*/ 18 h 18"/>
                <a:gd name="T6" fmla="*/ 3 w 3"/>
                <a:gd name="T7" fmla="*/ 18 h 18"/>
                <a:gd name="T8" fmla="*/ 0 w 3"/>
                <a:gd name="T9" fmla="*/ 0 h 18"/>
              </a:gdLst>
              <a:ahLst/>
              <a:cxnLst>
                <a:cxn ang="0">
                  <a:pos x="T0" y="T1"/>
                </a:cxn>
                <a:cxn ang="0">
                  <a:pos x="T2" y="T3"/>
                </a:cxn>
                <a:cxn ang="0">
                  <a:pos x="T4" y="T5"/>
                </a:cxn>
                <a:cxn ang="0">
                  <a:pos x="T6" y="T7"/>
                </a:cxn>
                <a:cxn ang="0">
                  <a:pos x="T8" y="T9"/>
                </a:cxn>
              </a:cxnLst>
              <a:rect l="0" t="0" r="r" b="b"/>
              <a:pathLst>
                <a:path w="3" h="18">
                  <a:moveTo>
                    <a:pt x="0" y="0"/>
                  </a:moveTo>
                  <a:lnTo>
                    <a:pt x="0" y="0"/>
                  </a:lnTo>
                  <a:lnTo>
                    <a:pt x="3" y="18"/>
                  </a:lnTo>
                  <a:lnTo>
                    <a:pt x="3" y="18"/>
                  </a:lnTo>
                  <a:lnTo>
                    <a:pt x="0" y="0"/>
                  </a:lnTo>
                  <a:close/>
                </a:path>
              </a:pathLst>
            </a:custGeom>
            <a:solidFill>
              <a:srgbClr val="001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5" name="Freeform 265"/>
            <p:cNvSpPr>
              <a:spLocks/>
            </p:cNvSpPr>
            <p:nvPr/>
          </p:nvSpPr>
          <p:spPr bwMode="auto">
            <a:xfrm>
              <a:off x="4164014" y="5991227"/>
              <a:ext cx="4763" cy="28575"/>
            </a:xfrm>
            <a:custGeom>
              <a:avLst/>
              <a:gdLst>
                <a:gd name="T0" fmla="*/ 0 w 3"/>
                <a:gd name="T1" fmla="*/ 0 h 18"/>
                <a:gd name="T2" fmla="*/ 0 w 3"/>
                <a:gd name="T3" fmla="*/ 0 h 18"/>
                <a:gd name="T4" fmla="*/ 3 w 3"/>
                <a:gd name="T5" fmla="*/ 18 h 18"/>
                <a:gd name="T6" fmla="*/ 3 w 3"/>
                <a:gd name="T7" fmla="*/ 18 h 18"/>
                <a:gd name="T8" fmla="*/ 0 w 3"/>
                <a:gd name="T9" fmla="*/ 0 h 18"/>
              </a:gdLst>
              <a:ahLst/>
              <a:cxnLst>
                <a:cxn ang="0">
                  <a:pos x="T0" y="T1"/>
                </a:cxn>
                <a:cxn ang="0">
                  <a:pos x="T2" y="T3"/>
                </a:cxn>
                <a:cxn ang="0">
                  <a:pos x="T4" y="T5"/>
                </a:cxn>
                <a:cxn ang="0">
                  <a:pos x="T6" y="T7"/>
                </a:cxn>
                <a:cxn ang="0">
                  <a:pos x="T8" y="T9"/>
                </a:cxn>
              </a:cxnLst>
              <a:rect l="0" t="0" r="r" b="b"/>
              <a:pathLst>
                <a:path w="3" h="18">
                  <a:moveTo>
                    <a:pt x="0" y="0"/>
                  </a:moveTo>
                  <a:lnTo>
                    <a:pt x="0" y="0"/>
                  </a:lnTo>
                  <a:lnTo>
                    <a:pt x="3" y="18"/>
                  </a:lnTo>
                  <a:lnTo>
                    <a:pt x="3"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6" name="Freeform 266"/>
            <p:cNvSpPr>
              <a:spLocks noEditPoints="1"/>
            </p:cNvSpPr>
            <p:nvPr/>
          </p:nvSpPr>
          <p:spPr bwMode="auto">
            <a:xfrm>
              <a:off x="4059239" y="6221415"/>
              <a:ext cx="3175" cy="0"/>
            </a:xfrm>
            <a:custGeom>
              <a:avLst/>
              <a:gdLst>
                <a:gd name="T0" fmla="*/ 0 w 6"/>
                <a:gd name="T1" fmla="*/ 1 w 6"/>
                <a:gd name="T2" fmla="*/ 1 w 6"/>
                <a:gd name="T3" fmla="*/ 0 w 6"/>
                <a:gd name="T4" fmla="*/ 6 w 6"/>
                <a:gd name="T5" fmla="*/ 1 w 6"/>
                <a:gd name="T6" fmla="*/ 6 w 6"/>
              </a:gdLst>
              <a:ahLst/>
              <a:cxnLst>
                <a:cxn ang="0">
                  <a:pos x="T0" y="0"/>
                </a:cxn>
                <a:cxn ang="0">
                  <a:pos x="T1" y="0"/>
                </a:cxn>
                <a:cxn ang="0">
                  <a:pos x="T2" y="0"/>
                </a:cxn>
                <a:cxn ang="0">
                  <a:pos x="T3" y="0"/>
                </a:cxn>
                <a:cxn ang="0">
                  <a:pos x="T4" y="0"/>
                </a:cxn>
                <a:cxn ang="0">
                  <a:pos x="T5" y="0"/>
                </a:cxn>
                <a:cxn ang="0">
                  <a:pos x="T6" y="0"/>
                </a:cxn>
              </a:cxnLst>
              <a:rect l="0" t="0" r="r" b="b"/>
              <a:pathLst>
                <a:path w="6">
                  <a:moveTo>
                    <a:pt x="0" y="0"/>
                  </a:moveTo>
                  <a:cubicBezTo>
                    <a:pt x="1" y="0"/>
                    <a:pt x="1" y="0"/>
                    <a:pt x="1" y="0"/>
                  </a:cubicBezTo>
                  <a:cubicBezTo>
                    <a:pt x="1" y="0"/>
                    <a:pt x="1" y="0"/>
                    <a:pt x="1" y="0"/>
                  </a:cubicBezTo>
                  <a:cubicBezTo>
                    <a:pt x="1" y="0"/>
                    <a:pt x="1" y="0"/>
                    <a:pt x="0" y="0"/>
                  </a:cubicBezTo>
                  <a:moveTo>
                    <a:pt x="6" y="0"/>
                  </a:moveTo>
                  <a:cubicBezTo>
                    <a:pt x="6" y="0"/>
                    <a:pt x="4" y="0"/>
                    <a:pt x="1" y="0"/>
                  </a:cubicBezTo>
                  <a:cubicBezTo>
                    <a:pt x="4" y="0"/>
                    <a:pt x="6" y="0"/>
                    <a:pt x="6" y="0"/>
                  </a:cubicBezTo>
                </a:path>
              </a:pathLst>
            </a:custGeom>
            <a:solidFill>
              <a:srgbClr val="001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7" name="Freeform 267"/>
            <p:cNvSpPr>
              <a:spLocks/>
            </p:cNvSpPr>
            <p:nvPr/>
          </p:nvSpPr>
          <p:spPr bwMode="auto">
            <a:xfrm>
              <a:off x="4022727" y="5984877"/>
              <a:ext cx="177800" cy="236538"/>
            </a:xfrm>
            <a:custGeom>
              <a:avLst/>
              <a:gdLst>
                <a:gd name="T0" fmla="*/ 187 w 237"/>
                <a:gd name="T1" fmla="*/ 0 h 317"/>
                <a:gd name="T2" fmla="*/ 166 w 237"/>
                <a:gd name="T3" fmla="*/ 20 h 317"/>
                <a:gd name="T4" fmla="*/ 203 w 237"/>
                <a:gd name="T5" fmla="*/ 212 h 317"/>
                <a:gd name="T6" fmla="*/ 40 w 237"/>
                <a:gd name="T7" fmla="*/ 244 h 317"/>
                <a:gd name="T8" fmla="*/ 22 w 237"/>
                <a:gd name="T9" fmla="*/ 149 h 317"/>
                <a:gd name="T10" fmla="*/ 0 w 237"/>
                <a:gd name="T11" fmla="*/ 168 h 317"/>
                <a:gd name="T12" fmla="*/ 25 w 237"/>
                <a:gd name="T13" fmla="*/ 297 h 317"/>
                <a:gd name="T14" fmla="*/ 48 w 237"/>
                <a:gd name="T15" fmla="*/ 317 h 317"/>
                <a:gd name="T16" fmla="*/ 49 w 237"/>
                <a:gd name="T17" fmla="*/ 317 h 317"/>
                <a:gd name="T18" fmla="*/ 49 w 237"/>
                <a:gd name="T19" fmla="*/ 317 h 317"/>
                <a:gd name="T20" fmla="*/ 54 w 237"/>
                <a:gd name="T21" fmla="*/ 317 h 317"/>
                <a:gd name="T22" fmla="*/ 54 w 237"/>
                <a:gd name="T23" fmla="*/ 317 h 317"/>
                <a:gd name="T24" fmla="*/ 217 w 237"/>
                <a:gd name="T25" fmla="*/ 285 h 317"/>
                <a:gd name="T26" fmla="*/ 237 w 237"/>
                <a:gd name="T27" fmla="*/ 261 h 317"/>
                <a:gd name="T28" fmla="*/ 236 w 237"/>
                <a:gd name="T29" fmla="*/ 256 h 317"/>
                <a:gd name="T30" fmla="*/ 221 w 237"/>
                <a:gd name="T31" fmla="*/ 176 h 317"/>
                <a:gd name="T32" fmla="*/ 212 w 237"/>
                <a:gd name="T33" fmla="*/ 128 h 317"/>
                <a:gd name="T34" fmla="*/ 204 w 237"/>
                <a:gd name="T35" fmla="*/ 88 h 317"/>
                <a:gd name="T36" fmla="*/ 196 w 237"/>
                <a:gd name="T37" fmla="*/ 47 h 317"/>
                <a:gd name="T38" fmla="*/ 189 w 237"/>
                <a:gd name="T39" fmla="*/ 9 h 317"/>
                <a:gd name="T40" fmla="*/ 187 w 237"/>
                <a:gd name="T41"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7" h="317">
                  <a:moveTo>
                    <a:pt x="187" y="0"/>
                  </a:moveTo>
                  <a:cubicBezTo>
                    <a:pt x="166" y="20"/>
                    <a:pt x="166" y="20"/>
                    <a:pt x="166" y="20"/>
                  </a:cubicBezTo>
                  <a:cubicBezTo>
                    <a:pt x="203" y="212"/>
                    <a:pt x="203" y="212"/>
                    <a:pt x="203" y="212"/>
                  </a:cubicBezTo>
                  <a:cubicBezTo>
                    <a:pt x="40" y="244"/>
                    <a:pt x="40" y="244"/>
                    <a:pt x="40" y="244"/>
                  </a:cubicBezTo>
                  <a:cubicBezTo>
                    <a:pt x="22" y="149"/>
                    <a:pt x="22" y="149"/>
                    <a:pt x="22" y="149"/>
                  </a:cubicBezTo>
                  <a:cubicBezTo>
                    <a:pt x="0" y="168"/>
                    <a:pt x="0" y="168"/>
                    <a:pt x="0" y="168"/>
                  </a:cubicBezTo>
                  <a:cubicBezTo>
                    <a:pt x="25" y="297"/>
                    <a:pt x="25" y="297"/>
                    <a:pt x="25" y="297"/>
                  </a:cubicBezTo>
                  <a:cubicBezTo>
                    <a:pt x="28" y="314"/>
                    <a:pt x="41" y="317"/>
                    <a:pt x="48" y="317"/>
                  </a:cubicBezTo>
                  <a:cubicBezTo>
                    <a:pt x="49" y="317"/>
                    <a:pt x="49" y="317"/>
                    <a:pt x="49" y="317"/>
                  </a:cubicBezTo>
                  <a:cubicBezTo>
                    <a:pt x="49" y="317"/>
                    <a:pt x="49" y="317"/>
                    <a:pt x="49" y="317"/>
                  </a:cubicBezTo>
                  <a:cubicBezTo>
                    <a:pt x="52" y="317"/>
                    <a:pt x="54" y="317"/>
                    <a:pt x="54" y="317"/>
                  </a:cubicBezTo>
                  <a:cubicBezTo>
                    <a:pt x="54" y="317"/>
                    <a:pt x="54" y="317"/>
                    <a:pt x="54" y="317"/>
                  </a:cubicBezTo>
                  <a:cubicBezTo>
                    <a:pt x="217" y="285"/>
                    <a:pt x="217" y="285"/>
                    <a:pt x="217" y="285"/>
                  </a:cubicBezTo>
                  <a:cubicBezTo>
                    <a:pt x="234" y="282"/>
                    <a:pt x="237" y="268"/>
                    <a:pt x="237" y="261"/>
                  </a:cubicBezTo>
                  <a:cubicBezTo>
                    <a:pt x="237" y="258"/>
                    <a:pt x="236" y="256"/>
                    <a:pt x="236" y="256"/>
                  </a:cubicBezTo>
                  <a:cubicBezTo>
                    <a:pt x="221" y="176"/>
                    <a:pt x="221" y="176"/>
                    <a:pt x="221" y="176"/>
                  </a:cubicBezTo>
                  <a:cubicBezTo>
                    <a:pt x="212" y="128"/>
                    <a:pt x="212" y="128"/>
                    <a:pt x="212" y="128"/>
                  </a:cubicBezTo>
                  <a:cubicBezTo>
                    <a:pt x="204" y="88"/>
                    <a:pt x="204" y="88"/>
                    <a:pt x="204" y="88"/>
                  </a:cubicBezTo>
                  <a:cubicBezTo>
                    <a:pt x="196" y="47"/>
                    <a:pt x="196" y="47"/>
                    <a:pt x="196" y="47"/>
                  </a:cubicBezTo>
                  <a:cubicBezTo>
                    <a:pt x="189" y="9"/>
                    <a:pt x="189" y="9"/>
                    <a:pt x="189" y="9"/>
                  </a:cubicBezTo>
                  <a:cubicBezTo>
                    <a:pt x="187" y="0"/>
                    <a:pt x="187" y="0"/>
                    <a:pt x="187" y="0"/>
                  </a:cubicBezTo>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8" name="Freeform 268"/>
            <p:cNvSpPr>
              <a:spLocks/>
            </p:cNvSpPr>
            <p:nvPr/>
          </p:nvSpPr>
          <p:spPr bwMode="auto">
            <a:xfrm>
              <a:off x="4038602" y="5999165"/>
              <a:ext cx="136525" cy="166688"/>
            </a:xfrm>
            <a:custGeom>
              <a:avLst/>
              <a:gdLst>
                <a:gd name="T0" fmla="*/ 68 w 86"/>
                <a:gd name="T1" fmla="*/ 0 h 105"/>
                <a:gd name="T2" fmla="*/ 0 w 86"/>
                <a:gd name="T3" fmla="*/ 61 h 105"/>
                <a:gd name="T4" fmla="*/ 9 w 86"/>
                <a:gd name="T5" fmla="*/ 105 h 105"/>
                <a:gd name="T6" fmla="*/ 86 w 86"/>
                <a:gd name="T7" fmla="*/ 90 h 105"/>
                <a:gd name="T8" fmla="*/ 68 w 86"/>
                <a:gd name="T9" fmla="*/ 0 h 105"/>
              </a:gdLst>
              <a:ahLst/>
              <a:cxnLst>
                <a:cxn ang="0">
                  <a:pos x="T0" y="T1"/>
                </a:cxn>
                <a:cxn ang="0">
                  <a:pos x="T2" y="T3"/>
                </a:cxn>
                <a:cxn ang="0">
                  <a:pos x="T4" y="T5"/>
                </a:cxn>
                <a:cxn ang="0">
                  <a:pos x="T6" y="T7"/>
                </a:cxn>
                <a:cxn ang="0">
                  <a:pos x="T8" y="T9"/>
                </a:cxn>
              </a:cxnLst>
              <a:rect l="0" t="0" r="r" b="b"/>
              <a:pathLst>
                <a:path w="86" h="105">
                  <a:moveTo>
                    <a:pt x="68" y="0"/>
                  </a:moveTo>
                  <a:lnTo>
                    <a:pt x="0" y="61"/>
                  </a:lnTo>
                  <a:lnTo>
                    <a:pt x="9" y="105"/>
                  </a:lnTo>
                  <a:lnTo>
                    <a:pt x="86" y="90"/>
                  </a:lnTo>
                  <a:lnTo>
                    <a:pt x="68" y="0"/>
                  </a:lnTo>
                  <a:close/>
                </a:path>
              </a:pathLst>
            </a:custGeom>
            <a:solidFill>
              <a:srgbClr val="62AE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9" name="Freeform 269"/>
            <p:cNvSpPr>
              <a:spLocks/>
            </p:cNvSpPr>
            <p:nvPr/>
          </p:nvSpPr>
          <p:spPr bwMode="auto">
            <a:xfrm>
              <a:off x="4038602" y="5999165"/>
              <a:ext cx="136525" cy="166688"/>
            </a:xfrm>
            <a:custGeom>
              <a:avLst/>
              <a:gdLst>
                <a:gd name="T0" fmla="*/ 68 w 86"/>
                <a:gd name="T1" fmla="*/ 0 h 105"/>
                <a:gd name="T2" fmla="*/ 0 w 86"/>
                <a:gd name="T3" fmla="*/ 61 h 105"/>
                <a:gd name="T4" fmla="*/ 9 w 86"/>
                <a:gd name="T5" fmla="*/ 105 h 105"/>
                <a:gd name="T6" fmla="*/ 86 w 86"/>
                <a:gd name="T7" fmla="*/ 90 h 105"/>
                <a:gd name="T8" fmla="*/ 68 w 86"/>
                <a:gd name="T9" fmla="*/ 0 h 105"/>
              </a:gdLst>
              <a:ahLst/>
              <a:cxnLst>
                <a:cxn ang="0">
                  <a:pos x="T0" y="T1"/>
                </a:cxn>
                <a:cxn ang="0">
                  <a:pos x="T2" y="T3"/>
                </a:cxn>
                <a:cxn ang="0">
                  <a:pos x="T4" y="T5"/>
                </a:cxn>
                <a:cxn ang="0">
                  <a:pos x="T6" y="T7"/>
                </a:cxn>
                <a:cxn ang="0">
                  <a:pos x="T8" y="T9"/>
                </a:cxn>
              </a:cxnLst>
              <a:rect l="0" t="0" r="r" b="b"/>
              <a:pathLst>
                <a:path w="86" h="105">
                  <a:moveTo>
                    <a:pt x="68" y="0"/>
                  </a:moveTo>
                  <a:lnTo>
                    <a:pt x="0" y="61"/>
                  </a:lnTo>
                  <a:lnTo>
                    <a:pt x="9" y="105"/>
                  </a:lnTo>
                  <a:lnTo>
                    <a:pt x="86" y="90"/>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0" name="Freeform 270"/>
            <p:cNvSpPr>
              <a:spLocks/>
            </p:cNvSpPr>
            <p:nvPr/>
          </p:nvSpPr>
          <p:spPr bwMode="auto">
            <a:xfrm>
              <a:off x="3679827" y="6248402"/>
              <a:ext cx="268288" cy="257175"/>
            </a:xfrm>
            <a:custGeom>
              <a:avLst/>
              <a:gdLst>
                <a:gd name="T0" fmla="*/ 294 w 360"/>
                <a:gd name="T1" fmla="*/ 0 h 345"/>
                <a:gd name="T2" fmla="*/ 279 w 360"/>
                <a:gd name="T3" fmla="*/ 16 h 345"/>
                <a:gd name="T4" fmla="*/ 332 w 360"/>
                <a:gd name="T5" fmla="*/ 200 h 345"/>
                <a:gd name="T6" fmla="*/ 24 w 360"/>
                <a:gd name="T7" fmla="*/ 288 h 345"/>
                <a:gd name="T8" fmla="*/ 0 w 360"/>
                <a:gd name="T9" fmla="*/ 314 h 345"/>
                <a:gd name="T10" fmla="*/ 5 w 360"/>
                <a:gd name="T11" fmla="*/ 331 h 345"/>
                <a:gd name="T12" fmla="*/ 22 w 360"/>
                <a:gd name="T13" fmla="*/ 345 h 345"/>
                <a:gd name="T14" fmla="*/ 27 w 360"/>
                <a:gd name="T15" fmla="*/ 344 h 345"/>
                <a:gd name="T16" fmla="*/ 347 w 360"/>
                <a:gd name="T17" fmla="*/ 253 h 345"/>
                <a:gd name="T18" fmla="*/ 360 w 360"/>
                <a:gd name="T19" fmla="*/ 236 h 345"/>
                <a:gd name="T20" fmla="*/ 359 w 360"/>
                <a:gd name="T21" fmla="*/ 231 h 345"/>
                <a:gd name="T22" fmla="*/ 359 w 360"/>
                <a:gd name="T23" fmla="*/ 231 h 345"/>
                <a:gd name="T24" fmla="*/ 294 w 360"/>
                <a:gd name="T2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0" h="345">
                  <a:moveTo>
                    <a:pt x="294" y="0"/>
                  </a:moveTo>
                  <a:cubicBezTo>
                    <a:pt x="279" y="16"/>
                    <a:pt x="279" y="16"/>
                    <a:pt x="279" y="16"/>
                  </a:cubicBezTo>
                  <a:cubicBezTo>
                    <a:pt x="332" y="200"/>
                    <a:pt x="332" y="200"/>
                    <a:pt x="332" y="200"/>
                  </a:cubicBezTo>
                  <a:cubicBezTo>
                    <a:pt x="24" y="288"/>
                    <a:pt x="24" y="288"/>
                    <a:pt x="24" y="288"/>
                  </a:cubicBezTo>
                  <a:cubicBezTo>
                    <a:pt x="0" y="314"/>
                    <a:pt x="0" y="314"/>
                    <a:pt x="0" y="314"/>
                  </a:cubicBezTo>
                  <a:cubicBezTo>
                    <a:pt x="5" y="331"/>
                    <a:pt x="5" y="331"/>
                    <a:pt x="5" y="331"/>
                  </a:cubicBezTo>
                  <a:cubicBezTo>
                    <a:pt x="8" y="343"/>
                    <a:pt x="16" y="345"/>
                    <a:pt x="22" y="345"/>
                  </a:cubicBezTo>
                  <a:cubicBezTo>
                    <a:pt x="25" y="345"/>
                    <a:pt x="27" y="344"/>
                    <a:pt x="27" y="344"/>
                  </a:cubicBezTo>
                  <a:cubicBezTo>
                    <a:pt x="347" y="253"/>
                    <a:pt x="347" y="253"/>
                    <a:pt x="347" y="253"/>
                  </a:cubicBezTo>
                  <a:cubicBezTo>
                    <a:pt x="358" y="250"/>
                    <a:pt x="360" y="242"/>
                    <a:pt x="360" y="236"/>
                  </a:cubicBezTo>
                  <a:cubicBezTo>
                    <a:pt x="360" y="233"/>
                    <a:pt x="359" y="231"/>
                    <a:pt x="359" y="231"/>
                  </a:cubicBezTo>
                  <a:cubicBezTo>
                    <a:pt x="359" y="231"/>
                    <a:pt x="359" y="231"/>
                    <a:pt x="359" y="231"/>
                  </a:cubicBezTo>
                  <a:cubicBezTo>
                    <a:pt x="294" y="0"/>
                    <a:pt x="294" y="0"/>
                    <a:pt x="294" y="0"/>
                  </a:cubicBezTo>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1" name="Freeform 271"/>
            <p:cNvSpPr>
              <a:spLocks/>
            </p:cNvSpPr>
            <p:nvPr/>
          </p:nvSpPr>
          <p:spPr bwMode="auto">
            <a:xfrm>
              <a:off x="3697289" y="6259515"/>
              <a:ext cx="230188" cy="203200"/>
            </a:xfrm>
            <a:custGeom>
              <a:avLst/>
              <a:gdLst>
                <a:gd name="T0" fmla="*/ 120 w 145"/>
                <a:gd name="T1" fmla="*/ 0 h 128"/>
                <a:gd name="T2" fmla="*/ 0 w 145"/>
                <a:gd name="T3" fmla="*/ 128 h 128"/>
                <a:gd name="T4" fmla="*/ 145 w 145"/>
                <a:gd name="T5" fmla="*/ 87 h 128"/>
                <a:gd name="T6" fmla="*/ 120 w 145"/>
                <a:gd name="T7" fmla="*/ 0 h 128"/>
              </a:gdLst>
              <a:ahLst/>
              <a:cxnLst>
                <a:cxn ang="0">
                  <a:pos x="T0" y="T1"/>
                </a:cxn>
                <a:cxn ang="0">
                  <a:pos x="T2" y="T3"/>
                </a:cxn>
                <a:cxn ang="0">
                  <a:pos x="T4" y="T5"/>
                </a:cxn>
                <a:cxn ang="0">
                  <a:pos x="T6" y="T7"/>
                </a:cxn>
              </a:cxnLst>
              <a:rect l="0" t="0" r="r" b="b"/>
              <a:pathLst>
                <a:path w="145" h="128">
                  <a:moveTo>
                    <a:pt x="120" y="0"/>
                  </a:moveTo>
                  <a:lnTo>
                    <a:pt x="0" y="128"/>
                  </a:lnTo>
                  <a:lnTo>
                    <a:pt x="145" y="87"/>
                  </a:lnTo>
                  <a:lnTo>
                    <a:pt x="120" y="0"/>
                  </a:lnTo>
                  <a:close/>
                </a:path>
              </a:pathLst>
            </a:custGeom>
            <a:solidFill>
              <a:srgbClr val="62AE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2" name="Freeform 272"/>
            <p:cNvSpPr>
              <a:spLocks/>
            </p:cNvSpPr>
            <p:nvPr/>
          </p:nvSpPr>
          <p:spPr bwMode="auto">
            <a:xfrm>
              <a:off x="3697289" y="6259515"/>
              <a:ext cx="230188" cy="203200"/>
            </a:xfrm>
            <a:custGeom>
              <a:avLst/>
              <a:gdLst>
                <a:gd name="T0" fmla="*/ 120 w 145"/>
                <a:gd name="T1" fmla="*/ 0 h 128"/>
                <a:gd name="T2" fmla="*/ 0 w 145"/>
                <a:gd name="T3" fmla="*/ 128 h 128"/>
                <a:gd name="T4" fmla="*/ 145 w 145"/>
                <a:gd name="T5" fmla="*/ 87 h 128"/>
                <a:gd name="T6" fmla="*/ 120 w 145"/>
                <a:gd name="T7" fmla="*/ 0 h 128"/>
              </a:gdLst>
              <a:ahLst/>
              <a:cxnLst>
                <a:cxn ang="0">
                  <a:pos x="T0" y="T1"/>
                </a:cxn>
                <a:cxn ang="0">
                  <a:pos x="T2" y="T3"/>
                </a:cxn>
                <a:cxn ang="0">
                  <a:pos x="T4" y="T5"/>
                </a:cxn>
                <a:cxn ang="0">
                  <a:pos x="T6" y="T7"/>
                </a:cxn>
              </a:cxnLst>
              <a:rect l="0" t="0" r="r" b="b"/>
              <a:pathLst>
                <a:path w="145" h="128">
                  <a:moveTo>
                    <a:pt x="120" y="0"/>
                  </a:moveTo>
                  <a:lnTo>
                    <a:pt x="0" y="128"/>
                  </a:lnTo>
                  <a:lnTo>
                    <a:pt x="145" y="87"/>
                  </a:lnTo>
                  <a:lnTo>
                    <a:pt x="1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3" name="Rectangle 273"/>
            <p:cNvSpPr>
              <a:spLocks noChangeArrowheads="1"/>
            </p:cNvSpPr>
            <p:nvPr/>
          </p:nvSpPr>
          <p:spPr bwMode="auto">
            <a:xfrm>
              <a:off x="3567114" y="6554790"/>
              <a:ext cx="25400" cy="26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4" name="Rectangle 274"/>
            <p:cNvSpPr>
              <a:spLocks noChangeArrowheads="1"/>
            </p:cNvSpPr>
            <p:nvPr/>
          </p:nvSpPr>
          <p:spPr bwMode="auto">
            <a:xfrm>
              <a:off x="3567114" y="6554790"/>
              <a:ext cx="25400"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5" name="Rectangle 275"/>
            <p:cNvSpPr>
              <a:spLocks noChangeArrowheads="1"/>
            </p:cNvSpPr>
            <p:nvPr/>
          </p:nvSpPr>
          <p:spPr bwMode="auto">
            <a:xfrm>
              <a:off x="3540127" y="6527802"/>
              <a:ext cx="26988" cy="26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6" name="Rectangle 276"/>
            <p:cNvSpPr>
              <a:spLocks noChangeArrowheads="1"/>
            </p:cNvSpPr>
            <p:nvPr/>
          </p:nvSpPr>
          <p:spPr bwMode="auto">
            <a:xfrm>
              <a:off x="3540127" y="6527802"/>
              <a:ext cx="269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7" name="Rectangle 277"/>
            <p:cNvSpPr>
              <a:spLocks noChangeArrowheads="1"/>
            </p:cNvSpPr>
            <p:nvPr/>
          </p:nvSpPr>
          <p:spPr bwMode="auto">
            <a:xfrm>
              <a:off x="3567114" y="6554790"/>
              <a:ext cx="25400" cy="269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8" name="Rectangle 278"/>
            <p:cNvSpPr>
              <a:spLocks noChangeArrowheads="1"/>
            </p:cNvSpPr>
            <p:nvPr/>
          </p:nvSpPr>
          <p:spPr bwMode="auto">
            <a:xfrm>
              <a:off x="3567114" y="6554790"/>
              <a:ext cx="25400"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9" name="Rectangle 279"/>
            <p:cNvSpPr>
              <a:spLocks noChangeArrowheads="1"/>
            </p:cNvSpPr>
            <p:nvPr/>
          </p:nvSpPr>
          <p:spPr bwMode="auto">
            <a:xfrm>
              <a:off x="3540127" y="6527802"/>
              <a:ext cx="26988" cy="269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0" name="Rectangle 280"/>
            <p:cNvSpPr>
              <a:spLocks noChangeArrowheads="1"/>
            </p:cNvSpPr>
            <p:nvPr/>
          </p:nvSpPr>
          <p:spPr bwMode="auto">
            <a:xfrm>
              <a:off x="3540127" y="6527802"/>
              <a:ext cx="269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1" name="Rectangle 281"/>
            <p:cNvSpPr>
              <a:spLocks noChangeArrowheads="1"/>
            </p:cNvSpPr>
            <p:nvPr/>
          </p:nvSpPr>
          <p:spPr bwMode="auto">
            <a:xfrm>
              <a:off x="3646489" y="6635752"/>
              <a:ext cx="26988" cy="26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2" name="Rectangle 282"/>
            <p:cNvSpPr>
              <a:spLocks noChangeArrowheads="1"/>
            </p:cNvSpPr>
            <p:nvPr/>
          </p:nvSpPr>
          <p:spPr bwMode="auto">
            <a:xfrm>
              <a:off x="3646489" y="6635752"/>
              <a:ext cx="269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3" name="Rectangle 283"/>
            <p:cNvSpPr>
              <a:spLocks noChangeArrowheads="1"/>
            </p:cNvSpPr>
            <p:nvPr/>
          </p:nvSpPr>
          <p:spPr bwMode="auto">
            <a:xfrm>
              <a:off x="3619502" y="6608765"/>
              <a:ext cx="26988" cy="26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4" name="Rectangle 284"/>
            <p:cNvSpPr>
              <a:spLocks noChangeArrowheads="1"/>
            </p:cNvSpPr>
            <p:nvPr/>
          </p:nvSpPr>
          <p:spPr bwMode="auto">
            <a:xfrm>
              <a:off x="3619502" y="6608765"/>
              <a:ext cx="269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5" name="Rectangle 285"/>
            <p:cNvSpPr>
              <a:spLocks noChangeArrowheads="1"/>
            </p:cNvSpPr>
            <p:nvPr/>
          </p:nvSpPr>
          <p:spPr bwMode="auto">
            <a:xfrm>
              <a:off x="3592514" y="6581777"/>
              <a:ext cx="26988" cy="26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6" name="Rectangle 286"/>
            <p:cNvSpPr>
              <a:spLocks noChangeArrowheads="1"/>
            </p:cNvSpPr>
            <p:nvPr/>
          </p:nvSpPr>
          <p:spPr bwMode="auto">
            <a:xfrm>
              <a:off x="3592514" y="6581777"/>
              <a:ext cx="269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7" name="Rectangle 287"/>
            <p:cNvSpPr>
              <a:spLocks noChangeArrowheads="1"/>
            </p:cNvSpPr>
            <p:nvPr/>
          </p:nvSpPr>
          <p:spPr bwMode="auto">
            <a:xfrm>
              <a:off x="3646489" y="6635752"/>
              <a:ext cx="26988" cy="269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8" name="Rectangle 288"/>
            <p:cNvSpPr>
              <a:spLocks noChangeArrowheads="1"/>
            </p:cNvSpPr>
            <p:nvPr/>
          </p:nvSpPr>
          <p:spPr bwMode="auto">
            <a:xfrm>
              <a:off x="3646489" y="6635752"/>
              <a:ext cx="269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9" name="Rectangle 289"/>
            <p:cNvSpPr>
              <a:spLocks noChangeArrowheads="1"/>
            </p:cNvSpPr>
            <p:nvPr/>
          </p:nvSpPr>
          <p:spPr bwMode="auto">
            <a:xfrm>
              <a:off x="3619502" y="6608765"/>
              <a:ext cx="26988" cy="269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0" name="Rectangle 290"/>
            <p:cNvSpPr>
              <a:spLocks noChangeArrowheads="1"/>
            </p:cNvSpPr>
            <p:nvPr/>
          </p:nvSpPr>
          <p:spPr bwMode="auto">
            <a:xfrm>
              <a:off x="3619502" y="6608765"/>
              <a:ext cx="269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7" name="Rectangle 291"/>
            <p:cNvSpPr>
              <a:spLocks noChangeArrowheads="1"/>
            </p:cNvSpPr>
            <p:nvPr/>
          </p:nvSpPr>
          <p:spPr bwMode="auto">
            <a:xfrm>
              <a:off x="3592514" y="6581777"/>
              <a:ext cx="26988" cy="269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8" name="Rectangle 292"/>
            <p:cNvSpPr>
              <a:spLocks noChangeArrowheads="1"/>
            </p:cNvSpPr>
            <p:nvPr/>
          </p:nvSpPr>
          <p:spPr bwMode="auto">
            <a:xfrm>
              <a:off x="3592514" y="6581777"/>
              <a:ext cx="269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0" name="Freeform 293"/>
            <p:cNvSpPr>
              <a:spLocks/>
            </p:cNvSpPr>
            <p:nvPr/>
          </p:nvSpPr>
          <p:spPr bwMode="auto">
            <a:xfrm>
              <a:off x="3405189" y="6527802"/>
              <a:ext cx="161925" cy="134938"/>
            </a:xfrm>
            <a:custGeom>
              <a:avLst/>
              <a:gdLst>
                <a:gd name="T0" fmla="*/ 85 w 102"/>
                <a:gd name="T1" fmla="*/ 17 h 85"/>
                <a:gd name="T2" fmla="*/ 85 w 102"/>
                <a:gd name="T3" fmla="*/ 0 h 85"/>
                <a:gd name="T4" fmla="*/ 68 w 102"/>
                <a:gd name="T5" fmla="*/ 0 h 85"/>
                <a:gd name="T6" fmla="*/ 68 w 102"/>
                <a:gd name="T7" fmla="*/ 17 h 85"/>
                <a:gd name="T8" fmla="*/ 51 w 102"/>
                <a:gd name="T9" fmla="*/ 17 h 85"/>
                <a:gd name="T10" fmla="*/ 51 w 102"/>
                <a:gd name="T11" fmla="*/ 34 h 85"/>
                <a:gd name="T12" fmla="*/ 34 w 102"/>
                <a:gd name="T13" fmla="*/ 34 h 85"/>
                <a:gd name="T14" fmla="*/ 34 w 102"/>
                <a:gd name="T15" fmla="*/ 51 h 85"/>
                <a:gd name="T16" fmla="*/ 17 w 102"/>
                <a:gd name="T17" fmla="*/ 51 h 85"/>
                <a:gd name="T18" fmla="*/ 17 w 102"/>
                <a:gd name="T19" fmla="*/ 68 h 85"/>
                <a:gd name="T20" fmla="*/ 0 w 102"/>
                <a:gd name="T21" fmla="*/ 68 h 85"/>
                <a:gd name="T22" fmla="*/ 0 w 102"/>
                <a:gd name="T23" fmla="*/ 85 h 85"/>
                <a:gd name="T24" fmla="*/ 17 w 102"/>
                <a:gd name="T25" fmla="*/ 85 h 85"/>
                <a:gd name="T26" fmla="*/ 34 w 102"/>
                <a:gd name="T27" fmla="*/ 85 h 85"/>
                <a:gd name="T28" fmla="*/ 51 w 102"/>
                <a:gd name="T29" fmla="*/ 85 h 85"/>
                <a:gd name="T30" fmla="*/ 68 w 102"/>
                <a:gd name="T31" fmla="*/ 85 h 85"/>
                <a:gd name="T32" fmla="*/ 68 w 102"/>
                <a:gd name="T33" fmla="*/ 68 h 85"/>
                <a:gd name="T34" fmla="*/ 85 w 102"/>
                <a:gd name="T35" fmla="*/ 68 h 85"/>
                <a:gd name="T36" fmla="*/ 85 w 102"/>
                <a:gd name="T37" fmla="*/ 51 h 85"/>
                <a:gd name="T38" fmla="*/ 102 w 102"/>
                <a:gd name="T39" fmla="*/ 51 h 85"/>
                <a:gd name="T40" fmla="*/ 102 w 102"/>
                <a:gd name="T41" fmla="*/ 34 h 85"/>
                <a:gd name="T42" fmla="*/ 102 w 102"/>
                <a:gd name="T43" fmla="*/ 17 h 85"/>
                <a:gd name="T44" fmla="*/ 85 w 102"/>
                <a:gd name="T45" fmla="*/ 1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2" h="85">
                  <a:moveTo>
                    <a:pt x="85" y="17"/>
                  </a:moveTo>
                  <a:lnTo>
                    <a:pt x="85" y="0"/>
                  </a:lnTo>
                  <a:lnTo>
                    <a:pt x="68" y="0"/>
                  </a:lnTo>
                  <a:lnTo>
                    <a:pt x="68" y="17"/>
                  </a:lnTo>
                  <a:lnTo>
                    <a:pt x="51" y="17"/>
                  </a:lnTo>
                  <a:lnTo>
                    <a:pt x="51" y="34"/>
                  </a:lnTo>
                  <a:lnTo>
                    <a:pt x="34" y="34"/>
                  </a:lnTo>
                  <a:lnTo>
                    <a:pt x="34" y="51"/>
                  </a:lnTo>
                  <a:lnTo>
                    <a:pt x="17" y="51"/>
                  </a:lnTo>
                  <a:lnTo>
                    <a:pt x="17" y="68"/>
                  </a:lnTo>
                  <a:lnTo>
                    <a:pt x="0" y="68"/>
                  </a:lnTo>
                  <a:lnTo>
                    <a:pt x="0" y="85"/>
                  </a:lnTo>
                  <a:lnTo>
                    <a:pt x="17" y="85"/>
                  </a:lnTo>
                  <a:lnTo>
                    <a:pt x="34" y="85"/>
                  </a:lnTo>
                  <a:lnTo>
                    <a:pt x="51" y="85"/>
                  </a:lnTo>
                  <a:lnTo>
                    <a:pt x="68" y="85"/>
                  </a:lnTo>
                  <a:lnTo>
                    <a:pt x="68" y="68"/>
                  </a:lnTo>
                  <a:lnTo>
                    <a:pt x="85" y="68"/>
                  </a:lnTo>
                  <a:lnTo>
                    <a:pt x="85" y="51"/>
                  </a:lnTo>
                  <a:lnTo>
                    <a:pt x="102" y="51"/>
                  </a:lnTo>
                  <a:lnTo>
                    <a:pt x="102" y="34"/>
                  </a:lnTo>
                  <a:lnTo>
                    <a:pt x="102" y="17"/>
                  </a:lnTo>
                  <a:lnTo>
                    <a:pt x="85"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1" name="Freeform 294"/>
            <p:cNvSpPr>
              <a:spLocks/>
            </p:cNvSpPr>
            <p:nvPr/>
          </p:nvSpPr>
          <p:spPr bwMode="auto">
            <a:xfrm>
              <a:off x="3405189" y="6527802"/>
              <a:ext cx="161925" cy="134938"/>
            </a:xfrm>
            <a:custGeom>
              <a:avLst/>
              <a:gdLst>
                <a:gd name="T0" fmla="*/ 85 w 102"/>
                <a:gd name="T1" fmla="*/ 17 h 85"/>
                <a:gd name="T2" fmla="*/ 85 w 102"/>
                <a:gd name="T3" fmla="*/ 0 h 85"/>
                <a:gd name="T4" fmla="*/ 68 w 102"/>
                <a:gd name="T5" fmla="*/ 0 h 85"/>
                <a:gd name="T6" fmla="*/ 68 w 102"/>
                <a:gd name="T7" fmla="*/ 17 h 85"/>
                <a:gd name="T8" fmla="*/ 51 w 102"/>
                <a:gd name="T9" fmla="*/ 17 h 85"/>
                <a:gd name="T10" fmla="*/ 51 w 102"/>
                <a:gd name="T11" fmla="*/ 34 h 85"/>
                <a:gd name="T12" fmla="*/ 34 w 102"/>
                <a:gd name="T13" fmla="*/ 34 h 85"/>
                <a:gd name="T14" fmla="*/ 34 w 102"/>
                <a:gd name="T15" fmla="*/ 51 h 85"/>
                <a:gd name="T16" fmla="*/ 17 w 102"/>
                <a:gd name="T17" fmla="*/ 51 h 85"/>
                <a:gd name="T18" fmla="*/ 17 w 102"/>
                <a:gd name="T19" fmla="*/ 68 h 85"/>
                <a:gd name="T20" fmla="*/ 0 w 102"/>
                <a:gd name="T21" fmla="*/ 68 h 85"/>
                <a:gd name="T22" fmla="*/ 0 w 102"/>
                <a:gd name="T23" fmla="*/ 85 h 85"/>
                <a:gd name="T24" fmla="*/ 17 w 102"/>
                <a:gd name="T25" fmla="*/ 85 h 85"/>
                <a:gd name="T26" fmla="*/ 34 w 102"/>
                <a:gd name="T27" fmla="*/ 85 h 85"/>
                <a:gd name="T28" fmla="*/ 51 w 102"/>
                <a:gd name="T29" fmla="*/ 85 h 85"/>
                <a:gd name="T30" fmla="*/ 68 w 102"/>
                <a:gd name="T31" fmla="*/ 85 h 85"/>
                <a:gd name="T32" fmla="*/ 68 w 102"/>
                <a:gd name="T33" fmla="*/ 68 h 85"/>
                <a:gd name="T34" fmla="*/ 85 w 102"/>
                <a:gd name="T35" fmla="*/ 68 h 85"/>
                <a:gd name="T36" fmla="*/ 85 w 102"/>
                <a:gd name="T37" fmla="*/ 51 h 85"/>
                <a:gd name="T38" fmla="*/ 102 w 102"/>
                <a:gd name="T39" fmla="*/ 51 h 85"/>
                <a:gd name="T40" fmla="*/ 102 w 102"/>
                <a:gd name="T41" fmla="*/ 34 h 85"/>
                <a:gd name="T42" fmla="*/ 102 w 102"/>
                <a:gd name="T43" fmla="*/ 17 h 85"/>
                <a:gd name="T44" fmla="*/ 85 w 102"/>
                <a:gd name="T45" fmla="*/ 1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2" h="85">
                  <a:moveTo>
                    <a:pt x="85" y="17"/>
                  </a:moveTo>
                  <a:lnTo>
                    <a:pt x="85" y="0"/>
                  </a:lnTo>
                  <a:lnTo>
                    <a:pt x="68" y="0"/>
                  </a:lnTo>
                  <a:lnTo>
                    <a:pt x="68" y="17"/>
                  </a:lnTo>
                  <a:lnTo>
                    <a:pt x="51" y="17"/>
                  </a:lnTo>
                  <a:lnTo>
                    <a:pt x="51" y="34"/>
                  </a:lnTo>
                  <a:lnTo>
                    <a:pt x="34" y="34"/>
                  </a:lnTo>
                  <a:lnTo>
                    <a:pt x="34" y="51"/>
                  </a:lnTo>
                  <a:lnTo>
                    <a:pt x="17" y="51"/>
                  </a:lnTo>
                  <a:lnTo>
                    <a:pt x="17" y="68"/>
                  </a:lnTo>
                  <a:lnTo>
                    <a:pt x="0" y="68"/>
                  </a:lnTo>
                  <a:lnTo>
                    <a:pt x="0" y="85"/>
                  </a:lnTo>
                  <a:lnTo>
                    <a:pt x="17" y="85"/>
                  </a:lnTo>
                  <a:lnTo>
                    <a:pt x="34" y="85"/>
                  </a:lnTo>
                  <a:lnTo>
                    <a:pt x="51" y="85"/>
                  </a:lnTo>
                  <a:lnTo>
                    <a:pt x="68" y="85"/>
                  </a:lnTo>
                  <a:lnTo>
                    <a:pt x="68" y="68"/>
                  </a:lnTo>
                  <a:lnTo>
                    <a:pt x="85" y="68"/>
                  </a:lnTo>
                  <a:lnTo>
                    <a:pt x="85" y="51"/>
                  </a:lnTo>
                  <a:lnTo>
                    <a:pt x="102" y="51"/>
                  </a:lnTo>
                  <a:lnTo>
                    <a:pt x="102" y="34"/>
                  </a:lnTo>
                  <a:lnTo>
                    <a:pt x="102" y="17"/>
                  </a:lnTo>
                  <a:lnTo>
                    <a:pt x="85" y="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2" name="Freeform 295"/>
            <p:cNvSpPr>
              <a:spLocks/>
            </p:cNvSpPr>
            <p:nvPr/>
          </p:nvSpPr>
          <p:spPr bwMode="auto">
            <a:xfrm>
              <a:off x="3405189" y="6527802"/>
              <a:ext cx="161925" cy="134938"/>
            </a:xfrm>
            <a:custGeom>
              <a:avLst/>
              <a:gdLst>
                <a:gd name="T0" fmla="*/ 85 w 102"/>
                <a:gd name="T1" fmla="*/ 0 h 85"/>
                <a:gd name="T2" fmla="*/ 68 w 102"/>
                <a:gd name="T3" fmla="*/ 0 h 85"/>
                <a:gd name="T4" fmla="*/ 68 w 102"/>
                <a:gd name="T5" fmla="*/ 17 h 85"/>
                <a:gd name="T6" fmla="*/ 51 w 102"/>
                <a:gd name="T7" fmla="*/ 17 h 85"/>
                <a:gd name="T8" fmla="*/ 51 w 102"/>
                <a:gd name="T9" fmla="*/ 34 h 85"/>
                <a:gd name="T10" fmla="*/ 34 w 102"/>
                <a:gd name="T11" fmla="*/ 34 h 85"/>
                <a:gd name="T12" fmla="*/ 34 w 102"/>
                <a:gd name="T13" fmla="*/ 51 h 85"/>
                <a:gd name="T14" fmla="*/ 17 w 102"/>
                <a:gd name="T15" fmla="*/ 51 h 85"/>
                <a:gd name="T16" fmla="*/ 17 w 102"/>
                <a:gd name="T17" fmla="*/ 68 h 85"/>
                <a:gd name="T18" fmla="*/ 0 w 102"/>
                <a:gd name="T19" fmla="*/ 68 h 85"/>
                <a:gd name="T20" fmla="*/ 0 w 102"/>
                <a:gd name="T21" fmla="*/ 85 h 85"/>
                <a:gd name="T22" fmla="*/ 17 w 102"/>
                <a:gd name="T23" fmla="*/ 85 h 85"/>
                <a:gd name="T24" fmla="*/ 34 w 102"/>
                <a:gd name="T25" fmla="*/ 85 h 85"/>
                <a:gd name="T26" fmla="*/ 51 w 102"/>
                <a:gd name="T27" fmla="*/ 85 h 85"/>
                <a:gd name="T28" fmla="*/ 68 w 102"/>
                <a:gd name="T29" fmla="*/ 85 h 85"/>
                <a:gd name="T30" fmla="*/ 68 w 102"/>
                <a:gd name="T31" fmla="*/ 68 h 85"/>
                <a:gd name="T32" fmla="*/ 85 w 102"/>
                <a:gd name="T33" fmla="*/ 68 h 85"/>
                <a:gd name="T34" fmla="*/ 85 w 102"/>
                <a:gd name="T35" fmla="*/ 51 h 85"/>
                <a:gd name="T36" fmla="*/ 102 w 102"/>
                <a:gd name="T37" fmla="*/ 51 h 85"/>
                <a:gd name="T38" fmla="*/ 102 w 102"/>
                <a:gd name="T39" fmla="*/ 34 h 85"/>
                <a:gd name="T40" fmla="*/ 102 w 102"/>
                <a:gd name="T41" fmla="*/ 17 h 85"/>
                <a:gd name="T42" fmla="*/ 85 w 102"/>
                <a:gd name="T43" fmla="*/ 17 h 85"/>
                <a:gd name="T44" fmla="*/ 85 w 102"/>
                <a:gd name="T4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2" h="85">
                  <a:moveTo>
                    <a:pt x="85" y="0"/>
                  </a:moveTo>
                  <a:lnTo>
                    <a:pt x="68" y="0"/>
                  </a:lnTo>
                  <a:lnTo>
                    <a:pt x="68" y="17"/>
                  </a:lnTo>
                  <a:lnTo>
                    <a:pt x="51" y="17"/>
                  </a:lnTo>
                  <a:lnTo>
                    <a:pt x="51" y="34"/>
                  </a:lnTo>
                  <a:lnTo>
                    <a:pt x="34" y="34"/>
                  </a:lnTo>
                  <a:lnTo>
                    <a:pt x="34" y="51"/>
                  </a:lnTo>
                  <a:lnTo>
                    <a:pt x="17" y="51"/>
                  </a:lnTo>
                  <a:lnTo>
                    <a:pt x="17" y="68"/>
                  </a:lnTo>
                  <a:lnTo>
                    <a:pt x="0" y="68"/>
                  </a:lnTo>
                  <a:lnTo>
                    <a:pt x="0" y="85"/>
                  </a:lnTo>
                  <a:lnTo>
                    <a:pt x="17" y="85"/>
                  </a:lnTo>
                  <a:lnTo>
                    <a:pt x="34" y="85"/>
                  </a:lnTo>
                  <a:lnTo>
                    <a:pt x="51" y="85"/>
                  </a:lnTo>
                  <a:lnTo>
                    <a:pt x="68" y="85"/>
                  </a:lnTo>
                  <a:lnTo>
                    <a:pt x="68" y="68"/>
                  </a:lnTo>
                  <a:lnTo>
                    <a:pt x="85" y="68"/>
                  </a:lnTo>
                  <a:lnTo>
                    <a:pt x="85" y="51"/>
                  </a:lnTo>
                  <a:lnTo>
                    <a:pt x="102" y="51"/>
                  </a:lnTo>
                  <a:lnTo>
                    <a:pt x="102" y="34"/>
                  </a:lnTo>
                  <a:lnTo>
                    <a:pt x="102" y="17"/>
                  </a:lnTo>
                  <a:lnTo>
                    <a:pt x="85" y="17"/>
                  </a:lnTo>
                  <a:lnTo>
                    <a:pt x="85"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3" name="Freeform 296"/>
            <p:cNvSpPr>
              <a:spLocks/>
            </p:cNvSpPr>
            <p:nvPr/>
          </p:nvSpPr>
          <p:spPr bwMode="auto">
            <a:xfrm>
              <a:off x="3405189" y="6527802"/>
              <a:ext cx="161925" cy="134938"/>
            </a:xfrm>
            <a:custGeom>
              <a:avLst/>
              <a:gdLst>
                <a:gd name="T0" fmla="*/ 85 w 102"/>
                <a:gd name="T1" fmla="*/ 0 h 85"/>
                <a:gd name="T2" fmla="*/ 68 w 102"/>
                <a:gd name="T3" fmla="*/ 0 h 85"/>
                <a:gd name="T4" fmla="*/ 68 w 102"/>
                <a:gd name="T5" fmla="*/ 17 h 85"/>
                <a:gd name="T6" fmla="*/ 51 w 102"/>
                <a:gd name="T7" fmla="*/ 17 h 85"/>
                <a:gd name="T8" fmla="*/ 51 w 102"/>
                <a:gd name="T9" fmla="*/ 34 h 85"/>
                <a:gd name="T10" fmla="*/ 34 w 102"/>
                <a:gd name="T11" fmla="*/ 34 h 85"/>
                <a:gd name="T12" fmla="*/ 34 w 102"/>
                <a:gd name="T13" fmla="*/ 51 h 85"/>
                <a:gd name="T14" fmla="*/ 17 w 102"/>
                <a:gd name="T15" fmla="*/ 51 h 85"/>
                <a:gd name="T16" fmla="*/ 17 w 102"/>
                <a:gd name="T17" fmla="*/ 68 h 85"/>
                <a:gd name="T18" fmla="*/ 0 w 102"/>
                <a:gd name="T19" fmla="*/ 68 h 85"/>
                <a:gd name="T20" fmla="*/ 0 w 102"/>
                <a:gd name="T21" fmla="*/ 85 h 85"/>
                <a:gd name="T22" fmla="*/ 17 w 102"/>
                <a:gd name="T23" fmla="*/ 85 h 85"/>
                <a:gd name="T24" fmla="*/ 34 w 102"/>
                <a:gd name="T25" fmla="*/ 85 h 85"/>
                <a:gd name="T26" fmla="*/ 51 w 102"/>
                <a:gd name="T27" fmla="*/ 85 h 85"/>
                <a:gd name="T28" fmla="*/ 68 w 102"/>
                <a:gd name="T29" fmla="*/ 85 h 85"/>
                <a:gd name="T30" fmla="*/ 68 w 102"/>
                <a:gd name="T31" fmla="*/ 68 h 85"/>
                <a:gd name="T32" fmla="*/ 85 w 102"/>
                <a:gd name="T33" fmla="*/ 68 h 85"/>
                <a:gd name="T34" fmla="*/ 85 w 102"/>
                <a:gd name="T35" fmla="*/ 51 h 85"/>
                <a:gd name="T36" fmla="*/ 102 w 102"/>
                <a:gd name="T37" fmla="*/ 51 h 85"/>
                <a:gd name="T38" fmla="*/ 102 w 102"/>
                <a:gd name="T39" fmla="*/ 34 h 85"/>
                <a:gd name="T40" fmla="*/ 102 w 102"/>
                <a:gd name="T41" fmla="*/ 17 h 85"/>
                <a:gd name="T42" fmla="*/ 85 w 102"/>
                <a:gd name="T43" fmla="*/ 17 h 85"/>
                <a:gd name="T44" fmla="*/ 85 w 102"/>
                <a:gd name="T4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2" h="85">
                  <a:moveTo>
                    <a:pt x="85" y="0"/>
                  </a:moveTo>
                  <a:lnTo>
                    <a:pt x="68" y="0"/>
                  </a:lnTo>
                  <a:lnTo>
                    <a:pt x="68" y="17"/>
                  </a:lnTo>
                  <a:lnTo>
                    <a:pt x="51" y="17"/>
                  </a:lnTo>
                  <a:lnTo>
                    <a:pt x="51" y="34"/>
                  </a:lnTo>
                  <a:lnTo>
                    <a:pt x="34" y="34"/>
                  </a:lnTo>
                  <a:lnTo>
                    <a:pt x="34" y="51"/>
                  </a:lnTo>
                  <a:lnTo>
                    <a:pt x="17" y="51"/>
                  </a:lnTo>
                  <a:lnTo>
                    <a:pt x="17" y="68"/>
                  </a:lnTo>
                  <a:lnTo>
                    <a:pt x="0" y="68"/>
                  </a:lnTo>
                  <a:lnTo>
                    <a:pt x="0" y="85"/>
                  </a:lnTo>
                  <a:lnTo>
                    <a:pt x="17" y="85"/>
                  </a:lnTo>
                  <a:lnTo>
                    <a:pt x="34" y="85"/>
                  </a:lnTo>
                  <a:lnTo>
                    <a:pt x="51" y="85"/>
                  </a:lnTo>
                  <a:lnTo>
                    <a:pt x="68" y="85"/>
                  </a:lnTo>
                  <a:lnTo>
                    <a:pt x="68" y="68"/>
                  </a:lnTo>
                  <a:lnTo>
                    <a:pt x="85" y="68"/>
                  </a:lnTo>
                  <a:lnTo>
                    <a:pt x="85" y="51"/>
                  </a:lnTo>
                  <a:lnTo>
                    <a:pt x="102" y="51"/>
                  </a:lnTo>
                  <a:lnTo>
                    <a:pt x="102" y="34"/>
                  </a:lnTo>
                  <a:lnTo>
                    <a:pt x="102" y="17"/>
                  </a:lnTo>
                  <a:lnTo>
                    <a:pt x="85" y="17"/>
                  </a:lnTo>
                  <a:lnTo>
                    <a:pt x="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4" name="Freeform 297"/>
            <p:cNvSpPr>
              <a:spLocks/>
            </p:cNvSpPr>
            <p:nvPr/>
          </p:nvSpPr>
          <p:spPr bwMode="auto">
            <a:xfrm>
              <a:off x="3513139" y="6581777"/>
              <a:ext cx="133350" cy="80963"/>
            </a:xfrm>
            <a:custGeom>
              <a:avLst/>
              <a:gdLst>
                <a:gd name="T0" fmla="*/ 67 w 84"/>
                <a:gd name="T1" fmla="*/ 34 h 51"/>
                <a:gd name="T2" fmla="*/ 67 w 84"/>
                <a:gd name="T3" fmla="*/ 17 h 51"/>
                <a:gd name="T4" fmla="*/ 50 w 84"/>
                <a:gd name="T5" fmla="*/ 17 h 51"/>
                <a:gd name="T6" fmla="*/ 50 w 84"/>
                <a:gd name="T7" fmla="*/ 0 h 51"/>
                <a:gd name="T8" fmla="*/ 34 w 84"/>
                <a:gd name="T9" fmla="*/ 0 h 51"/>
                <a:gd name="T10" fmla="*/ 34 w 84"/>
                <a:gd name="T11" fmla="*/ 17 h 51"/>
                <a:gd name="T12" fmla="*/ 17 w 84"/>
                <a:gd name="T13" fmla="*/ 17 h 51"/>
                <a:gd name="T14" fmla="*/ 17 w 84"/>
                <a:gd name="T15" fmla="*/ 34 h 51"/>
                <a:gd name="T16" fmla="*/ 0 w 84"/>
                <a:gd name="T17" fmla="*/ 34 h 51"/>
                <a:gd name="T18" fmla="*/ 0 w 84"/>
                <a:gd name="T19" fmla="*/ 51 h 51"/>
                <a:gd name="T20" fmla="*/ 17 w 84"/>
                <a:gd name="T21" fmla="*/ 51 h 51"/>
                <a:gd name="T22" fmla="*/ 34 w 84"/>
                <a:gd name="T23" fmla="*/ 51 h 51"/>
                <a:gd name="T24" fmla="*/ 50 w 84"/>
                <a:gd name="T25" fmla="*/ 51 h 51"/>
                <a:gd name="T26" fmla="*/ 67 w 84"/>
                <a:gd name="T27" fmla="*/ 51 h 51"/>
                <a:gd name="T28" fmla="*/ 84 w 84"/>
                <a:gd name="T29" fmla="*/ 51 h 51"/>
                <a:gd name="T30" fmla="*/ 84 w 84"/>
                <a:gd name="T31" fmla="*/ 34 h 51"/>
                <a:gd name="T32" fmla="*/ 67 w 84"/>
                <a:gd name="T33" fmla="*/ 3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51">
                  <a:moveTo>
                    <a:pt x="67" y="34"/>
                  </a:moveTo>
                  <a:lnTo>
                    <a:pt x="67" y="17"/>
                  </a:lnTo>
                  <a:lnTo>
                    <a:pt x="50" y="17"/>
                  </a:lnTo>
                  <a:lnTo>
                    <a:pt x="50" y="0"/>
                  </a:lnTo>
                  <a:lnTo>
                    <a:pt x="34" y="0"/>
                  </a:lnTo>
                  <a:lnTo>
                    <a:pt x="34" y="17"/>
                  </a:lnTo>
                  <a:lnTo>
                    <a:pt x="17" y="17"/>
                  </a:lnTo>
                  <a:lnTo>
                    <a:pt x="17" y="34"/>
                  </a:lnTo>
                  <a:lnTo>
                    <a:pt x="0" y="34"/>
                  </a:lnTo>
                  <a:lnTo>
                    <a:pt x="0" y="51"/>
                  </a:lnTo>
                  <a:lnTo>
                    <a:pt x="17" y="51"/>
                  </a:lnTo>
                  <a:lnTo>
                    <a:pt x="34" y="51"/>
                  </a:lnTo>
                  <a:lnTo>
                    <a:pt x="50" y="51"/>
                  </a:lnTo>
                  <a:lnTo>
                    <a:pt x="67" y="51"/>
                  </a:lnTo>
                  <a:lnTo>
                    <a:pt x="84" y="51"/>
                  </a:lnTo>
                  <a:lnTo>
                    <a:pt x="84" y="34"/>
                  </a:lnTo>
                  <a:lnTo>
                    <a:pt x="67"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458" name="Group 457"/>
          <p:cNvGrpSpPr/>
          <p:nvPr/>
        </p:nvGrpSpPr>
        <p:grpSpPr>
          <a:xfrm>
            <a:off x="10314077" y="3627438"/>
            <a:ext cx="1093788" cy="1849437"/>
            <a:chOff x="4029075" y="4897438"/>
            <a:chExt cx="1093788" cy="1849437"/>
          </a:xfrm>
        </p:grpSpPr>
        <p:sp>
          <p:nvSpPr>
            <p:cNvPr id="384" name="Freeform 303"/>
            <p:cNvSpPr>
              <a:spLocks/>
            </p:cNvSpPr>
            <p:nvPr/>
          </p:nvSpPr>
          <p:spPr bwMode="auto">
            <a:xfrm>
              <a:off x="4029075" y="6670675"/>
              <a:ext cx="1065213" cy="76200"/>
            </a:xfrm>
            <a:custGeom>
              <a:avLst/>
              <a:gdLst>
                <a:gd name="T0" fmla="*/ 1381 w 1425"/>
                <a:gd name="T1" fmla="*/ 0 h 103"/>
                <a:gd name="T2" fmla="*/ 774 w 1425"/>
                <a:gd name="T3" fmla="*/ 0 h 103"/>
                <a:gd name="T4" fmla="*/ 834 w 1425"/>
                <a:gd name="T5" fmla="*/ 61 h 103"/>
                <a:gd name="T6" fmla="*/ 834 w 1425"/>
                <a:gd name="T7" fmla="*/ 83 h 103"/>
                <a:gd name="T8" fmla="*/ 663 w 1425"/>
                <a:gd name="T9" fmla="*/ 83 h 103"/>
                <a:gd name="T10" fmla="*/ 663 w 1425"/>
                <a:gd name="T11" fmla="*/ 0 h 103"/>
                <a:gd name="T12" fmla="*/ 38 w 1425"/>
                <a:gd name="T13" fmla="*/ 0 h 103"/>
                <a:gd name="T14" fmla="*/ 38 w 1425"/>
                <a:gd name="T15" fmla="*/ 1 h 103"/>
                <a:gd name="T16" fmla="*/ 0 w 1425"/>
                <a:gd name="T17" fmla="*/ 52 h 103"/>
                <a:gd name="T18" fmla="*/ 43 w 1425"/>
                <a:gd name="T19" fmla="*/ 103 h 103"/>
                <a:gd name="T20" fmla="*/ 1381 w 1425"/>
                <a:gd name="T21" fmla="*/ 103 h 103"/>
                <a:gd name="T22" fmla="*/ 1425 w 1425"/>
                <a:gd name="T23" fmla="*/ 52 h 103"/>
                <a:gd name="T24" fmla="*/ 1381 w 1425"/>
                <a:gd name="T2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5" h="103">
                  <a:moveTo>
                    <a:pt x="1381" y="0"/>
                  </a:moveTo>
                  <a:cubicBezTo>
                    <a:pt x="1380" y="0"/>
                    <a:pt x="1087" y="0"/>
                    <a:pt x="774" y="0"/>
                  </a:cubicBezTo>
                  <a:cubicBezTo>
                    <a:pt x="834" y="61"/>
                    <a:pt x="834" y="61"/>
                    <a:pt x="834" y="61"/>
                  </a:cubicBezTo>
                  <a:cubicBezTo>
                    <a:pt x="834" y="83"/>
                    <a:pt x="834" y="83"/>
                    <a:pt x="834" y="83"/>
                  </a:cubicBezTo>
                  <a:cubicBezTo>
                    <a:pt x="663" y="83"/>
                    <a:pt x="663" y="83"/>
                    <a:pt x="663" y="83"/>
                  </a:cubicBezTo>
                  <a:cubicBezTo>
                    <a:pt x="663" y="0"/>
                    <a:pt x="663" y="0"/>
                    <a:pt x="663" y="0"/>
                  </a:cubicBezTo>
                  <a:cubicBezTo>
                    <a:pt x="344" y="0"/>
                    <a:pt x="38" y="0"/>
                    <a:pt x="38" y="0"/>
                  </a:cubicBezTo>
                  <a:cubicBezTo>
                    <a:pt x="38" y="1"/>
                    <a:pt x="38" y="1"/>
                    <a:pt x="38" y="1"/>
                  </a:cubicBezTo>
                  <a:cubicBezTo>
                    <a:pt x="16" y="4"/>
                    <a:pt x="0" y="25"/>
                    <a:pt x="0" y="52"/>
                  </a:cubicBezTo>
                  <a:cubicBezTo>
                    <a:pt x="0" y="80"/>
                    <a:pt x="19" y="103"/>
                    <a:pt x="43" y="103"/>
                  </a:cubicBezTo>
                  <a:cubicBezTo>
                    <a:pt x="46" y="103"/>
                    <a:pt x="1378" y="103"/>
                    <a:pt x="1381" y="103"/>
                  </a:cubicBezTo>
                  <a:cubicBezTo>
                    <a:pt x="1405" y="103"/>
                    <a:pt x="1425" y="80"/>
                    <a:pt x="1425" y="52"/>
                  </a:cubicBezTo>
                  <a:cubicBezTo>
                    <a:pt x="1425" y="23"/>
                    <a:pt x="1405" y="0"/>
                    <a:pt x="1381" y="0"/>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85" name="Rectangle 304"/>
            <p:cNvSpPr>
              <a:spLocks noChangeArrowheads="1"/>
            </p:cNvSpPr>
            <p:nvPr/>
          </p:nvSpPr>
          <p:spPr bwMode="auto">
            <a:xfrm>
              <a:off x="4948238" y="6321425"/>
              <a:ext cx="50800" cy="4095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86" name="Rectangle 305"/>
            <p:cNvSpPr>
              <a:spLocks noChangeArrowheads="1"/>
            </p:cNvSpPr>
            <p:nvPr/>
          </p:nvSpPr>
          <p:spPr bwMode="auto">
            <a:xfrm>
              <a:off x="4691063" y="6313488"/>
              <a:ext cx="50800" cy="4175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87" name="Rectangle 306"/>
            <p:cNvSpPr>
              <a:spLocks noChangeArrowheads="1"/>
            </p:cNvSpPr>
            <p:nvPr/>
          </p:nvSpPr>
          <p:spPr bwMode="auto">
            <a:xfrm>
              <a:off x="4973638" y="6321425"/>
              <a:ext cx="25400" cy="4095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88" name="Rectangle 307"/>
            <p:cNvSpPr>
              <a:spLocks noChangeArrowheads="1"/>
            </p:cNvSpPr>
            <p:nvPr/>
          </p:nvSpPr>
          <p:spPr bwMode="auto">
            <a:xfrm>
              <a:off x="4716463" y="6321425"/>
              <a:ext cx="25400" cy="4095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89" name="Rectangle 308"/>
            <p:cNvSpPr>
              <a:spLocks noChangeArrowheads="1"/>
            </p:cNvSpPr>
            <p:nvPr/>
          </p:nvSpPr>
          <p:spPr bwMode="auto">
            <a:xfrm>
              <a:off x="4238625" y="6262688"/>
              <a:ext cx="760413" cy="58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90" name="Rectangle 309"/>
            <p:cNvSpPr>
              <a:spLocks noChangeArrowheads="1"/>
            </p:cNvSpPr>
            <p:nvPr/>
          </p:nvSpPr>
          <p:spPr bwMode="auto">
            <a:xfrm>
              <a:off x="4238625" y="6262688"/>
              <a:ext cx="760413" cy="5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91" name="Rectangle 310"/>
            <p:cNvSpPr>
              <a:spLocks noChangeArrowheads="1"/>
            </p:cNvSpPr>
            <p:nvPr/>
          </p:nvSpPr>
          <p:spPr bwMode="auto">
            <a:xfrm>
              <a:off x="4716463" y="6262688"/>
              <a:ext cx="282575" cy="58738"/>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92" name="Rectangle 311"/>
            <p:cNvSpPr>
              <a:spLocks noChangeArrowheads="1"/>
            </p:cNvSpPr>
            <p:nvPr/>
          </p:nvSpPr>
          <p:spPr bwMode="auto">
            <a:xfrm>
              <a:off x="4716463" y="6262688"/>
              <a:ext cx="282575" cy="5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93" name="Freeform 312"/>
            <p:cNvSpPr>
              <a:spLocks/>
            </p:cNvSpPr>
            <p:nvPr/>
          </p:nvSpPr>
          <p:spPr bwMode="auto">
            <a:xfrm>
              <a:off x="4367213" y="4897438"/>
              <a:ext cx="600075" cy="360363"/>
            </a:xfrm>
            <a:custGeom>
              <a:avLst/>
              <a:gdLst>
                <a:gd name="T0" fmla="*/ 724 w 803"/>
                <a:gd name="T1" fmla="*/ 240 h 483"/>
                <a:gd name="T2" fmla="*/ 591 w 803"/>
                <a:gd name="T3" fmla="*/ 136 h 483"/>
                <a:gd name="T4" fmla="*/ 590 w 803"/>
                <a:gd name="T5" fmla="*/ 136 h 483"/>
                <a:gd name="T6" fmla="*/ 590 w 803"/>
                <a:gd name="T7" fmla="*/ 136 h 483"/>
                <a:gd name="T8" fmla="*/ 454 w 803"/>
                <a:gd name="T9" fmla="*/ 0 h 483"/>
                <a:gd name="T10" fmla="*/ 334 w 803"/>
                <a:gd name="T11" fmla="*/ 72 h 483"/>
                <a:gd name="T12" fmla="*/ 291 w 803"/>
                <a:gd name="T13" fmla="*/ 64 h 483"/>
                <a:gd name="T14" fmla="*/ 163 w 803"/>
                <a:gd name="T15" fmla="*/ 192 h 483"/>
                <a:gd name="T16" fmla="*/ 163 w 803"/>
                <a:gd name="T17" fmla="*/ 193 h 483"/>
                <a:gd name="T18" fmla="*/ 145 w 803"/>
                <a:gd name="T19" fmla="*/ 192 h 483"/>
                <a:gd name="T20" fmla="*/ 0 w 803"/>
                <a:gd name="T21" fmla="*/ 338 h 483"/>
                <a:gd name="T22" fmla="*/ 145 w 803"/>
                <a:gd name="T23" fmla="*/ 483 h 483"/>
                <a:gd name="T24" fmla="*/ 677 w 803"/>
                <a:gd name="T25" fmla="*/ 483 h 483"/>
                <a:gd name="T26" fmla="*/ 803 w 803"/>
                <a:gd name="T27" fmla="*/ 357 h 483"/>
                <a:gd name="T28" fmla="*/ 724 w 803"/>
                <a:gd name="T29" fmla="*/ 24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3" h="483">
                  <a:moveTo>
                    <a:pt x="724" y="240"/>
                  </a:moveTo>
                  <a:cubicBezTo>
                    <a:pt x="709" y="181"/>
                    <a:pt x="655" y="136"/>
                    <a:pt x="591" y="136"/>
                  </a:cubicBezTo>
                  <a:cubicBezTo>
                    <a:pt x="591" y="136"/>
                    <a:pt x="590" y="136"/>
                    <a:pt x="590" y="136"/>
                  </a:cubicBezTo>
                  <a:cubicBezTo>
                    <a:pt x="590" y="136"/>
                    <a:pt x="590" y="136"/>
                    <a:pt x="590" y="136"/>
                  </a:cubicBezTo>
                  <a:cubicBezTo>
                    <a:pt x="590" y="61"/>
                    <a:pt x="529" y="0"/>
                    <a:pt x="454" y="0"/>
                  </a:cubicBezTo>
                  <a:cubicBezTo>
                    <a:pt x="402" y="0"/>
                    <a:pt x="357" y="29"/>
                    <a:pt x="334" y="72"/>
                  </a:cubicBezTo>
                  <a:cubicBezTo>
                    <a:pt x="320" y="67"/>
                    <a:pt x="306" y="64"/>
                    <a:pt x="291" y="64"/>
                  </a:cubicBezTo>
                  <a:cubicBezTo>
                    <a:pt x="220" y="64"/>
                    <a:pt x="163" y="122"/>
                    <a:pt x="163" y="192"/>
                  </a:cubicBezTo>
                  <a:cubicBezTo>
                    <a:pt x="163" y="193"/>
                    <a:pt x="163" y="193"/>
                    <a:pt x="163" y="193"/>
                  </a:cubicBezTo>
                  <a:cubicBezTo>
                    <a:pt x="157" y="193"/>
                    <a:pt x="151" y="192"/>
                    <a:pt x="145" y="192"/>
                  </a:cubicBezTo>
                  <a:cubicBezTo>
                    <a:pt x="65" y="192"/>
                    <a:pt x="0" y="257"/>
                    <a:pt x="0" y="338"/>
                  </a:cubicBezTo>
                  <a:cubicBezTo>
                    <a:pt x="0" y="418"/>
                    <a:pt x="65" y="483"/>
                    <a:pt x="145" y="483"/>
                  </a:cubicBezTo>
                  <a:cubicBezTo>
                    <a:pt x="677" y="483"/>
                    <a:pt x="677" y="483"/>
                    <a:pt x="677" y="483"/>
                  </a:cubicBezTo>
                  <a:cubicBezTo>
                    <a:pt x="747" y="483"/>
                    <a:pt x="803" y="426"/>
                    <a:pt x="803" y="357"/>
                  </a:cubicBezTo>
                  <a:cubicBezTo>
                    <a:pt x="803" y="304"/>
                    <a:pt x="770" y="259"/>
                    <a:pt x="724" y="24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dirty="0"/>
            </a:p>
          </p:txBody>
        </p:sp>
        <p:sp>
          <p:nvSpPr>
            <p:cNvPr id="394" name="Freeform 313"/>
            <p:cNvSpPr>
              <a:spLocks/>
            </p:cNvSpPr>
            <p:nvPr/>
          </p:nvSpPr>
          <p:spPr bwMode="auto">
            <a:xfrm>
              <a:off x="4437063" y="5872163"/>
              <a:ext cx="412750" cy="336550"/>
            </a:xfrm>
            <a:custGeom>
              <a:avLst/>
              <a:gdLst>
                <a:gd name="T0" fmla="*/ 0 w 551"/>
                <a:gd name="T1" fmla="*/ 28 h 452"/>
                <a:gd name="T2" fmla="*/ 0 w 551"/>
                <a:gd name="T3" fmla="*/ 424 h 452"/>
                <a:gd name="T4" fmla="*/ 29 w 551"/>
                <a:gd name="T5" fmla="*/ 452 h 452"/>
                <a:gd name="T6" fmla="*/ 522 w 551"/>
                <a:gd name="T7" fmla="*/ 452 h 452"/>
                <a:gd name="T8" fmla="*/ 551 w 551"/>
                <a:gd name="T9" fmla="*/ 424 h 452"/>
                <a:gd name="T10" fmla="*/ 551 w 551"/>
                <a:gd name="T11" fmla="*/ 28 h 452"/>
                <a:gd name="T12" fmla="*/ 522 w 551"/>
                <a:gd name="T13" fmla="*/ 0 h 452"/>
                <a:gd name="T14" fmla="*/ 29 w 551"/>
                <a:gd name="T15" fmla="*/ 0 h 452"/>
                <a:gd name="T16" fmla="*/ 0 w 551"/>
                <a:gd name="T17"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452">
                  <a:moveTo>
                    <a:pt x="0" y="28"/>
                  </a:moveTo>
                  <a:cubicBezTo>
                    <a:pt x="0" y="424"/>
                    <a:pt x="0" y="424"/>
                    <a:pt x="0" y="424"/>
                  </a:cubicBezTo>
                  <a:cubicBezTo>
                    <a:pt x="0" y="424"/>
                    <a:pt x="0" y="452"/>
                    <a:pt x="29" y="452"/>
                  </a:cubicBezTo>
                  <a:cubicBezTo>
                    <a:pt x="522" y="452"/>
                    <a:pt x="522" y="452"/>
                    <a:pt x="522" y="452"/>
                  </a:cubicBezTo>
                  <a:cubicBezTo>
                    <a:pt x="522" y="452"/>
                    <a:pt x="551" y="452"/>
                    <a:pt x="551" y="424"/>
                  </a:cubicBezTo>
                  <a:cubicBezTo>
                    <a:pt x="551" y="28"/>
                    <a:pt x="551" y="28"/>
                    <a:pt x="551" y="28"/>
                  </a:cubicBezTo>
                  <a:cubicBezTo>
                    <a:pt x="551" y="28"/>
                    <a:pt x="551" y="0"/>
                    <a:pt x="522" y="0"/>
                  </a:cubicBezTo>
                  <a:cubicBezTo>
                    <a:pt x="29" y="0"/>
                    <a:pt x="29" y="0"/>
                    <a:pt x="29" y="0"/>
                  </a:cubicBezTo>
                  <a:cubicBezTo>
                    <a:pt x="29" y="0"/>
                    <a:pt x="0" y="0"/>
                    <a:pt x="0" y="28"/>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95" name="Freeform 314"/>
            <p:cNvSpPr>
              <a:spLocks/>
            </p:cNvSpPr>
            <p:nvPr/>
          </p:nvSpPr>
          <p:spPr bwMode="auto">
            <a:xfrm>
              <a:off x="4408488" y="5872163"/>
              <a:ext cx="423863" cy="336550"/>
            </a:xfrm>
            <a:custGeom>
              <a:avLst/>
              <a:gdLst>
                <a:gd name="T0" fmla="*/ 0 w 566"/>
                <a:gd name="T1" fmla="*/ 28 h 452"/>
                <a:gd name="T2" fmla="*/ 0 w 566"/>
                <a:gd name="T3" fmla="*/ 424 h 452"/>
                <a:gd name="T4" fmla="*/ 28 w 566"/>
                <a:gd name="T5" fmla="*/ 452 h 452"/>
                <a:gd name="T6" fmla="*/ 538 w 566"/>
                <a:gd name="T7" fmla="*/ 452 h 452"/>
                <a:gd name="T8" fmla="*/ 566 w 566"/>
                <a:gd name="T9" fmla="*/ 424 h 452"/>
                <a:gd name="T10" fmla="*/ 566 w 566"/>
                <a:gd name="T11" fmla="*/ 28 h 452"/>
                <a:gd name="T12" fmla="*/ 538 w 566"/>
                <a:gd name="T13" fmla="*/ 0 h 452"/>
                <a:gd name="T14" fmla="*/ 28 w 566"/>
                <a:gd name="T15" fmla="*/ 0 h 452"/>
                <a:gd name="T16" fmla="*/ 0 w 566"/>
                <a:gd name="T17"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2">
                  <a:moveTo>
                    <a:pt x="0" y="28"/>
                  </a:moveTo>
                  <a:cubicBezTo>
                    <a:pt x="0" y="424"/>
                    <a:pt x="0" y="424"/>
                    <a:pt x="0" y="424"/>
                  </a:cubicBezTo>
                  <a:cubicBezTo>
                    <a:pt x="0" y="424"/>
                    <a:pt x="0" y="452"/>
                    <a:pt x="28" y="452"/>
                  </a:cubicBezTo>
                  <a:cubicBezTo>
                    <a:pt x="538" y="452"/>
                    <a:pt x="538" y="452"/>
                    <a:pt x="538" y="452"/>
                  </a:cubicBezTo>
                  <a:cubicBezTo>
                    <a:pt x="538" y="452"/>
                    <a:pt x="566" y="452"/>
                    <a:pt x="566" y="424"/>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96" name="Rectangle 315"/>
            <p:cNvSpPr>
              <a:spLocks noChangeArrowheads="1"/>
            </p:cNvSpPr>
            <p:nvPr/>
          </p:nvSpPr>
          <p:spPr bwMode="auto">
            <a:xfrm>
              <a:off x="4430713" y="5892800"/>
              <a:ext cx="381000" cy="2540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97" name="Rectangle 316"/>
            <p:cNvSpPr>
              <a:spLocks noChangeArrowheads="1"/>
            </p:cNvSpPr>
            <p:nvPr/>
          </p:nvSpPr>
          <p:spPr bwMode="auto">
            <a:xfrm>
              <a:off x="4430713" y="5892800"/>
              <a:ext cx="381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98" name="Freeform 317"/>
            <p:cNvSpPr>
              <a:spLocks noEditPoints="1"/>
            </p:cNvSpPr>
            <p:nvPr/>
          </p:nvSpPr>
          <p:spPr bwMode="auto">
            <a:xfrm>
              <a:off x="4408488" y="5913438"/>
              <a:ext cx="423863" cy="295275"/>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2 h 396"/>
                <a:gd name="T10" fmla="*/ 110 w 566"/>
                <a:gd name="T11" fmla="*/ 312 h 396"/>
                <a:gd name="T12" fmla="*/ 165 w 566"/>
                <a:gd name="T13" fmla="*/ 343 h 396"/>
                <a:gd name="T14" fmla="*/ 135 w 566"/>
                <a:gd name="T15" fmla="*/ 396 h 396"/>
                <a:gd name="T16" fmla="*/ 538 w 566"/>
                <a:gd name="T17" fmla="*/ 396 h 396"/>
                <a:gd name="T18" fmla="*/ 566 w 566"/>
                <a:gd name="T19" fmla="*/ 368 h 396"/>
                <a:gd name="T20" fmla="*/ 566 w 566"/>
                <a:gd name="T21" fmla="*/ 340 h 396"/>
                <a:gd name="T22" fmla="*/ 519 w 566"/>
                <a:gd name="T23" fmla="*/ 312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2"/>
                  </a:moveTo>
                  <a:cubicBezTo>
                    <a:pt x="110" y="312"/>
                    <a:pt x="110" y="312"/>
                    <a:pt x="110" y="312"/>
                  </a:cubicBezTo>
                  <a:cubicBezTo>
                    <a:pt x="165" y="343"/>
                    <a:pt x="165" y="343"/>
                    <a:pt x="165" y="343"/>
                  </a:cubicBezTo>
                  <a:cubicBezTo>
                    <a:pt x="135" y="396"/>
                    <a:pt x="135" y="396"/>
                    <a:pt x="135" y="396"/>
                  </a:cubicBezTo>
                  <a:cubicBezTo>
                    <a:pt x="538" y="396"/>
                    <a:pt x="538" y="396"/>
                    <a:pt x="538" y="396"/>
                  </a:cubicBezTo>
                  <a:cubicBezTo>
                    <a:pt x="538" y="396"/>
                    <a:pt x="566" y="396"/>
                    <a:pt x="566" y="368"/>
                  </a:cubicBezTo>
                  <a:cubicBezTo>
                    <a:pt x="566" y="340"/>
                    <a:pt x="566" y="340"/>
                    <a:pt x="566" y="340"/>
                  </a:cubicBezTo>
                  <a:cubicBezTo>
                    <a:pt x="519" y="312"/>
                    <a:pt x="519" y="312"/>
                    <a:pt x="519" y="312"/>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5DA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99" name="Freeform 318"/>
            <p:cNvSpPr>
              <a:spLocks/>
            </p:cNvSpPr>
            <p:nvPr/>
          </p:nvSpPr>
          <p:spPr bwMode="auto">
            <a:xfrm>
              <a:off x="4430713" y="5926138"/>
              <a:ext cx="366713" cy="220663"/>
            </a:xfrm>
            <a:custGeom>
              <a:avLst/>
              <a:gdLst>
                <a:gd name="T0" fmla="*/ 0 w 231"/>
                <a:gd name="T1" fmla="*/ 0 h 139"/>
                <a:gd name="T2" fmla="*/ 0 w 231"/>
                <a:gd name="T3" fmla="*/ 23 h 139"/>
                <a:gd name="T4" fmla="*/ 36 w 231"/>
                <a:gd name="T5" fmla="*/ 23 h 139"/>
                <a:gd name="T6" fmla="*/ 36 w 231"/>
                <a:gd name="T7" fmla="*/ 138 h 139"/>
                <a:gd name="T8" fmla="*/ 38 w 231"/>
                <a:gd name="T9" fmla="*/ 139 h 139"/>
                <a:gd name="T10" fmla="*/ 231 w 231"/>
                <a:gd name="T11" fmla="*/ 139 h 139"/>
                <a:gd name="T12" fmla="*/ 0 w 231"/>
                <a:gd name="T13" fmla="*/ 0 h 139"/>
              </a:gdLst>
              <a:ahLst/>
              <a:cxnLst>
                <a:cxn ang="0">
                  <a:pos x="T0" y="T1"/>
                </a:cxn>
                <a:cxn ang="0">
                  <a:pos x="T2" y="T3"/>
                </a:cxn>
                <a:cxn ang="0">
                  <a:pos x="T4" y="T5"/>
                </a:cxn>
                <a:cxn ang="0">
                  <a:pos x="T6" y="T7"/>
                </a:cxn>
                <a:cxn ang="0">
                  <a:pos x="T8" y="T9"/>
                </a:cxn>
                <a:cxn ang="0">
                  <a:pos x="T10" y="T11"/>
                </a:cxn>
                <a:cxn ang="0">
                  <a:pos x="T12" y="T13"/>
                </a:cxn>
              </a:cxnLst>
              <a:rect l="0" t="0" r="r" b="b"/>
              <a:pathLst>
                <a:path w="231" h="139">
                  <a:moveTo>
                    <a:pt x="0" y="0"/>
                  </a:moveTo>
                  <a:lnTo>
                    <a:pt x="0" y="23"/>
                  </a:lnTo>
                  <a:lnTo>
                    <a:pt x="36" y="23"/>
                  </a:lnTo>
                  <a:lnTo>
                    <a:pt x="36" y="138"/>
                  </a:lnTo>
                  <a:lnTo>
                    <a:pt x="38" y="139"/>
                  </a:lnTo>
                  <a:lnTo>
                    <a:pt x="231" y="139"/>
                  </a:lnTo>
                  <a:lnTo>
                    <a:pt x="0" y="0"/>
                  </a:lnTo>
                  <a:close/>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00" name="Freeform 319"/>
            <p:cNvSpPr>
              <a:spLocks/>
            </p:cNvSpPr>
            <p:nvPr/>
          </p:nvSpPr>
          <p:spPr bwMode="auto">
            <a:xfrm>
              <a:off x="4430713" y="5926138"/>
              <a:ext cx="366713" cy="220663"/>
            </a:xfrm>
            <a:custGeom>
              <a:avLst/>
              <a:gdLst>
                <a:gd name="T0" fmla="*/ 0 w 231"/>
                <a:gd name="T1" fmla="*/ 0 h 139"/>
                <a:gd name="T2" fmla="*/ 0 w 231"/>
                <a:gd name="T3" fmla="*/ 23 h 139"/>
                <a:gd name="T4" fmla="*/ 36 w 231"/>
                <a:gd name="T5" fmla="*/ 23 h 139"/>
                <a:gd name="T6" fmla="*/ 36 w 231"/>
                <a:gd name="T7" fmla="*/ 138 h 139"/>
                <a:gd name="T8" fmla="*/ 38 w 231"/>
                <a:gd name="T9" fmla="*/ 139 h 139"/>
                <a:gd name="T10" fmla="*/ 231 w 231"/>
                <a:gd name="T11" fmla="*/ 139 h 139"/>
                <a:gd name="T12" fmla="*/ 0 w 231"/>
                <a:gd name="T13" fmla="*/ 0 h 139"/>
              </a:gdLst>
              <a:ahLst/>
              <a:cxnLst>
                <a:cxn ang="0">
                  <a:pos x="T0" y="T1"/>
                </a:cxn>
                <a:cxn ang="0">
                  <a:pos x="T2" y="T3"/>
                </a:cxn>
                <a:cxn ang="0">
                  <a:pos x="T4" y="T5"/>
                </a:cxn>
                <a:cxn ang="0">
                  <a:pos x="T6" y="T7"/>
                </a:cxn>
                <a:cxn ang="0">
                  <a:pos x="T8" y="T9"/>
                </a:cxn>
                <a:cxn ang="0">
                  <a:pos x="T10" y="T11"/>
                </a:cxn>
                <a:cxn ang="0">
                  <a:pos x="T12" y="T13"/>
                </a:cxn>
              </a:cxnLst>
              <a:rect l="0" t="0" r="r" b="b"/>
              <a:pathLst>
                <a:path w="231" h="139">
                  <a:moveTo>
                    <a:pt x="0" y="0"/>
                  </a:moveTo>
                  <a:lnTo>
                    <a:pt x="0" y="23"/>
                  </a:lnTo>
                  <a:lnTo>
                    <a:pt x="36" y="23"/>
                  </a:lnTo>
                  <a:lnTo>
                    <a:pt x="36" y="138"/>
                  </a:lnTo>
                  <a:lnTo>
                    <a:pt x="38" y="139"/>
                  </a:lnTo>
                  <a:lnTo>
                    <a:pt x="231" y="13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01" name="Freeform 320"/>
            <p:cNvSpPr>
              <a:spLocks/>
            </p:cNvSpPr>
            <p:nvPr/>
          </p:nvSpPr>
          <p:spPr bwMode="auto">
            <a:xfrm>
              <a:off x="4460875" y="6143625"/>
              <a:ext cx="71438" cy="68263"/>
            </a:xfrm>
            <a:custGeom>
              <a:avLst/>
              <a:gdLst>
                <a:gd name="T0" fmla="*/ 31 w 45"/>
                <a:gd name="T1" fmla="*/ 43 h 43"/>
                <a:gd name="T2" fmla="*/ 0 w 45"/>
                <a:gd name="T3" fmla="*/ 26 h 43"/>
                <a:gd name="T4" fmla="*/ 15 w 45"/>
                <a:gd name="T5" fmla="*/ 0 h 43"/>
                <a:gd name="T6" fmla="*/ 45 w 45"/>
                <a:gd name="T7" fmla="*/ 17 h 43"/>
                <a:gd name="T8" fmla="*/ 31 w 45"/>
                <a:gd name="T9" fmla="*/ 43 h 43"/>
              </a:gdLst>
              <a:ahLst/>
              <a:cxnLst>
                <a:cxn ang="0">
                  <a:pos x="T0" y="T1"/>
                </a:cxn>
                <a:cxn ang="0">
                  <a:pos x="T2" y="T3"/>
                </a:cxn>
                <a:cxn ang="0">
                  <a:pos x="T4" y="T5"/>
                </a:cxn>
                <a:cxn ang="0">
                  <a:pos x="T6" y="T7"/>
                </a:cxn>
                <a:cxn ang="0">
                  <a:pos x="T8" y="T9"/>
                </a:cxn>
              </a:cxnLst>
              <a:rect l="0" t="0" r="r" b="b"/>
              <a:pathLst>
                <a:path w="45" h="43">
                  <a:moveTo>
                    <a:pt x="31" y="43"/>
                  </a:moveTo>
                  <a:lnTo>
                    <a:pt x="0" y="26"/>
                  </a:lnTo>
                  <a:lnTo>
                    <a:pt x="15" y="0"/>
                  </a:lnTo>
                  <a:lnTo>
                    <a:pt x="45" y="17"/>
                  </a:lnTo>
                  <a:lnTo>
                    <a:pt x="31" y="43"/>
                  </a:lnTo>
                  <a:close/>
                </a:path>
              </a:pathLst>
            </a:custGeom>
            <a:solidFill>
              <a:srgbClr val="0FB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02" name="Freeform 321"/>
            <p:cNvSpPr>
              <a:spLocks/>
            </p:cNvSpPr>
            <p:nvPr/>
          </p:nvSpPr>
          <p:spPr bwMode="auto">
            <a:xfrm>
              <a:off x="4460875" y="6143625"/>
              <a:ext cx="71438" cy="68263"/>
            </a:xfrm>
            <a:custGeom>
              <a:avLst/>
              <a:gdLst>
                <a:gd name="T0" fmla="*/ 31 w 45"/>
                <a:gd name="T1" fmla="*/ 43 h 43"/>
                <a:gd name="T2" fmla="*/ 0 w 45"/>
                <a:gd name="T3" fmla="*/ 26 h 43"/>
                <a:gd name="T4" fmla="*/ 15 w 45"/>
                <a:gd name="T5" fmla="*/ 0 h 43"/>
                <a:gd name="T6" fmla="*/ 45 w 45"/>
                <a:gd name="T7" fmla="*/ 17 h 43"/>
                <a:gd name="T8" fmla="*/ 31 w 45"/>
                <a:gd name="T9" fmla="*/ 43 h 43"/>
              </a:gdLst>
              <a:ahLst/>
              <a:cxnLst>
                <a:cxn ang="0">
                  <a:pos x="T0" y="T1"/>
                </a:cxn>
                <a:cxn ang="0">
                  <a:pos x="T2" y="T3"/>
                </a:cxn>
                <a:cxn ang="0">
                  <a:pos x="T4" y="T5"/>
                </a:cxn>
                <a:cxn ang="0">
                  <a:pos x="T6" y="T7"/>
                </a:cxn>
                <a:cxn ang="0">
                  <a:pos x="T8" y="T9"/>
                </a:cxn>
              </a:cxnLst>
              <a:rect l="0" t="0" r="r" b="b"/>
              <a:pathLst>
                <a:path w="45" h="43">
                  <a:moveTo>
                    <a:pt x="31" y="43"/>
                  </a:moveTo>
                  <a:lnTo>
                    <a:pt x="0" y="26"/>
                  </a:lnTo>
                  <a:lnTo>
                    <a:pt x="15" y="0"/>
                  </a:lnTo>
                  <a:lnTo>
                    <a:pt x="45" y="17"/>
                  </a:lnTo>
                  <a:lnTo>
                    <a:pt x="31" y="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03" name="Freeform 322"/>
            <p:cNvSpPr>
              <a:spLocks/>
            </p:cNvSpPr>
            <p:nvPr/>
          </p:nvSpPr>
          <p:spPr bwMode="auto">
            <a:xfrm>
              <a:off x="4487863" y="6145213"/>
              <a:ext cx="44450" cy="66675"/>
            </a:xfrm>
            <a:custGeom>
              <a:avLst/>
              <a:gdLst>
                <a:gd name="T0" fmla="*/ 0 w 28"/>
                <a:gd name="T1" fmla="*/ 0 h 42"/>
                <a:gd name="T2" fmla="*/ 0 w 28"/>
                <a:gd name="T3" fmla="*/ 34 h 42"/>
                <a:gd name="T4" fmla="*/ 14 w 28"/>
                <a:gd name="T5" fmla="*/ 42 h 42"/>
                <a:gd name="T6" fmla="*/ 28 w 28"/>
                <a:gd name="T7" fmla="*/ 16 h 42"/>
                <a:gd name="T8" fmla="*/ 0 w 28"/>
                <a:gd name="T9" fmla="*/ 0 h 42"/>
              </a:gdLst>
              <a:ahLst/>
              <a:cxnLst>
                <a:cxn ang="0">
                  <a:pos x="T0" y="T1"/>
                </a:cxn>
                <a:cxn ang="0">
                  <a:pos x="T2" y="T3"/>
                </a:cxn>
                <a:cxn ang="0">
                  <a:pos x="T4" y="T5"/>
                </a:cxn>
                <a:cxn ang="0">
                  <a:pos x="T6" y="T7"/>
                </a:cxn>
                <a:cxn ang="0">
                  <a:pos x="T8" y="T9"/>
                </a:cxn>
              </a:cxnLst>
              <a:rect l="0" t="0" r="r" b="b"/>
              <a:pathLst>
                <a:path w="28" h="42">
                  <a:moveTo>
                    <a:pt x="0" y="0"/>
                  </a:moveTo>
                  <a:lnTo>
                    <a:pt x="0" y="34"/>
                  </a:lnTo>
                  <a:lnTo>
                    <a:pt x="14" y="42"/>
                  </a:lnTo>
                  <a:lnTo>
                    <a:pt x="28" y="16"/>
                  </a:lnTo>
                  <a:lnTo>
                    <a:pt x="0" y="0"/>
                  </a:lnTo>
                  <a:close/>
                </a:path>
              </a:pathLst>
            </a:custGeom>
            <a:solidFill>
              <a:srgbClr val="0D9C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04" name="Freeform 323"/>
            <p:cNvSpPr>
              <a:spLocks/>
            </p:cNvSpPr>
            <p:nvPr/>
          </p:nvSpPr>
          <p:spPr bwMode="auto">
            <a:xfrm>
              <a:off x="4487863" y="6145213"/>
              <a:ext cx="44450" cy="66675"/>
            </a:xfrm>
            <a:custGeom>
              <a:avLst/>
              <a:gdLst>
                <a:gd name="T0" fmla="*/ 0 w 28"/>
                <a:gd name="T1" fmla="*/ 0 h 42"/>
                <a:gd name="T2" fmla="*/ 0 w 28"/>
                <a:gd name="T3" fmla="*/ 34 h 42"/>
                <a:gd name="T4" fmla="*/ 14 w 28"/>
                <a:gd name="T5" fmla="*/ 42 h 42"/>
                <a:gd name="T6" fmla="*/ 28 w 28"/>
                <a:gd name="T7" fmla="*/ 16 h 42"/>
                <a:gd name="T8" fmla="*/ 0 w 28"/>
                <a:gd name="T9" fmla="*/ 0 h 42"/>
              </a:gdLst>
              <a:ahLst/>
              <a:cxnLst>
                <a:cxn ang="0">
                  <a:pos x="T0" y="T1"/>
                </a:cxn>
                <a:cxn ang="0">
                  <a:pos x="T2" y="T3"/>
                </a:cxn>
                <a:cxn ang="0">
                  <a:pos x="T4" y="T5"/>
                </a:cxn>
                <a:cxn ang="0">
                  <a:pos x="T6" y="T7"/>
                </a:cxn>
                <a:cxn ang="0">
                  <a:pos x="T8" y="T9"/>
                </a:cxn>
              </a:cxnLst>
              <a:rect l="0" t="0" r="r" b="b"/>
              <a:pathLst>
                <a:path w="28" h="42">
                  <a:moveTo>
                    <a:pt x="0" y="0"/>
                  </a:moveTo>
                  <a:lnTo>
                    <a:pt x="0" y="34"/>
                  </a:lnTo>
                  <a:lnTo>
                    <a:pt x="14" y="42"/>
                  </a:lnTo>
                  <a:lnTo>
                    <a:pt x="28"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05" name="Rectangle 324"/>
            <p:cNvSpPr>
              <a:spLocks noChangeArrowheads="1"/>
            </p:cNvSpPr>
            <p:nvPr/>
          </p:nvSpPr>
          <p:spPr bwMode="auto">
            <a:xfrm>
              <a:off x="4241800" y="5962650"/>
              <a:ext cx="246063" cy="4318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06" name="Rectangle 325"/>
            <p:cNvSpPr>
              <a:spLocks noChangeArrowheads="1"/>
            </p:cNvSpPr>
            <p:nvPr/>
          </p:nvSpPr>
          <p:spPr bwMode="auto">
            <a:xfrm>
              <a:off x="4241800" y="5962650"/>
              <a:ext cx="2460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07" name="Freeform 326"/>
            <p:cNvSpPr>
              <a:spLocks/>
            </p:cNvSpPr>
            <p:nvPr/>
          </p:nvSpPr>
          <p:spPr bwMode="auto">
            <a:xfrm>
              <a:off x="4241800" y="5997575"/>
              <a:ext cx="246063" cy="344488"/>
            </a:xfrm>
            <a:custGeom>
              <a:avLst/>
              <a:gdLst>
                <a:gd name="T0" fmla="*/ 0 w 155"/>
                <a:gd name="T1" fmla="*/ 0 h 217"/>
                <a:gd name="T2" fmla="*/ 0 w 155"/>
                <a:gd name="T3" fmla="*/ 217 h 217"/>
                <a:gd name="T4" fmla="*/ 155 w 155"/>
                <a:gd name="T5" fmla="*/ 217 h 217"/>
                <a:gd name="T6" fmla="*/ 155 w 155"/>
                <a:gd name="T7" fmla="*/ 204 h 217"/>
                <a:gd name="T8" fmla="*/ 155 w 155"/>
                <a:gd name="T9" fmla="*/ 167 h 217"/>
                <a:gd name="T10" fmla="*/ 155 w 155"/>
                <a:gd name="T11" fmla="*/ 147 h 217"/>
                <a:gd name="T12" fmla="*/ 0 w 155"/>
                <a:gd name="T13" fmla="*/ 0 h 217"/>
              </a:gdLst>
              <a:ahLst/>
              <a:cxnLst>
                <a:cxn ang="0">
                  <a:pos x="T0" y="T1"/>
                </a:cxn>
                <a:cxn ang="0">
                  <a:pos x="T2" y="T3"/>
                </a:cxn>
                <a:cxn ang="0">
                  <a:pos x="T4" y="T5"/>
                </a:cxn>
                <a:cxn ang="0">
                  <a:pos x="T6" y="T7"/>
                </a:cxn>
                <a:cxn ang="0">
                  <a:pos x="T8" y="T9"/>
                </a:cxn>
                <a:cxn ang="0">
                  <a:pos x="T10" y="T11"/>
                </a:cxn>
                <a:cxn ang="0">
                  <a:pos x="T12" y="T13"/>
                </a:cxn>
              </a:cxnLst>
              <a:rect l="0" t="0" r="r" b="b"/>
              <a:pathLst>
                <a:path w="155" h="217">
                  <a:moveTo>
                    <a:pt x="0" y="0"/>
                  </a:moveTo>
                  <a:lnTo>
                    <a:pt x="0" y="217"/>
                  </a:lnTo>
                  <a:lnTo>
                    <a:pt x="155" y="217"/>
                  </a:lnTo>
                  <a:lnTo>
                    <a:pt x="155" y="204"/>
                  </a:lnTo>
                  <a:lnTo>
                    <a:pt x="155" y="167"/>
                  </a:lnTo>
                  <a:lnTo>
                    <a:pt x="155" y="147"/>
                  </a:lnTo>
                  <a:lnTo>
                    <a:pt x="0" y="0"/>
                  </a:lnTo>
                  <a:close/>
                </a:path>
              </a:pathLst>
            </a:custGeom>
            <a:solidFill>
              <a:srgbClr val="00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08" name="Freeform 327"/>
            <p:cNvSpPr>
              <a:spLocks/>
            </p:cNvSpPr>
            <p:nvPr/>
          </p:nvSpPr>
          <p:spPr bwMode="auto">
            <a:xfrm>
              <a:off x="4241800" y="5997575"/>
              <a:ext cx="246063" cy="344488"/>
            </a:xfrm>
            <a:custGeom>
              <a:avLst/>
              <a:gdLst>
                <a:gd name="T0" fmla="*/ 0 w 155"/>
                <a:gd name="T1" fmla="*/ 0 h 217"/>
                <a:gd name="T2" fmla="*/ 0 w 155"/>
                <a:gd name="T3" fmla="*/ 217 h 217"/>
                <a:gd name="T4" fmla="*/ 155 w 155"/>
                <a:gd name="T5" fmla="*/ 217 h 217"/>
                <a:gd name="T6" fmla="*/ 155 w 155"/>
                <a:gd name="T7" fmla="*/ 204 h 217"/>
                <a:gd name="T8" fmla="*/ 155 w 155"/>
                <a:gd name="T9" fmla="*/ 167 h 217"/>
                <a:gd name="T10" fmla="*/ 155 w 155"/>
                <a:gd name="T11" fmla="*/ 147 h 217"/>
                <a:gd name="T12" fmla="*/ 0 w 155"/>
                <a:gd name="T13" fmla="*/ 0 h 217"/>
              </a:gdLst>
              <a:ahLst/>
              <a:cxnLst>
                <a:cxn ang="0">
                  <a:pos x="T0" y="T1"/>
                </a:cxn>
                <a:cxn ang="0">
                  <a:pos x="T2" y="T3"/>
                </a:cxn>
                <a:cxn ang="0">
                  <a:pos x="T4" y="T5"/>
                </a:cxn>
                <a:cxn ang="0">
                  <a:pos x="T6" y="T7"/>
                </a:cxn>
                <a:cxn ang="0">
                  <a:pos x="T8" y="T9"/>
                </a:cxn>
                <a:cxn ang="0">
                  <a:pos x="T10" y="T11"/>
                </a:cxn>
                <a:cxn ang="0">
                  <a:pos x="T12" y="T13"/>
                </a:cxn>
              </a:cxnLst>
              <a:rect l="0" t="0" r="r" b="b"/>
              <a:pathLst>
                <a:path w="155" h="217">
                  <a:moveTo>
                    <a:pt x="0" y="0"/>
                  </a:moveTo>
                  <a:lnTo>
                    <a:pt x="0" y="217"/>
                  </a:lnTo>
                  <a:lnTo>
                    <a:pt x="155" y="217"/>
                  </a:lnTo>
                  <a:lnTo>
                    <a:pt x="155" y="204"/>
                  </a:lnTo>
                  <a:lnTo>
                    <a:pt x="155" y="167"/>
                  </a:lnTo>
                  <a:lnTo>
                    <a:pt x="155" y="14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09" name="Freeform 328"/>
            <p:cNvSpPr>
              <a:spLocks/>
            </p:cNvSpPr>
            <p:nvPr/>
          </p:nvSpPr>
          <p:spPr bwMode="auto">
            <a:xfrm>
              <a:off x="4367213" y="5040313"/>
              <a:ext cx="411163" cy="217488"/>
            </a:xfrm>
            <a:custGeom>
              <a:avLst/>
              <a:gdLst>
                <a:gd name="T0" fmla="*/ 145 w 551"/>
                <a:gd name="T1" fmla="*/ 0 h 291"/>
                <a:gd name="T2" fmla="*/ 0 w 551"/>
                <a:gd name="T3" fmla="*/ 146 h 291"/>
                <a:gd name="T4" fmla="*/ 145 w 551"/>
                <a:gd name="T5" fmla="*/ 291 h 291"/>
                <a:gd name="T6" fmla="*/ 551 w 551"/>
                <a:gd name="T7" fmla="*/ 291 h 291"/>
                <a:gd name="T8" fmla="*/ 163 w 551"/>
                <a:gd name="T9" fmla="*/ 1 h 291"/>
                <a:gd name="T10" fmla="*/ 163 w 551"/>
                <a:gd name="T11" fmla="*/ 1 h 291"/>
                <a:gd name="T12" fmla="*/ 163 w 551"/>
                <a:gd name="T13" fmla="*/ 1 h 291"/>
                <a:gd name="T14" fmla="*/ 145 w 551"/>
                <a:gd name="T15" fmla="*/ 0 h 2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1" h="291">
                  <a:moveTo>
                    <a:pt x="145" y="0"/>
                  </a:moveTo>
                  <a:cubicBezTo>
                    <a:pt x="65" y="0"/>
                    <a:pt x="0" y="65"/>
                    <a:pt x="0" y="146"/>
                  </a:cubicBezTo>
                  <a:cubicBezTo>
                    <a:pt x="0" y="226"/>
                    <a:pt x="65" y="291"/>
                    <a:pt x="145" y="291"/>
                  </a:cubicBezTo>
                  <a:cubicBezTo>
                    <a:pt x="551" y="291"/>
                    <a:pt x="551" y="291"/>
                    <a:pt x="551" y="291"/>
                  </a:cubicBezTo>
                  <a:cubicBezTo>
                    <a:pt x="163" y="1"/>
                    <a:pt x="163" y="1"/>
                    <a:pt x="163" y="1"/>
                  </a:cubicBezTo>
                  <a:cubicBezTo>
                    <a:pt x="163" y="1"/>
                    <a:pt x="163" y="1"/>
                    <a:pt x="163" y="1"/>
                  </a:cubicBezTo>
                  <a:cubicBezTo>
                    <a:pt x="163" y="1"/>
                    <a:pt x="163" y="1"/>
                    <a:pt x="163" y="1"/>
                  </a:cubicBezTo>
                  <a:cubicBezTo>
                    <a:pt x="157" y="1"/>
                    <a:pt x="151" y="0"/>
                    <a:pt x="145" y="0"/>
                  </a:cubicBezTo>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IN" dirty="0"/>
            </a:p>
          </p:txBody>
        </p:sp>
        <p:sp>
          <p:nvSpPr>
            <p:cNvPr id="410" name="Freeform 329"/>
            <p:cNvSpPr>
              <a:spLocks/>
            </p:cNvSpPr>
            <p:nvPr/>
          </p:nvSpPr>
          <p:spPr bwMode="auto">
            <a:xfrm>
              <a:off x="4424363" y="5219700"/>
              <a:ext cx="263525" cy="801688"/>
            </a:xfrm>
            <a:custGeom>
              <a:avLst/>
              <a:gdLst>
                <a:gd name="T0" fmla="*/ 18 w 351"/>
                <a:gd name="T1" fmla="*/ 1073 h 1073"/>
                <a:gd name="T2" fmla="*/ 0 w 351"/>
                <a:gd name="T3" fmla="*/ 1072 h 1073"/>
                <a:gd name="T4" fmla="*/ 11 w 351"/>
                <a:gd name="T5" fmla="*/ 1009 h 1073"/>
                <a:gd name="T6" fmla="*/ 11 w 351"/>
                <a:gd name="T7" fmla="*/ 1009 h 1073"/>
                <a:gd name="T8" fmla="*/ 124 w 351"/>
                <a:gd name="T9" fmla="*/ 961 h 1073"/>
                <a:gd name="T10" fmla="*/ 247 w 351"/>
                <a:gd name="T11" fmla="*/ 693 h 1073"/>
                <a:gd name="T12" fmla="*/ 260 w 351"/>
                <a:gd name="T13" fmla="*/ 6 h 1073"/>
                <a:gd name="T14" fmla="*/ 324 w 351"/>
                <a:gd name="T15" fmla="*/ 0 h 1073"/>
                <a:gd name="T16" fmla="*/ 309 w 351"/>
                <a:gd name="T17" fmla="*/ 710 h 1073"/>
                <a:gd name="T18" fmla="*/ 165 w 351"/>
                <a:gd name="T19" fmla="*/ 1011 h 1073"/>
                <a:gd name="T20" fmla="*/ 18 w 351"/>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1" h="1073">
                  <a:moveTo>
                    <a:pt x="18" y="1073"/>
                  </a:moveTo>
                  <a:cubicBezTo>
                    <a:pt x="8" y="1073"/>
                    <a:pt x="1" y="1072"/>
                    <a:pt x="0" y="1072"/>
                  </a:cubicBezTo>
                  <a:cubicBezTo>
                    <a:pt x="11" y="1009"/>
                    <a:pt x="11" y="1009"/>
                    <a:pt x="11" y="1009"/>
                  </a:cubicBezTo>
                  <a:cubicBezTo>
                    <a:pt x="11" y="1009"/>
                    <a:pt x="11" y="1009"/>
                    <a:pt x="11" y="1009"/>
                  </a:cubicBezTo>
                  <a:cubicBezTo>
                    <a:pt x="13" y="1009"/>
                    <a:pt x="66" y="1016"/>
                    <a:pt x="124" y="961"/>
                  </a:cubicBezTo>
                  <a:cubicBezTo>
                    <a:pt x="180" y="908"/>
                    <a:pt x="221" y="818"/>
                    <a:pt x="247" y="693"/>
                  </a:cubicBezTo>
                  <a:cubicBezTo>
                    <a:pt x="282" y="522"/>
                    <a:pt x="286" y="291"/>
                    <a:pt x="260" y="6"/>
                  </a:cubicBezTo>
                  <a:cubicBezTo>
                    <a:pt x="324" y="0"/>
                    <a:pt x="324" y="0"/>
                    <a:pt x="324" y="0"/>
                  </a:cubicBezTo>
                  <a:cubicBezTo>
                    <a:pt x="351" y="294"/>
                    <a:pt x="346" y="533"/>
                    <a:pt x="309" y="710"/>
                  </a:cubicBezTo>
                  <a:cubicBezTo>
                    <a:pt x="280" y="848"/>
                    <a:pt x="231" y="949"/>
                    <a:pt x="165" y="1011"/>
                  </a:cubicBezTo>
                  <a:cubicBezTo>
                    <a:pt x="105" y="1066"/>
                    <a:pt x="47" y="1073"/>
                    <a:pt x="18" y="1073"/>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11" name="Freeform 330"/>
            <p:cNvSpPr>
              <a:spLocks/>
            </p:cNvSpPr>
            <p:nvPr/>
          </p:nvSpPr>
          <p:spPr bwMode="auto">
            <a:xfrm>
              <a:off x="4360863" y="6661150"/>
              <a:ext cx="128588" cy="71438"/>
            </a:xfrm>
            <a:custGeom>
              <a:avLst/>
              <a:gdLst>
                <a:gd name="T0" fmla="*/ 81 w 81"/>
                <a:gd name="T1" fmla="*/ 35 h 45"/>
                <a:gd name="T2" fmla="*/ 46 w 81"/>
                <a:gd name="T3" fmla="*/ 0 h 45"/>
                <a:gd name="T4" fmla="*/ 0 w 81"/>
                <a:gd name="T5" fmla="*/ 0 h 45"/>
                <a:gd name="T6" fmla="*/ 0 w 81"/>
                <a:gd name="T7" fmla="*/ 45 h 45"/>
                <a:gd name="T8" fmla="*/ 75 w 81"/>
                <a:gd name="T9" fmla="*/ 45 h 45"/>
                <a:gd name="T10" fmla="*/ 81 w 81"/>
                <a:gd name="T11" fmla="*/ 35 h 45"/>
              </a:gdLst>
              <a:ahLst/>
              <a:cxnLst>
                <a:cxn ang="0">
                  <a:pos x="T0" y="T1"/>
                </a:cxn>
                <a:cxn ang="0">
                  <a:pos x="T2" y="T3"/>
                </a:cxn>
                <a:cxn ang="0">
                  <a:pos x="T4" y="T5"/>
                </a:cxn>
                <a:cxn ang="0">
                  <a:pos x="T6" y="T7"/>
                </a:cxn>
                <a:cxn ang="0">
                  <a:pos x="T8" y="T9"/>
                </a:cxn>
                <a:cxn ang="0">
                  <a:pos x="T10" y="T11"/>
                </a:cxn>
              </a:cxnLst>
              <a:rect l="0" t="0" r="r" b="b"/>
              <a:pathLst>
                <a:path w="81" h="45">
                  <a:moveTo>
                    <a:pt x="81" y="35"/>
                  </a:moveTo>
                  <a:lnTo>
                    <a:pt x="46" y="0"/>
                  </a:lnTo>
                  <a:lnTo>
                    <a:pt x="0" y="0"/>
                  </a:lnTo>
                  <a:lnTo>
                    <a:pt x="0" y="45"/>
                  </a:lnTo>
                  <a:lnTo>
                    <a:pt x="75" y="45"/>
                  </a:lnTo>
                  <a:lnTo>
                    <a:pt x="81" y="3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12" name="Rectangle 331"/>
            <p:cNvSpPr>
              <a:spLocks noChangeArrowheads="1"/>
            </p:cNvSpPr>
            <p:nvPr/>
          </p:nvSpPr>
          <p:spPr bwMode="auto">
            <a:xfrm>
              <a:off x="4524375" y="6357938"/>
              <a:ext cx="73025" cy="3032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13" name="Rectangle 332"/>
            <p:cNvSpPr>
              <a:spLocks noChangeArrowheads="1"/>
            </p:cNvSpPr>
            <p:nvPr/>
          </p:nvSpPr>
          <p:spPr bwMode="auto">
            <a:xfrm>
              <a:off x="4524375" y="6357938"/>
              <a:ext cx="73025"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14" name="Rectangle 333"/>
            <p:cNvSpPr>
              <a:spLocks noChangeArrowheads="1"/>
            </p:cNvSpPr>
            <p:nvPr/>
          </p:nvSpPr>
          <p:spPr bwMode="auto">
            <a:xfrm>
              <a:off x="4360863" y="6353175"/>
              <a:ext cx="73025" cy="3079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15" name="Rectangle 334"/>
            <p:cNvSpPr>
              <a:spLocks noChangeArrowheads="1"/>
            </p:cNvSpPr>
            <p:nvPr/>
          </p:nvSpPr>
          <p:spPr bwMode="auto">
            <a:xfrm>
              <a:off x="4360863" y="6353175"/>
              <a:ext cx="730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16" name="Rectangle 335"/>
            <p:cNvSpPr>
              <a:spLocks noChangeArrowheads="1"/>
            </p:cNvSpPr>
            <p:nvPr/>
          </p:nvSpPr>
          <p:spPr bwMode="auto">
            <a:xfrm>
              <a:off x="4241800" y="6342063"/>
              <a:ext cx="355600" cy="714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17" name="Rectangle 336"/>
            <p:cNvSpPr>
              <a:spLocks noChangeArrowheads="1"/>
            </p:cNvSpPr>
            <p:nvPr/>
          </p:nvSpPr>
          <p:spPr bwMode="auto">
            <a:xfrm>
              <a:off x="4241800" y="6342063"/>
              <a:ext cx="355600" cy="7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18" name="Freeform 337"/>
            <p:cNvSpPr>
              <a:spLocks/>
            </p:cNvSpPr>
            <p:nvPr/>
          </p:nvSpPr>
          <p:spPr bwMode="auto">
            <a:xfrm>
              <a:off x="4616450" y="5172075"/>
              <a:ext cx="50800" cy="52388"/>
            </a:xfrm>
            <a:custGeom>
              <a:avLst/>
              <a:gdLst>
                <a:gd name="T0" fmla="*/ 65 w 68"/>
                <a:gd name="T1" fmla="*/ 32 h 71"/>
                <a:gd name="T2" fmla="*/ 65 w 68"/>
                <a:gd name="T3" fmla="*/ 30 h 71"/>
                <a:gd name="T4" fmla="*/ 30 w 68"/>
                <a:gd name="T5" fmla="*/ 1 h 71"/>
                <a:gd name="T6" fmla="*/ 1 w 68"/>
                <a:gd name="T7" fmla="*/ 36 h 71"/>
                <a:gd name="T8" fmla="*/ 1 w 68"/>
                <a:gd name="T9" fmla="*/ 37 h 71"/>
                <a:gd name="T10" fmla="*/ 1 w 68"/>
                <a:gd name="T11" fmla="*/ 37 h 71"/>
                <a:gd name="T12" fmla="*/ 4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4" y="31"/>
                    <a:pt x="65" y="31"/>
                    <a:pt x="65" y="30"/>
                  </a:cubicBezTo>
                  <a:cubicBezTo>
                    <a:pt x="63" y="13"/>
                    <a:pt x="47" y="0"/>
                    <a:pt x="30" y="1"/>
                  </a:cubicBezTo>
                  <a:cubicBezTo>
                    <a:pt x="12" y="3"/>
                    <a:pt x="0" y="18"/>
                    <a:pt x="1" y="36"/>
                  </a:cubicBezTo>
                  <a:cubicBezTo>
                    <a:pt x="1" y="37"/>
                    <a:pt x="1" y="37"/>
                    <a:pt x="1" y="37"/>
                  </a:cubicBezTo>
                  <a:cubicBezTo>
                    <a:pt x="1" y="37"/>
                    <a:pt x="1" y="37"/>
                    <a:pt x="1" y="37"/>
                  </a:cubicBezTo>
                  <a:cubicBezTo>
                    <a:pt x="4" y="71"/>
                    <a:pt x="4" y="71"/>
                    <a:pt x="4" y="71"/>
                  </a:cubicBezTo>
                  <a:cubicBezTo>
                    <a:pt x="68" y="65"/>
                    <a:pt x="68" y="65"/>
                    <a:pt x="68" y="65"/>
                  </a:cubicBezTo>
                  <a:cubicBezTo>
                    <a:pt x="65" y="32"/>
                    <a:pt x="65" y="32"/>
                    <a:pt x="65" y="32"/>
                  </a:cubicBezTo>
                  <a:close/>
                </a:path>
              </a:pathLst>
            </a:custGeom>
            <a:solidFill>
              <a:srgbClr val="D7C9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19" name="Freeform 338"/>
            <p:cNvSpPr>
              <a:spLocks/>
            </p:cNvSpPr>
            <p:nvPr/>
          </p:nvSpPr>
          <p:spPr bwMode="auto">
            <a:xfrm>
              <a:off x="4616450" y="5172075"/>
              <a:ext cx="50800" cy="52388"/>
            </a:xfrm>
            <a:custGeom>
              <a:avLst/>
              <a:gdLst>
                <a:gd name="T0" fmla="*/ 65 w 68"/>
                <a:gd name="T1" fmla="*/ 32 h 71"/>
                <a:gd name="T2" fmla="*/ 65 w 68"/>
                <a:gd name="T3" fmla="*/ 30 h 71"/>
                <a:gd name="T4" fmla="*/ 30 w 68"/>
                <a:gd name="T5" fmla="*/ 1 h 71"/>
                <a:gd name="T6" fmla="*/ 1 w 68"/>
                <a:gd name="T7" fmla="*/ 36 h 71"/>
                <a:gd name="T8" fmla="*/ 1 w 68"/>
                <a:gd name="T9" fmla="*/ 37 h 71"/>
                <a:gd name="T10" fmla="*/ 1 w 68"/>
                <a:gd name="T11" fmla="*/ 37 h 71"/>
                <a:gd name="T12" fmla="*/ 4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4" y="31"/>
                    <a:pt x="65" y="31"/>
                    <a:pt x="65" y="30"/>
                  </a:cubicBezTo>
                  <a:cubicBezTo>
                    <a:pt x="63" y="13"/>
                    <a:pt x="47" y="0"/>
                    <a:pt x="30" y="1"/>
                  </a:cubicBezTo>
                  <a:cubicBezTo>
                    <a:pt x="12" y="3"/>
                    <a:pt x="0" y="18"/>
                    <a:pt x="1" y="36"/>
                  </a:cubicBezTo>
                  <a:cubicBezTo>
                    <a:pt x="1" y="37"/>
                    <a:pt x="1" y="37"/>
                    <a:pt x="1" y="37"/>
                  </a:cubicBezTo>
                  <a:cubicBezTo>
                    <a:pt x="1" y="37"/>
                    <a:pt x="1" y="37"/>
                    <a:pt x="1" y="37"/>
                  </a:cubicBezTo>
                  <a:cubicBezTo>
                    <a:pt x="4" y="71"/>
                    <a:pt x="4" y="71"/>
                    <a:pt x="4" y="71"/>
                  </a:cubicBezTo>
                  <a:cubicBezTo>
                    <a:pt x="68" y="65"/>
                    <a:pt x="68" y="65"/>
                    <a:pt x="68" y="65"/>
                  </a:cubicBezTo>
                  <a:cubicBezTo>
                    <a:pt x="65" y="32"/>
                    <a:pt x="65" y="32"/>
                    <a:pt x="65" y="3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20" name="Freeform 339"/>
            <p:cNvSpPr>
              <a:spLocks/>
            </p:cNvSpPr>
            <p:nvPr/>
          </p:nvSpPr>
          <p:spPr bwMode="auto">
            <a:xfrm>
              <a:off x="4251325" y="5302250"/>
              <a:ext cx="182563" cy="107950"/>
            </a:xfrm>
            <a:custGeom>
              <a:avLst/>
              <a:gdLst>
                <a:gd name="T0" fmla="*/ 219 w 243"/>
                <a:gd name="T1" fmla="*/ 72 h 145"/>
                <a:gd name="T2" fmla="*/ 179 w 243"/>
                <a:gd name="T3" fmla="*/ 41 h 145"/>
                <a:gd name="T4" fmla="*/ 178 w 243"/>
                <a:gd name="T5" fmla="*/ 41 h 145"/>
                <a:gd name="T6" fmla="*/ 178 w 243"/>
                <a:gd name="T7" fmla="*/ 41 h 145"/>
                <a:gd name="T8" fmla="*/ 137 w 243"/>
                <a:gd name="T9" fmla="*/ 0 h 145"/>
                <a:gd name="T10" fmla="*/ 101 w 243"/>
                <a:gd name="T11" fmla="*/ 22 h 145"/>
                <a:gd name="T12" fmla="*/ 88 w 243"/>
                <a:gd name="T13" fmla="*/ 19 h 145"/>
                <a:gd name="T14" fmla="*/ 50 w 243"/>
                <a:gd name="T15" fmla="*/ 58 h 145"/>
                <a:gd name="T16" fmla="*/ 50 w 243"/>
                <a:gd name="T17" fmla="*/ 58 h 145"/>
                <a:gd name="T18" fmla="*/ 44 w 243"/>
                <a:gd name="T19" fmla="*/ 58 h 145"/>
                <a:gd name="T20" fmla="*/ 0 w 243"/>
                <a:gd name="T21" fmla="*/ 102 h 145"/>
                <a:gd name="T22" fmla="*/ 44 w 243"/>
                <a:gd name="T23" fmla="*/ 145 h 145"/>
                <a:gd name="T24" fmla="*/ 205 w 243"/>
                <a:gd name="T25" fmla="*/ 145 h 145"/>
                <a:gd name="T26" fmla="*/ 243 w 243"/>
                <a:gd name="T27" fmla="*/ 108 h 145"/>
                <a:gd name="T28" fmla="*/ 219 w 243"/>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3" h="145">
                  <a:moveTo>
                    <a:pt x="219" y="72"/>
                  </a:moveTo>
                  <a:cubicBezTo>
                    <a:pt x="214" y="54"/>
                    <a:pt x="198" y="41"/>
                    <a:pt x="179" y="41"/>
                  </a:cubicBezTo>
                  <a:cubicBezTo>
                    <a:pt x="178" y="41"/>
                    <a:pt x="178" y="41"/>
                    <a:pt x="178" y="41"/>
                  </a:cubicBezTo>
                  <a:cubicBezTo>
                    <a:pt x="178" y="41"/>
                    <a:pt x="178" y="41"/>
                    <a:pt x="178" y="41"/>
                  </a:cubicBezTo>
                  <a:cubicBezTo>
                    <a:pt x="178" y="18"/>
                    <a:pt x="160" y="0"/>
                    <a:pt x="137" y="0"/>
                  </a:cubicBezTo>
                  <a:cubicBezTo>
                    <a:pt x="122" y="0"/>
                    <a:pt x="108" y="9"/>
                    <a:pt x="101" y="22"/>
                  </a:cubicBezTo>
                  <a:cubicBezTo>
                    <a:pt x="97" y="20"/>
                    <a:pt x="93" y="19"/>
                    <a:pt x="88" y="19"/>
                  </a:cubicBezTo>
                  <a:cubicBezTo>
                    <a:pt x="67" y="19"/>
                    <a:pt x="50" y="37"/>
                    <a:pt x="50" y="58"/>
                  </a:cubicBezTo>
                  <a:cubicBezTo>
                    <a:pt x="50" y="58"/>
                    <a:pt x="50" y="58"/>
                    <a:pt x="50" y="58"/>
                  </a:cubicBezTo>
                  <a:cubicBezTo>
                    <a:pt x="48" y="58"/>
                    <a:pt x="46" y="58"/>
                    <a:pt x="44" y="58"/>
                  </a:cubicBezTo>
                  <a:cubicBezTo>
                    <a:pt x="20" y="58"/>
                    <a:pt x="0" y="77"/>
                    <a:pt x="0" y="102"/>
                  </a:cubicBezTo>
                  <a:cubicBezTo>
                    <a:pt x="0" y="126"/>
                    <a:pt x="20" y="145"/>
                    <a:pt x="44" y="145"/>
                  </a:cubicBezTo>
                  <a:cubicBezTo>
                    <a:pt x="205" y="145"/>
                    <a:pt x="205" y="145"/>
                    <a:pt x="205" y="145"/>
                  </a:cubicBezTo>
                  <a:cubicBezTo>
                    <a:pt x="226" y="145"/>
                    <a:pt x="243" y="128"/>
                    <a:pt x="243" y="108"/>
                  </a:cubicBezTo>
                  <a:cubicBezTo>
                    <a:pt x="243" y="92"/>
                    <a:pt x="233" y="78"/>
                    <a:pt x="219" y="72"/>
                  </a:cubicBezTo>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21" name="Freeform 340"/>
            <p:cNvSpPr>
              <a:spLocks/>
            </p:cNvSpPr>
            <p:nvPr/>
          </p:nvSpPr>
          <p:spPr bwMode="auto">
            <a:xfrm>
              <a:off x="4967288" y="4964113"/>
              <a:ext cx="155575" cy="55563"/>
            </a:xfrm>
            <a:custGeom>
              <a:avLst/>
              <a:gdLst>
                <a:gd name="T0" fmla="*/ 21 w 209"/>
                <a:gd name="T1" fmla="*/ 38 h 76"/>
                <a:gd name="T2" fmla="*/ 55 w 209"/>
                <a:gd name="T3" fmla="*/ 21 h 76"/>
                <a:gd name="T4" fmla="*/ 56 w 209"/>
                <a:gd name="T5" fmla="*/ 21 h 76"/>
                <a:gd name="T6" fmla="*/ 56 w 209"/>
                <a:gd name="T7" fmla="*/ 21 h 76"/>
                <a:gd name="T8" fmla="*/ 91 w 209"/>
                <a:gd name="T9" fmla="*/ 0 h 76"/>
                <a:gd name="T10" fmla="*/ 123 w 209"/>
                <a:gd name="T11" fmla="*/ 11 h 76"/>
                <a:gd name="T12" fmla="*/ 134 w 209"/>
                <a:gd name="T13" fmla="*/ 10 h 76"/>
                <a:gd name="T14" fmla="*/ 167 w 209"/>
                <a:gd name="T15" fmla="*/ 30 h 76"/>
                <a:gd name="T16" fmla="*/ 167 w 209"/>
                <a:gd name="T17" fmla="*/ 30 h 76"/>
                <a:gd name="T18" fmla="*/ 172 w 209"/>
                <a:gd name="T19" fmla="*/ 30 h 76"/>
                <a:gd name="T20" fmla="*/ 209 w 209"/>
                <a:gd name="T21" fmla="*/ 53 h 76"/>
                <a:gd name="T22" fmla="*/ 172 w 209"/>
                <a:gd name="T23" fmla="*/ 76 h 76"/>
                <a:gd name="T24" fmla="*/ 33 w 209"/>
                <a:gd name="T25" fmla="*/ 76 h 76"/>
                <a:gd name="T26" fmla="*/ 0 w 209"/>
                <a:gd name="T27" fmla="*/ 56 h 76"/>
                <a:gd name="T28" fmla="*/ 21 w 209"/>
                <a:gd name="T29"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9" h="76">
                  <a:moveTo>
                    <a:pt x="21" y="38"/>
                  </a:moveTo>
                  <a:cubicBezTo>
                    <a:pt x="25" y="28"/>
                    <a:pt x="39" y="21"/>
                    <a:pt x="55" y="21"/>
                  </a:cubicBezTo>
                  <a:cubicBezTo>
                    <a:pt x="56" y="21"/>
                    <a:pt x="56" y="21"/>
                    <a:pt x="56" y="21"/>
                  </a:cubicBezTo>
                  <a:cubicBezTo>
                    <a:pt x="56" y="21"/>
                    <a:pt x="56" y="21"/>
                    <a:pt x="56" y="21"/>
                  </a:cubicBezTo>
                  <a:cubicBezTo>
                    <a:pt x="56" y="9"/>
                    <a:pt x="72" y="0"/>
                    <a:pt x="91" y="0"/>
                  </a:cubicBezTo>
                  <a:cubicBezTo>
                    <a:pt x="105" y="0"/>
                    <a:pt x="117" y="4"/>
                    <a:pt x="123" y="11"/>
                  </a:cubicBezTo>
                  <a:cubicBezTo>
                    <a:pt x="126" y="10"/>
                    <a:pt x="130" y="10"/>
                    <a:pt x="134" y="10"/>
                  </a:cubicBezTo>
                  <a:cubicBezTo>
                    <a:pt x="152" y="10"/>
                    <a:pt x="167" y="19"/>
                    <a:pt x="167" y="30"/>
                  </a:cubicBezTo>
                  <a:cubicBezTo>
                    <a:pt x="167" y="30"/>
                    <a:pt x="167" y="30"/>
                    <a:pt x="167" y="30"/>
                  </a:cubicBezTo>
                  <a:cubicBezTo>
                    <a:pt x="169" y="30"/>
                    <a:pt x="170" y="30"/>
                    <a:pt x="172" y="30"/>
                  </a:cubicBezTo>
                  <a:cubicBezTo>
                    <a:pt x="193" y="30"/>
                    <a:pt x="209" y="41"/>
                    <a:pt x="209" y="53"/>
                  </a:cubicBezTo>
                  <a:cubicBezTo>
                    <a:pt x="209" y="66"/>
                    <a:pt x="193" y="76"/>
                    <a:pt x="172" y="76"/>
                  </a:cubicBezTo>
                  <a:cubicBezTo>
                    <a:pt x="33" y="76"/>
                    <a:pt x="33" y="76"/>
                    <a:pt x="33" y="76"/>
                  </a:cubicBezTo>
                  <a:cubicBezTo>
                    <a:pt x="15" y="76"/>
                    <a:pt x="0" y="67"/>
                    <a:pt x="0" y="56"/>
                  </a:cubicBezTo>
                  <a:cubicBezTo>
                    <a:pt x="0" y="48"/>
                    <a:pt x="9" y="41"/>
                    <a:pt x="21" y="38"/>
                  </a:cubicBezTo>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22" name="Freeform 341"/>
            <p:cNvSpPr>
              <a:spLocks/>
            </p:cNvSpPr>
            <p:nvPr/>
          </p:nvSpPr>
          <p:spPr bwMode="auto">
            <a:xfrm>
              <a:off x="4505325" y="6167438"/>
              <a:ext cx="61913" cy="61913"/>
            </a:xfrm>
            <a:custGeom>
              <a:avLst/>
              <a:gdLst>
                <a:gd name="T0" fmla="*/ 30 w 83"/>
                <a:gd name="T1" fmla="*/ 73 h 82"/>
                <a:gd name="T2" fmla="*/ 74 w 83"/>
                <a:gd name="T3" fmla="*/ 62 h 82"/>
                <a:gd name="T4" fmla="*/ 62 w 83"/>
                <a:gd name="T5" fmla="*/ 18 h 82"/>
                <a:gd name="T6" fmla="*/ 32 w 83"/>
                <a:gd name="T7" fmla="*/ 0 h 82"/>
                <a:gd name="T8" fmla="*/ 0 w 83"/>
                <a:gd name="T9" fmla="*/ 55 h 82"/>
                <a:gd name="T10" fmla="*/ 30 w 83"/>
                <a:gd name="T11" fmla="*/ 73 h 82"/>
              </a:gdLst>
              <a:ahLst/>
              <a:cxnLst>
                <a:cxn ang="0">
                  <a:pos x="T0" y="T1"/>
                </a:cxn>
                <a:cxn ang="0">
                  <a:pos x="T2" y="T3"/>
                </a:cxn>
                <a:cxn ang="0">
                  <a:pos x="T4" y="T5"/>
                </a:cxn>
                <a:cxn ang="0">
                  <a:pos x="T6" y="T7"/>
                </a:cxn>
                <a:cxn ang="0">
                  <a:pos x="T8" y="T9"/>
                </a:cxn>
                <a:cxn ang="0">
                  <a:pos x="T10" y="T11"/>
                </a:cxn>
              </a:cxnLst>
              <a:rect l="0" t="0" r="r" b="b"/>
              <a:pathLst>
                <a:path w="83" h="82">
                  <a:moveTo>
                    <a:pt x="30" y="73"/>
                  </a:moveTo>
                  <a:cubicBezTo>
                    <a:pt x="45" y="82"/>
                    <a:pt x="65" y="77"/>
                    <a:pt x="74" y="62"/>
                  </a:cubicBezTo>
                  <a:cubicBezTo>
                    <a:pt x="83" y="47"/>
                    <a:pt x="78" y="27"/>
                    <a:pt x="62" y="18"/>
                  </a:cubicBezTo>
                  <a:cubicBezTo>
                    <a:pt x="62" y="18"/>
                    <a:pt x="32" y="0"/>
                    <a:pt x="32" y="0"/>
                  </a:cubicBezTo>
                  <a:cubicBezTo>
                    <a:pt x="0" y="55"/>
                    <a:pt x="0" y="55"/>
                    <a:pt x="0" y="55"/>
                  </a:cubicBezTo>
                  <a:cubicBezTo>
                    <a:pt x="0" y="55"/>
                    <a:pt x="29" y="73"/>
                    <a:pt x="30" y="7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23" name="Freeform 342"/>
            <p:cNvSpPr>
              <a:spLocks/>
            </p:cNvSpPr>
            <p:nvPr/>
          </p:nvSpPr>
          <p:spPr bwMode="auto">
            <a:xfrm>
              <a:off x="4524375" y="6661150"/>
              <a:ext cx="128588" cy="71438"/>
            </a:xfrm>
            <a:custGeom>
              <a:avLst/>
              <a:gdLst>
                <a:gd name="T0" fmla="*/ 81 w 81"/>
                <a:gd name="T1" fmla="*/ 35 h 45"/>
                <a:gd name="T2" fmla="*/ 47 w 81"/>
                <a:gd name="T3" fmla="*/ 0 h 45"/>
                <a:gd name="T4" fmla="*/ 0 w 81"/>
                <a:gd name="T5" fmla="*/ 0 h 45"/>
                <a:gd name="T6" fmla="*/ 0 w 81"/>
                <a:gd name="T7" fmla="*/ 45 h 45"/>
                <a:gd name="T8" fmla="*/ 81 w 81"/>
                <a:gd name="T9" fmla="*/ 45 h 45"/>
                <a:gd name="T10" fmla="*/ 81 w 81"/>
                <a:gd name="T11" fmla="*/ 35 h 45"/>
              </a:gdLst>
              <a:ahLst/>
              <a:cxnLst>
                <a:cxn ang="0">
                  <a:pos x="T0" y="T1"/>
                </a:cxn>
                <a:cxn ang="0">
                  <a:pos x="T2" y="T3"/>
                </a:cxn>
                <a:cxn ang="0">
                  <a:pos x="T4" y="T5"/>
                </a:cxn>
                <a:cxn ang="0">
                  <a:pos x="T6" y="T7"/>
                </a:cxn>
                <a:cxn ang="0">
                  <a:pos x="T8" y="T9"/>
                </a:cxn>
                <a:cxn ang="0">
                  <a:pos x="T10" y="T11"/>
                </a:cxn>
              </a:cxnLst>
              <a:rect l="0" t="0" r="r" b="b"/>
              <a:pathLst>
                <a:path w="81" h="45">
                  <a:moveTo>
                    <a:pt x="81" y="35"/>
                  </a:moveTo>
                  <a:lnTo>
                    <a:pt x="47" y="0"/>
                  </a:lnTo>
                  <a:lnTo>
                    <a:pt x="0" y="0"/>
                  </a:lnTo>
                  <a:lnTo>
                    <a:pt x="0" y="45"/>
                  </a:lnTo>
                  <a:lnTo>
                    <a:pt x="81" y="45"/>
                  </a:lnTo>
                  <a:lnTo>
                    <a:pt x="81" y="3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24" name="Freeform 343"/>
            <p:cNvSpPr>
              <a:spLocks/>
            </p:cNvSpPr>
            <p:nvPr/>
          </p:nvSpPr>
          <p:spPr bwMode="auto">
            <a:xfrm>
              <a:off x="4524375" y="6661150"/>
              <a:ext cx="128588" cy="71438"/>
            </a:xfrm>
            <a:custGeom>
              <a:avLst/>
              <a:gdLst>
                <a:gd name="T0" fmla="*/ 81 w 81"/>
                <a:gd name="T1" fmla="*/ 35 h 45"/>
                <a:gd name="T2" fmla="*/ 47 w 81"/>
                <a:gd name="T3" fmla="*/ 0 h 45"/>
                <a:gd name="T4" fmla="*/ 0 w 81"/>
                <a:gd name="T5" fmla="*/ 0 h 45"/>
                <a:gd name="T6" fmla="*/ 0 w 81"/>
                <a:gd name="T7" fmla="*/ 45 h 45"/>
                <a:gd name="T8" fmla="*/ 81 w 81"/>
                <a:gd name="T9" fmla="*/ 45 h 45"/>
                <a:gd name="T10" fmla="*/ 81 w 81"/>
                <a:gd name="T11" fmla="*/ 35 h 45"/>
              </a:gdLst>
              <a:ahLst/>
              <a:cxnLst>
                <a:cxn ang="0">
                  <a:pos x="T0" y="T1"/>
                </a:cxn>
                <a:cxn ang="0">
                  <a:pos x="T2" y="T3"/>
                </a:cxn>
                <a:cxn ang="0">
                  <a:pos x="T4" y="T5"/>
                </a:cxn>
                <a:cxn ang="0">
                  <a:pos x="T6" y="T7"/>
                </a:cxn>
                <a:cxn ang="0">
                  <a:pos x="T8" y="T9"/>
                </a:cxn>
                <a:cxn ang="0">
                  <a:pos x="T10" y="T11"/>
                </a:cxn>
              </a:cxnLst>
              <a:rect l="0" t="0" r="r" b="b"/>
              <a:pathLst>
                <a:path w="81" h="45">
                  <a:moveTo>
                    <a:pt x="81" y="35"/>
                  </a:moveTo>
                  <a:lnTo>
                    <a:pt x="47" y="0"/>
                  </a:lnTo>
                  <a:lnTo>
                    <a:pt x="0" y="0"/>
                  </a:lnTo>
                  <a:lnTo>
                    <a:pt x="0" y="45"/>
                  </a:lnTo>
                  <a:lnTo>
                    <a:pt x="81" y="45"/>
                  </a:lnTo>
                  <a:lnTo>
                    <a:pt x="81"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25" name="Rectangle 344"/>
            <p:cNvSpPr>
              <a:spLocks noChangeArrowheads="1"/>
            </p:cNvSpPr>
            <p:nvPr/>
          </p:nvSpPr>
          <p:spPr bwMode="auto">
            <a:xfrm>
              <a:off x="4487863" y="6227763"/>
              <a:ext cx="290513" cy="34925"/>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26" name="Rectangle 345"/>
            <p:cNvSpPr>
              <a:spLocks noChangeArrowheads="1"/>
            </p:cNvSpPr>
            <p:nvPr/>
          </p:nvSpPr>
          <p:spPr bwMode="auto">
            <a:xfrm>
              <a:off x="4487863" y="6227763"/>
              <a:ext cx="290513"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27" name="Rectangle 346"/>
            <p:cNvSpPr>
              <a:spLocks noChangeArrowheads="1"/>
            </p:cNvSpPr>
            <p:nvPr/>
          </p:nvSpPr>
          <p:spPr bwMode="auto">
            <a:xfrm>
              <a:off x="4654550" y="6227763"/>
              <a:ext cx="123825" cy="34925"/>
            </a:xfrm>
            <a:prstGeom prst="rect">
              <a:avLst/>
            </a:prstGeom>
            <a:solidFill>
              <a:srgbClr val="5DA5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28" name="Rectangle 347"/>
            <p:cNvSpPr>
              <a:spLocks noChangeArrowheads="1"/>
            </p:cNvSpPr>
            <p:nvPr/>
          </p:nvSpPr>
          <p:spPr bwMode="auto">
            <a:xfrm>
              <a:off x="4654550" y="6227763"/>
              <a:ext cx="123825"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29" name="Freeform 348"/>
            <p:cNvSpPr>
              <a:spLocks/>
            </p:cNvSpPr>
            <p:nvPr/>
          </p:nvSpPr>
          <p:spPr bwMode="auto">
            <a:xfrm>
              <a:off x="4162425" y="6057900"/>
              <a:ext cx="300038" cy="239713"/>
            </a:xfrm>
            <a:custGeom>
              <a:avLst/>
              <a:gdLst>
                <a:gd name="T0" fmla="*/ 0 w 402"/>
                <a:gd name="T1" fmla="*/ 21 h 322"/>
                <a:gd name="T2" fmla="*/ 0 w 402"/>
                <a:gd name="T3" fmla="*/ 302 h 322"/>
                <a:gd name="T4" fmla="*/ 20 w 402"/>
                <a:gd name="T5" fmla="*/ 322 h 322"/>
                <a:gd name="T6" fmla="*/ 382 w 402"/>
                <a:gd name="T7" fmla="*/ 322 h 322"/>
                <a:gd name="T8" fmla="*/ 402 w 402"/>
                <a:gd name="T9" fmla="*/ 302 h 322"/>
                <a:gd name="T10" fmla="*/ 402 w 402"/>
                <a:gd name="T11" fmla="*/ 21 h 322"/>
                <a:gd name="T12" fmla="*/ 382 w 402"/>
                <a:gd name="T13" fmla="*/ 0 h 322"/>
                <a:gd name="T14" fmla="*/ 20 w 402"/>
                <a:gd name="T15" fmla="*/ 0 h 322"/>
                <a:gd name="T16" fmla="*/ 0 w 402"/>
                <a:gd name="T17" fmla="*/ 2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322">
                  <a:moveTo>
                    <a:pt x="0" y="21"/>
                  </a:moveTo>
                  <a:cubicBezTo>
                    <a:pt x="0" y="302"/>
                    <a:pt x="0" y="302"/>
                    <a:pt x="0" y="302"/>
                  </a:cubicBezTo>
                  <a:cubicBezTo>
                    <a:pt x="0" y="302"/>
                    <a:pt x="0" y="322"/>
                    <a:pt x="20" y="322"/>
                  </a:cubicBezTo>
                  <a:cubicBezTo>
                    <a:pt x="382" y="322"/>
                    <a:pt x="382" y="322"/>
                    <a:pt x="382" y="322"/>
                  </a:cubicBezTo>
                  <a:cubicBezTo>
                    <a:pt x="382" y="322"/>
                    <a:pt x="402" y="322"/>
                    <a:pt x="402" y="302"/>
                  </a:cubicBezTo>
                  <a:cubicBezTo>
                    <a:pt x="402" y="21"/>
                    <a:pt x="402" y="21"/>
                    <a:pt x="402" y="21"/>
                  </a:cubicBezTo>
                  <a:cubicBezTo>
                    <a:pt x="402" y="21"/>
                    <a:pt x="402" y="0"/>
                    <a:pt x="382" y="0"/>
                  </a:cubicBezTo>
                  <a:cubicBezTo>
                    <a:pt x="20" y="0"/>
                    <a:pt x="20" y="0"/>
                    <a:pt x="20" y="0"/>
                  </a:cubicBezTo>
                  <a:cubicBezTo>
                    <a:pt x="20" y="0"/>
                    <a:pt x="0" y="0"/>
                    <a:pt x="0" y="2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30" name="Freeform 349"/>
            <p:cNvSpPr>
              <a:spLocks/>
            </p:cNvSpPr>
            <p:nvPr/>
          </p:nvSpPr>
          <p:spPr bwMode="auto">
            <a:xfrm>
              <a:off x="4162425" y="6057900"/>
              <a:ext cx="263525" cy="239713"/>
            </a:xfrm>
            <a:custGeom>
              <a:avLst/>
              <a:gdLst>
                <a:gd name="T0" fmla="*/ 0 w 354"/>
                <a:gd name="T1" fmla="*/ 21 h 322"/>
                <a:gd name="T2" fmla="*/ 0 w 354"/>
                <a:gd name="T3" fmla="*/ 302 h 322"/>
                <a:gd name="T4" fmla="*/ 20 w 354"/>
                <a:gd name="T5" fmla="*/ 322 h 322"/>
                <a:gd name="T6" fmla="*/ 334 w 354"/>
                <a:gd name="T7" fmla="*/ 322 h 322"/>
                <a:gd name="T8" fmla="*/ 354 w 354"/>
                <a:gd name="T9" fmla="*/ 302 h 322"/>
                <a:gd name="T10" fmla="*/ 354 w 354"/>
                <a:gd name="T11" fmla="*/ 21 h 322"/>
                <a:gd name="T12" fmla="*/ 334 w 354"/>
                <a:gd name="T13" fmla="*/ 0 h 322"/>
                <a:gd name="T14" fmla="*/ 20 w 354"/>
                <a:gd name="T15" fmla="*/ 0 h 322"/>
                <a:gd name="T16" fmla="*/ 0 w 354"/>
                <a:gd name="T17" fmla="*/ 2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322">
                  <a:moveTo>
                    <a:pt x="0" y="21"/>
                  </a:moveTo>
                  <a:cubicBezTo>
                    <a:pt x="0" y="302"/>
                    <a:pt x="0" y="302"/>
                    <a:pt x="0" y="302"/>
                  </a:cubicBezTo>
                  <a:cubicBezTo>
                    <a:pt x="0" y="302"/>
                    <a:pt x="0" y="322"/>
                    <a:pt x="20" y="322"/>
                  </a:cubicBezTo>
                  <a:cubicBezTo>
                    <a:pt x="334" y="322"/>
                    <a:pt x="334" y="322"/>
                    <a:pt x="334" y="322"/>
                  </a:cubicBezTo>
                  <a:cubicBezTo>
                    <a:pt x="334" y="322"/>
                    <a:pt x="354" y="322"/>
                    <a:pt x="354" y="302"/>
                  </a:cubicBezTo>
                  <a:cubicBezTo>
                    <a:pt x="354" y="21"/>
                    <a:pt x="354" y="21"/>
                    <a:pt x="354" y="21"/>
                  </a:cubicBezTo>
                  <a:cubicBezTo>
                    <a:pt x="354" y="21"/>
                    <a:pt x="354" y="0"/>
                    <a:pt x="334" y="0"/>
                  </a:cubicBezTo>
                  <a:cubicBezTo>
                    <a:pt x="20" y="0"/>
                    <a:pt x="20" y="0"/>
                    <a:pt x="20" y="0"/>
                  </a:cubicBezTo>
                  <a:cubicBezTo>
                    <a:pt x="20" y="0"/>
                    <a:pt x="0" y="0"/>
                    <a:pt x="0" y="2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31" name="Rectangle 350"/>
            <p:cNvSpPr>
              <a:spLocks noChangeArrowheads="1"/>
            </p:cNvSpPr>
            <p:nvPr/>
          </p:nvSpPr>
          <p:spPr bwMode="auto">
            <a:xfrm>
              <a:off x="4210050" y="6646863"/>
              <a:ext cx="268288" cy="34925"/>
            </a:xfrm>
            <a:prstGeom prst="rect">
              <a:avLst/>
            </a:prstGeom>
            <a:solidFill>
              <a:srgbClr val="672B8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32" name="Rectangle 351"/>
            <p:cNvSpPr>
              <a:spLocks noChangeArrowheads="1"/>
            </p:cNvSpPr>
            <p:nvPr/>
          </p:nvSpPr>
          <p:spPr bwMode="auto">
            <a:xfrm>
              <a:off x="4524375" y="6661150"/>
              <a:ext cx="30163" cy="1588"/>
            </a:xfrm>
            <a:prstGeom prst="rect">
              <a:avLst/>
            </a:prstGeom>
            <a:solidFill>
              <a:srgbClr val="C63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33" name="Rectangle 352"/>
            <p:cNvSpPr>
              <a:spLocks noChangeArrowheads="1"/>
            </p:cNvSpPr>
            <p:nvPr/>
          </p:nvSpPr>
          <p:spPr bwMode="auto">
            <a:xfrm>
              <a:off x="4524375" y="6661150"/>
              <a:ext cx="3016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34" name="Rectangle 353"/>
            <p:cNvSpPr>
              <a:spLocks noChangeArrowheads="1"/>
            </p:cNvSpPr>
            <p:nvPr/>
          </p:nvSpPr>
          <p:spPr bwMode="auto">
            <a:xfrm>
              <a:off x="4524375" y="6413500"/>
              <a:ext cx="30163" cy="247650"/>
            </a:xfrm>
            <a:prstGeom prst="rect">
              <a:avLst/>
            </a:prstGeom>
            <a:solidFill>
              <a:srgbClr val="0066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35" name="Rectangle 354"/>
            <p:cNvSpPr>
              <a:spLocks noChangeArrowheads="1"/>
            </p:cNvSpPr>
            <p:nvPr/>
          </p:nvSpPr>
          <p:spPr bwMode="auto">
            <a:xfrm>
              <a:off x="4524375" y="6413500"/>
              <a:ext cx="3016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36" name="Rectangle 355"/>
            <p:cNvSpPr>
              <a:spLocks noChangeArrowheads="1"/>
            </p:cNvSpPr>
            <p:nvPr/>
          </p:nvSpPr>
          <p:spPr bwMode="auto">
            <a:xfrm>
              <a:off x="4524375" y="6661150"/>
              <a:ext cx="30163" cy="71438"/>
            </a:xfrm>
            <a:prstGeom prst="rect">
              <a:avLst/>
            </a:prstGeom>
            <a:solidFill>
              <a:srgbClr val="001D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37" name="Rectangle 356"/>
            <p:cNvSpPr>
              <a:spLocks noChangeArrowheads="1"/>
            </p:cNvSpPr>
            <p:nvPr/>
          </p:nvSpPr>
          <p:spPr bwMode="auto">
            <a:xfrm>
              <a:off x="4524375" y="6661150"/>
              <a:ext cx="30163" cy="7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38" name="Rectangle 357"/>
            <p:cNvSpPr>
              <a:spLocks noChangeArrowheads="1"/>
            </p:cNvSpPr>
            <p:nvPr/>
          </p:nvSpPr>
          <p:spPr bwMode="auto">
            <a:xfrm>
              <a:off x="4360863" y="6499225"/>
              <a:ext cx="30163" cy="139700"/>
            </a:xfrm>
            <a:prstGeom prst="rect">
              <a:avLst/>
            </a:prstGeom>
            <a:solidFill>
              <a:srgbClr val="0066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39" name="Rectangle 358"/>
            <p:cNvSpPr>
              <a:spLocks noChangeArrowheads="1"/>
            </p:cNvSpPr>
            <p:nvPr/>
          </p:nvSpPr>
          <p:spPr bwMode="auto">
            <a:xfrm>
              <a:off x="4360863" y="6499225"/>
              <a:ext cx="30163"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40" name="Freeform 359"/>
            <p:cNvSpPr>
              <a:spLocks/>
            </p:cNvSpPr>
            <p:nvPr/>
          </p:nvSpPr>
          <p:spPr bwMode="auto">
            <a:xfrm>
              <a:off x="4311650" y="6464300"/>
              <a:ext cx="66675" cy="196850"/>
            </a:xfrm>
            <a:custGeom>
              <a:avLst/>
              <a:gdLst>
                <a:gd name="T0" fmla="*/ 31 w 42"/>
                <a:gd name="T1" fmla="*/ 80 h 124"/>
                <a:gd name="T2" fmla="*/ 31 w 42"/>
                <a:gd name="T3" fmla="*/ 0 h 124"/>
                <a:gd name="T4" fmla="*/ 10 w 42"/>
                <a:gd name="T5" fmla="*/ 0 h 124"/>
                <a:gd name="T6" fmla="*/ 10 w 42"/>
                <a:gd name="T7" fmla="*/ 80 h 124"/>
                <a:gd name="T8" fmla="*/ 0 w 42"/>
                <a:gd name="T9" fmla="*/ 80 h 124"/>
                <a:gd name="T10" fmla="*/ 0 w 42"/>
                <a:gd name="T11" fmla="*/ 124 h 124"/>
                <a:gd name="T12" fmla="*/ 42 w 42"/>
                <a:gd name="T13" fmla="*/ 124 h 124"/>
                <a:gd name="T14" fmla="*/ 42 w 42"/>
                <a:gd name="T15" fmla="*/ 80 h 124"/>
                <a:gd name="T16" fmla="*/ 31 w 42"/>
                <a:gd name="T17" fmla="*/ 8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4">
                  <a:moveTo>
                    <a:pt x="31" y="80"/>
                  </a:moveTo>
                  <a:lnTo>
                    <a:pt x="31" y="0"/>
                  </a:lnTo>
                  <a:lnTo>
                    <a:pt x="10" y="0"/>
                  </a:lnTo>
                  <a:lnTo>
                    <a:pt x="10" y="80"/>
                  </a:lnTo>
                  <a:lnTo>
                    <a:pt x="0" y="80"/>
                  </a:lnTo>
                  <a:lnTo>
                    <a:pt x="0" y="124"/>
                  </a:lnTo>
                  <a:lnTo>
                    <a:pt x="42" y="124"/>
                  </a:lnTo>
                  <a:lnTo>
                    <a:pt x="42" y="80"/>
                  </a:lnTo>
                  <a:lnTo>
                    <a:pt x="31" y="8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41" name="Freeform 360"/>
            <p:cNvSpPr>
              <a:spLocks/>
            </p:cNvSpPr>
            <p:nvPr/>
          </p:nvSpPr>
          <p:spPr bwMode="auto">
            <a:xfrm>
              <a:off x="4162425" y="6638925"/>
              <a:ext cx="354013" cy="42863"/>
            </a:xfrm>
            <a:custGeom>
              <a:avLst/>
              <a:gdLst>
                <a:gd name="T0" fmla="*/ 0 w 475"/>
                <a:gd name="T1" fmla="*/ 20 h 58"/>
                <a:gd name="T2" fmla="*/ 0 w 475"/>
                <a:gd name="T3" fmla="*/ 38 h 58"/>
                <a:gd name="T4" fmla="*/ 20 w 475"/>
                <a:gd name="T5" fmla="*/ 58 h 58"/>
                <a:gd name="T6" fmla="*/ 455 w 475"/>
                <a:gd name="T7" fmla="*/ 58 h 58"/>
                <a:gd name="T8" fmla="*/ 475 w 475"/>
                <a:gd name="T9" fmla="*/ 38 h 58"/>
                <a:gd name="T10" fmla="*/ 475 w 475"/>
                <a:gd name="T11" fmla="*/ 20 h 58"/>
                <a:gd name="T12" fmla="*/ 455 w 475"/>
                <a:gd name="T13" fmla="*/ 0 h 58"/>
                <a:gd name="T14" fmla="*/ 20 w 475"/>
                <a:gd name="T15" fmla="*/ 0 h 58"/>
                <a:gd name="T16" fmla="*/ 0 w 475"/>
                <a:gd name="T1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58">
                  <a:moveTo>
                    <a:pt x="0" y="20"/>
                  </a:moveTo>
                  <a:cubicBezTo>
                    <a:pt x="0" y="38"/>
                    <a:pt x="0" y="38"/>
                    <a:pt x="0" y="38"/>
                  </a:cubicBezTo>
                  <a:cubicBezTo>
                    <a:pt x="0" y="38"/>
                    <a:pt x="0" y="58"/>
                    <a:pt x="20" y="58"/>
                  </a:cubicBezTo>
                  <a:cubicBezTo>
                    <a:pt x="455" y="58"/>
                    <a:pt x="455" y="58"/>
                    <a:pt x="455" y="58"/>
                  </a:cubicBezTo>
                  <a:cubicBezTo>
                    <a:pt x="455" y="58"/>
                    <a:pt x="475" y="58"/>
                    <a:pt x="475" y="38"/>
                  </a:cubicBezTo>
                  <a:cubicBezTo>
                    <a:pt x="475" y="20"/>
                    <a:pt x="475" y="20"/>
                    <a:pt x="475" y="20"/>
                  </a:cubicBezTo>
                  <a:cubicBezTo>
                    <a:pt x="475" y="20"/>
                    <a:pt x="475" y="0"/>
                    <a:pt x="455" y="0"/>
                  </a:cubicBezTo>
                  <a:cubicBezTo>
                    <a:pt x="20" y="0"/>
                    <a:pt x="20" y="0"/>
                    <a:pt x="20" y="0"/>
                  </a:cubicBezTo>
                  <a:cubicBezTo>
                    <a:pt x="20" y="0"/>
                    <a:pt x="0" y="0"/>
                    <a:pt x="0" y="2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42" name="Freeform 361"/>
            <p:cNvSpPr>
              <a:spLocks/>
            </p:cNvSpPr>
            <p:nvPr/>
          </p:nvSpPr>
          <p:spPr bwMode="auto">
            <a:xfrm>
              <a:off x="4303713" y="5761038"/>
              <a:ext cx="60325" cy="30163"/>
            </a:xfrm>
            <a:custGeom>
              <a:avLst/>
              <a:gdLst>
                <a:gd name="T0" fmla="*/ 0 w 81"/>
                <a:gd name="T1" fmla="*/ 41 h 41"/>
                <a:gd name="T2" fmla="*/ 81 w 81"/>
                <a:gd name="T3" fmla="*/ 0 h 41"/>
                <a:gd name="T4" fmla="*/ 77 w 81"/>
                <a:gd name="T5" fmla="*/ 41 h 41"/>
                <a:gd name="T6" fmla="*/ 0 w 81"/>
                <a:gd name="T7" fmla="*/ 41 h 41"/>
              </a:gdLst>
              <a:ahLst/>
              <a:cxnLst>
                <a:cxn ang="0">
                  <a:pos x="T0" y="T1"/>
                </a:cxn>
                <a:cxn ang="0">
                  <a:pos x="T2" y="T3"/>
                </a:cxn>
                <a:cxn ang="0">
                  <a:pos x="T4" y="T5"/>
                </a:cxn>
                <a:cxn ang="0">
                  <a:pos x="T6" y="T7"/>
                </a:cxn>
              </a:cxnLst>
              <a:rect l="0" t="0" r="r" b="b"/>
              <a:pathLst>
                <a:path w="81" h="41">
                  <a:moveTo>
                    <a:pt x="0" y="41"/>
                  </a:moveTo>
                  <a:cubicBezTo>
                    <a:pt x="0" y="41"/>
                    <a:pt x="16" y="0"/>
                    <a:pt x="81" y="0"/>
                  </a:cubicBezTo>
                  <a:cubicBezTo>
                    <a:pt x="77" y="41"/>
                    <a:pt x="77" y="41"/>
                    <a:pt x="77" y="41"/>
                  </a:cubicBezTo>
                  <a:lnTo>
                    <a:pt x="0" y="4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43" name="Freeform 362"/>
            <p:cNvSpPr>
              <a:spLocks/>
            </p:cNvSpPr>
            <p:nvPr/>
          </p:nvSpPr>
          <p:spPr bwMode="auto">
            <a:xfrm>
              <a:off x="4197350" y="5776913"/>
              <a:ext cx="77788" cy="128588"/>
            </a:xfrm>
            <a:custGeom>
              <a:avLst/>
              <a:gdLst>
                <a:gd name="T0" fmla="*/ 78 w 104"/>
                <a:gd name="T1" fmla="*/ 1 h 173"/>
                <a:gd name="T2" fmla="*/ 21 w 104"/>
                <a:gd name="T3" fmla="*/ 93 h 173"/>
                <a:gd name="T4" fmla="*/ 30 w 104"/>
                <a:gd name="T5" fmla="*/ 125 h 173"/>
                <a:gd name="T6" fmla="*/ 36 w 104"/>
                <a:gd name="T7" fmla="*/ 153 h 173"/>
                <a:gd name="T8" fmla="*/ 86 w 104"/>
                <a:gd name="T9" fmla="*/ 162 h 173"/>
                <a:gd name="T10" fmla="*/ 104 w 104"/>
                <a:gd name="T11" fmla="*/ 110 h 173"/>
              </a:gdLst>
              <a:ahLst/>
              <a:cxnLst>
                <a:cxn ang="0">
                  <a:pos x="T0" y="T1"/>
                </a:cxn>
                <a:cxn ang="0">
                  <a:pos x="T2" y="T3"/>
                </a:cxn>
                <a:cxn ang="0">
                  <a:pos x="T4" y="T5"/>
                </a:cxn>
                <a:cxn ang="0">
                  <a:pos x="T6" y="T7"/>
                </a:cxn>
                <a:cxn ang="0">
                  <a:pos x="T8" y="T9"/>
                </a:cxn>
                <a:cxn ang="0">
                  <a:pos x="T10" y="T11"/>
                </a:cxn>
              </a:cxnLst>
              <a:rect l="0" t="0" r="r" b="b"/>
              <a:pathLst>
                <a:path w="104" h="173">
                  <a:moveTo>
                    <a:pt x="78" y="1"/>
                  </a:moveTo>
                  <a:cubicBezTo>
                    <a:pt x="34" y="0"/>
                    <a:pt x="0" y="58"/>
                    <a:pt x="21" y="93"/>
                  </a:cubicBezTo>
                  <a:cubicBezTo>
                    <a:pt x="27" y="104"/>
                    <a:pt x="30" y="112"/>
                    <a:pt x="30" y="125"/>
                  </a:cubicBezTo>
                  <a:cubicBezTo>
                    <a:pt x="30" y="136"/>
                    <a:pt x="31" y="144"/>
                    <a:pt x="36" y="153"/>
                  </a:cubicBezTo>
                  <a:cubicBezTo>
                    <a:pt x="43" y="166"/>
                    <a:pt x="74" y="173"/>
                    <a:pt x="86" y="162"/>
                  </a:cubicBezTo>
                  <a:cubicBezTo>
                    <a:pt x="101" y="150"/>
                    <a:pt x="104" y="128"/>
                    <a:pt x="104" y="110"/>
                  </a:cubicBezTo>
                </a:path>
              </a:pathLst>
            </a:custGeom>
            <a:solidFill>
              <a:srgbClr val="544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44" name="Freeform 363"/>
            <p:cNvSpPr>
              <a:spLocks/>
            </p:cNvSpPr>
            <p:nvPr/>
          </p:nvSpPr>
          <p:spPr bwMode="auto">
            <a:xfrm>
              <a:off x="4318000" y="5878513"/>
              <a:ext cx="69850" cy="84138"/>
            </a:xfrm>
            <a:custGeom>
              <a:avLst/>
              <a:gdLst>
                <a:gd name="T0" fmla="*/ 93 w 93"/>
                <a:gd name="T1" fmla="*/ 10 h 111"/>
                <a:gd name="T2" fmla="*/ 63 w 93"/>
                <a:gd name="T3" fmla="*/ 0 h 111"/>
                <a:gd name="T4" fmla="*/ 54 w 93"/>
                <a:gd name="T5" fmla="*/ 24 h 111"/>
                <a:gd name="T6" fmla="*/ 0 w 93"/>
                <a:gd name="T7" fmla="*/ 24 h 111"/>
                <a:gd name="T8" fmla="*/ 0 w 93"/>
                <a:gd name="T9" fmla="*/ 111 h 111"/>
                <a:gd name="T10" fmla="*/ 64 w 93"/>
                <a:gd name="T11" fmla="*/ 111 h 111"/>
                <a:gd name="T12" fmla="*/ 64 w 93"/>
                <a:gd name="T13" fmla="*/ 62 h 111"/>
                <a:gd name="T14" fmla="*/ 93 w 93"/>
                <a:gd name="T15" fmla="*/ 1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11">
                  <a:moveTo>
                    <a:pt x="93" y="10"/>
                  </a:moveTo>
                  <a:cubicBezTo>
                    <a:pt x="63" y="0"/>
                    <a:pt x="63" y="0"/>
                    <a:pt x="63" y="0"/>
                  </a:cubicBezTo>
                  <a:cubicBezTo>
                    <a:pt x="54" y="24"/>
                    <a:pt x="54" y="24"/>
                    <a:pt x="54" y="24"/>
                  </a:cubicBezTo>
                  <a:cubicBezTo>
                    <a:pt x="0" y="24"/>
                    <a:pt x="0" y="24"/>
                    <a:pt x="0" y="24"/>
                  </a:cubicBezTo>
                  <a:cubicBezTo>
                    <a:pt x="0" y="111"/>
                    <a:pt x="0" y="111"/>
                    <a:pt x="0" y="111"/>
                  </a:cubicBezTo>
                  <a:cubicBezTo>
                    <a:pt x="64" y="111"/>
                    <a:pt x="64" y="111"/>
                    <a:pt x="64" y="111"/>
                  </a:cubicBezTo>
                  <a:cubicBezTo>
                    <a:pt x="64" y="62"/>
                    <a:pt x="64" y="62"/>
                    <a:pt x="64" y="62"/>
                  </a:cubicBezTo>
                  <a:cubicBezTo>
                    <a:pt x="65" y="45"/>
                    <a:pt x="70" y="17"/>
                    <a:pt x="93" y="1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45" name="Freeform 364"/>
            <p:cNvSpPr>
              <a:spLocks/>
            </p:cNvSpPr>
            <p:nvPr/>
          </p:nvSpPr>
          <p:spPr bwMode="auto">
            <a:xfrm>
              <a:off x="4256088" y="5776913"/>
              <a:ext cx="173038" cy="125413"/>
            </a:xfrm>
            <a:custGeom>
              <a:avLst/>
              <a:gdLst>
                <a:gd name="T0" fmla="*/ 0 w 233"/>
                <a:gd name="T1" fmla="*/ 167 h 167"/>
                <a:gd name="T2" fmla="*/ 118 w 233"/>
                <a:gd name="T3" fmla="*/ 167 h 167"/>
                <a:gd name="T4" fmla="*/ 118 w 233"/>
                <a:gd name="T5" fmla="*/ 167 h 167"/>
                <a:gd name="T6" fmla="*/ 233 w 233"/>
                <a:gd name="T7" fmla="*/ 0 h 167"/>
                <a:gd name="T8" fmla="*/ 225 w 233"/>
                <a:gd name="T9" fmla="*/ 0 h 167"/>
                <a:gd name="T10" fmla="*/ 158 w 233"/>
                <a:gd name="T11" fmla="*/ 0 h 167"/>
                <a:gd name="T12" fmla="*/ 74 w 233"/>
                <a:gd name="T13" fmla="*/ 0 h 167"/>
                <a:gd name="T14" fmla="*/ 0 w 233"/>
                <a:gd name="T15" fmla="*/ 0 h 167"/>
                <a:gd name="T16" fmla="*/ 0 w 233"/>
                <a:gd name="T17"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7">
                  <a:moveTo>
                    <a:pt x="0" y="167"/>
                  </a:moveTo>
                  <a:cubicBezTo>
                    <a:pt x="118" y="167"/>
                    <a:pt x="118" y="167"/>
                    <a:pt x="118" y="167"/>
                  </a:cubicBezTo>
                  <a:cubicBezTo>
                    <a:pt x="118" y="167"/>
                    <a:pt x="118" y="167"/>
                    <a:pt x="118" y="167"/>
                  </a:cubicBezTo>
                  <a:cubicBezTo>
                    <a:pt x="206" y="162"/>
                    <a:pt x="233" y="89"/>
                    <a:pt x="233" y="0"/>
                  </a:cubicBezTo>
                  <a:cubicBezTo>
                    <a:pt x="225" y="0"/>
                    <a:pt x="225" y="0"/>
                    <a:pt x="225" y="0"/>
                  </a:cubicBezTo>
                  <a:cubicBezTo>
                    <a:pt x="158" y="0"/>
                    <a:pt x="158" y="0"/>
                    <a:pt x="158" y="0"/>
                  </a:cubicBezTo>
                  <a:cubicBezTo>
                    <a:pt x="74" y="0"/>
                    <a:pt x="74" y="0"/>
                    <a:pt x="74" y="0"/>
                  </a:cubicBezTo>
                  <a:cubicBezTo>
                    <a:pt x="0" y="0"/>
                    <a:pt x="0" y="0"/>
                    <a:pt x="0" y="0"/>
                  </a:cubicBezTo>
                  <a:cubicBezTo>
                    <a:pt x="0" y="167"/>
                    <a:pt x="0" y="167"/>
                    <a:pt x="0" y="167"/>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46" name="Oval 365"/>
            <p:cNvSpPr>
              <a:spLocks noChangeArrowheads="1"/>
            </p:cNvSpPr>
            <p:nvPr/>
          </p:nvSpPr>
          <p:spPr bwMode="auto">
            <a:xfrm>
              <a:off x="4316413" y="5805488"/>
              <a:ext cx="9525" cy="95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47" name="Freeform 366"/>
            <p:cNvSpPr>
              <a:spLocks/>
            </p:cNvSpPr>
            <p:nvPr/>
          </p:nvSpPr>
          <p:spPr bwMode="auto">
            <a:xfrm>
              <a:off x="4256088" y="5776913"/>
              <a:ext cx="50800" cy="125413"/>
            </a:xfrm>
            <a:custGeom>
              <a:avLst/>
              <a:gdLst>
                <a:gd name="T0" fmla="*/ 0 w 68"/>
                <a:gd name="T1" fmla="*/ 167 h 167"/>
                <a:gd name="T2" fmla="*/ 64 w 68"/>
                <a:gd name="T3" fmla="*/ 167 h 167"/>
                <a:gd name="T4" fmla="*/ 53 w 68"/>
                <a:gd name="T5" fmla="*/ 113 h 167"/>
                <a:gd name="T6" fmla="*/ 42 w 68"/>
                <a:gd name="T7" fmla="*/ 70 h 167"/>
                <a:gd name="T8" fmla="*/ 0 w 68"/>
                <a:gd name="T9" fmla="*/ 0 h 167"/>
                <a:gd name="T10" fmla="*/ 0 w 68"/>
                <a:gd name="T11" fmla="*/ 167 h 167"/>
              </a:gdLst>
              <a:ahLst/>
              <a:cxnLst>
                <a:cxn ang="0">
                  <a:pos x="T0" y="T1"/>
                </a:cxn>
                <a:cxn ang="0">
                  <a:pos x="T2" y="T3"/>
                </a:cxn>
                <a:cxn ang="0">
                  <a:pos x="T4" y="T5"/>
                </a:cxn>
                <a:cxn ang="0">
                  <a:pos x="T6" y="T7"/>
                </a:cxn>
                <a:cxn ang="0">
                  <a:pos x="T8" y="T9"/>
                </a:cxn>
                <a:cxn ang="0">
                  <a:pos x="T10" y="T11"/>
                </a:cxn>
              </a:cxnLst>
              <a:rect l="0" t="0" r="r" b="b"/>
              <a:pathLst>
                <a:path w="68" h="167">
                  <a:moveTo>
                    <a:pt x="0" y="167"/>
                  </a:moveTo>
                  <a:cubicBezTo>
                    <a:pt x="64" y="167"/>
                    <a:pt x="64" y="167"/>
                    <a:pt x="64" y="167"/>
                  </a:cubicBezTo>
                  <a:cubicBezTo>
                    <a:pt x="64" y="146"/>
                    <a:pt x="68" y="129"/>
                    <a:pt x="53" y="113"/>
                  </a:cubicBezTo>
                  <a:cubicBezTo>
                    <a:pt x="39" y="99"/>
                    <a:pt x="43" y="89"/>
                    <a:pt x="42" y="70"/>
                  </a:cubicBezTo>
                  <a:cubicBezTo>
                    <a:pt x="41" y="46"/>
                    <a:pt x="25" y="7"/>
                    <a:pt x="0" y="0"/>
                  </a:cubicBezTo>
                  <a:lnTo>
                    <a:pt x="0" y="167"/>
                  </a:lnTo>
                  <a:close/>
                </a:path>
              </a:pathLst>
            </a:custGeom>
            <a:solidFill>
              <a:srgbClr val="544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48" name="Freeform 367"/>
            <p:cNvSpPr>
              <a:spLocks/>
            </p:cNvSpPr>
            <p:nvPr/>
          </p:nvSpPr>
          <p:spPr bwMode="auto">
            <a:xfrm>
              <a:off x="4275138" y="5864225"/>
              <a:ext cx="95250" cy="38100"/>
            </a:xfrm>
            <a:custGeom>
              <a:avLst/>
              <a:gdLst>
                <a:gd name="T0" fmla="*/ 29 w 127"/>
                <a:gd name="T1" fmla="*/ 1 h 50"/>
                <a:gd name="T2" fmla="*/ 0 w 127"/>
                <a:gd name="T3" fmla="*/ 29 h 50"/>
                <a:gd name="T4" fmla="*/ 8 w 127"/>
                <a:gd name="T5" fmla="*/ 50 h 50"/>
                <a:gd name="T6" fmla="*/ 91 w 127"/>
                <a:gd name="T7" fmla="*/ 50 h 50"/>
                <a:gd name="T8" fmla="*/ 91 w 127"/>
                <a:gd name="T9" fmla="*/ 50 h 50"/>
                <a:gd name="T10" fmla="*/ 127 w 127"/>
                <a:gd name="T11" fmla="*/ 44 h 50"/>
                <a:gd name="T12" fmla="*/ 29 w 127"/>
                <a:gd name="T13" fmla="*/ 1 h 50"/>
              </a:gdLst>
              <a:ahLst/>
              <a:cxnLst>
                <a:cxn ang="0">
                  <a:pos x="T0" y="T1"/>
                </a:cxn>
                <a:cxn ang="0">
                  <a:pos x="T2" y="T3"/>
                </a:cxn>
                <a:cxn ang="0">
                  <a:pos x="T4" y="T5"/>
                </a:cxn>
                <a:cxn ang="0">
                  <a:pos x="T6" y="T7"/>
                </a:cxn>
                <a:cxn ang="0">
                  <a:pos x="T8" y="T9"/>
                </a:cxn>
                <a:cxn ang="0">
                  <a:pos x="T10" y="T11"/>
                </a:cxn>
                <a:cxn ang="0">
                  <a:pos x="T12" y="T13"/>
                </a:cxn>
              </a:cxnLst>
              <a:rect l="0" t="0" r="r" b="b"/>
              <a:pathLst>
                <a:path w="127" h="50">
                  <a:moveTo>
                    <a:pt x="29" y="1"/>
                  </a:moveTo>
                  <a:cubicBezTo>
                    <a:pt x="0" y="29"/>
                    <a:pt x="0" y="29"/>
                    <a:pt x="0" y="29"/>
                  </a:cubicBezTo>
                  <a:cubicBezTo>
                    <a:pt x="8" y="50"/>
                    <a:pt x="8" y="50"/>
                    <a:pt x="8" y="50"/>
                  </a:cubicBezTo>
                  <a:cubicBezTo>
                    <a:pt x="91" y="50"/>
                    <a:pt x="91" y="50"/>
                    <a:pt x="91" y="50"/>
                  </a:cubicBezTo>
                  <a:cubicBezTo>
                    <a:pt x="91" y="50"/>
                    <a:pt x="91" y="50"/>
                    <a:pt x="91" y="50"/>
                  </a:cubicBezTo>
                  <a:cubicBezTo>
                    <a:pt x="104" y="49"/>
                    <a:pt x="116" y="47"/>
                    <a:pt x="127" y="44"/>
                  </a:cubicBezTo>
                  <a:cubicBezTo>
                    <a:pt x="99" y="0"/>
                    <a:pt x="29" y="1"/>
                    <a:pt x="29" y="1"/>
                  </a:cubicBezTo>
                </a:path>
              </a:pathLst>
            </a:custGeom>
            <a:solidFill>
              <a:srgbClr val="544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49" name="Oval 368"/>
            <p:cNvSpPr>
              <a:spLocks noChangeArrowheads="1"/>
            </p:cNvSpPr>
            <p:nvPr/>
          </p:nvSpPr>
          <p:spPr bwMode="auto">
            <a:xfrm>
              <a:off x="4316413" y="5805488"/>
              <a:ext cx="9525" cy="952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50" name="Freeform 369"/>
            <p:cNvSpPr>
              <a:spLocks/>
            </p:cNvSpPr>
            <p:nvPr/>
          </p:nvSpPr>
          <p:spPr bwMode="auto">
            <a:xfrm>
              <a:off x="4197350" y="5776913"/>
              <a:ext cx="173038" cy="157163"/>
            </a:xfrm>
            <a:custGeom>
              <a:avLst/>
              <a:gdLst>
                <a:gd name="T0" fmla="*/ 134 w 232"/>
                <a:gd name="T1" fmla="*/ 119 h 212"/>
                <a:gd name="T2" fmla="*/ 131 w 232"/>
                <a:gd name="T3" fmla="*/ 114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4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4" y="119"/>
                  </a:moveTo>
                  <a:cubicBezTo>
                    <a:pt x="133" y="117"/>
                    <a:pt x="132" y="116"/>
                    <a:pt x="131" y="114"/>
                  </a:cubicBezTo>
                  <a:cubicBezTo>
                    <a:pt x="117" y="100"/>
                    <a:pt x="121" y="90"/>
                    <a:pt x="120" y="71"/>
                  </a:cubicBezTo>
                  <a:cubicBezTo>
                    <a:pt x="119" y="47"/>
                    <a:pt x="103" y="8"/>
                    <a:pt x="78" y="1"/>
                  </a:cubicBezTo>
                  <a:cubicBezTo>
                    <a:pt x="78" y="3"/>
                    <a:pt x="78" y="3"/>
                    <a:pt x="78" y="3"/>
                  </a:cubicBezTo>
                  <a:cubicBezTo>
                    <a:pt x="78" y="1"/>
                    <a:pt x="78" y="1"/>
                    <a:pt x="78" y="1"/>
                  </a:cubicBezTo>
                  <a:cubicBezTo>
                    <a:pt x="34" y="0"/>
                    <a:pt x="0" y="58"/>
                    <a:pt x="21" y="93"/>
                  </a:cubicBezTo>
                  <a:cubicBezTo>
                    <a:pt x="27"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4" y="119"/>
                    <a:pt x="134" y="119"/>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51" name="Oval 370"/>
            <p:cNvSpPr>
              <a:spLocks noChangeArrowheads="1"/>
            </p:cNvSpPr>
            <p:nvPr/>
          </p:nvSpPr>
          <p:spPr bwMode="auto">
            <a:xfrm>
              <a:off x="4170363" y="6681788"/>
              <a:ext cx="50800" cy="50800"/>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52" name="Oval 371"/>
            <p:cNvSpPr>
              <a:spLocks noChangeArrowheads="1"/>
            </p:cNvSpPr>
            <p:nvPr/>
          </p:nvSpPr>
          <p:spPr bwMode="auto">
            <a:xfrm>
              <a:off x="4457700" y="6681788"/>
              <a:ext cx="50800" cy="50800"/>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53" name="Oval 372"/>
            <p:cNvSpPr>
              <a:spLocks noChangeArrowheads="1"/>
            </p:cNvSpPr>
            <p:nvPr/>
          </p:nvSpPr>
          <p:spPr bwMode="auto">
            <a:xfrm>
              <a:off x="4294188" y="6681788"/>
              <a:ext cx="49213" cy="50800"/>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54" name="Freeform 373"/>
            <p:cNvSpPr>
              <a:spLocks/>
            </p:cNvSpPr>
            <p:nvPr/>
          </p:nvSpPr>
          <p:spPr bwMode="auto">
            <a:xfrm>
              <a:off x="4297363" y="5862638"/>
              <a:ext cx="57150" cy="28575"/>
            </a:xfrm>
            <a:custGeom>
              <a:avLst/>
              <a:gdLst>
                <a:gd name="T0" fmla="*/ 0 w 76"/>
                <a:gd name="T1" fmla="*/ 0 h 38"/>
                <a:gd name="T2" fmla="*/ 38 w 76"/>
                <a:gd name="T3" fmla="*/ 38 h 38"/>
                <a:gd name="T4" fmla="*/ 76 w 76"/>
                <a:gd name="T5" fmla="*/ 0 h 38"/>
                <a:gd name="T6" fmla="*/ 0 w 76"/>
                <a:gd name="T7" fmla="*/ 0 h 38"/>
              </a:gdLst>
              <a:ahLst/>
              <a:cxnLst>
                <a:cxn ang="0">
                  <a:pos x="T0" y="T1"/>
                </a:cxn>
                <a:cxn ang="0">
                  <a:pos x="T2" y="T3"/>
                </a:cxn>
                <a:cxn ang="0">
                  <a:pos x="T4" y="T5"/>
                </a:cxn>
                <a:cxn ang="0">
                  <a:pos x="T6" y="T7"/>
                </a:cxn>
              </a:cxnLst>
              <a:rect l="0" t="0" r="r" b="b"/>
              <a:pathLst>
                <a:path w="76" h="38">
                  <a:moveTo>
                    <a:pt x="0" y="0"/>
                  </a:moveTo>
                  <a:cubicBezTo>
                    <a:pt x="0" y="21"/>
                    <a:pt x="17" y="38"/>
                    <a:pt x="38" y="38"/>
                  </a:cubicBezTo>
                  <a:cubicBezTo>
                    <a:pt x="59" y="38"/>
                    <a:pt x="76" y="21"/>
                    <a:pt x="76" y="0"/>
                  </a:cubicBezTo>
                  <a:cubicBezTo>
                    <a:pt x="0" y="0"/>
                    <a:pt x="0" y="0"/>
                    <a:pt x="0"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55" name="Freeform 374"/>
            <p:cNvSpPr>
              <a:spLocks/>
            </p:cNvSpPr>
            <p:nvPr/>
          </p:nvSpPr>
          <p:spPr bwMode="auto">
            <a:xfrm>
              <a:off x="4311650" y="5862638"/>
              <a:ext cx="28575" cy="14288"/>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1"/>
                    <a:pt x="9" y="19"/>
                    <a:pt x="19" y="19"/>
                  </a:cubicBezTo>
                  <a:cubicBezTo>
                    <a:pt x="19" y="19"/>
                    <a:pt x="19" y="19"/>
                    <a:pt x="19" y="19"/>
                  </a:cubicBezTo>
                  <a:cubicBezTo>
                    <a:pt x="29" y="19"/>
                    <a:pt x="38" y="11"/>
                    <a:pt x="38"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56" name="Freeform 375"/>
            <p:cNvSpPr>
              <a:spLocks/>
            </p:cNvSpPr>
            <p:nvPr/>
          </p:nvSpPr>
          <p:spPr bwMode="auto">
            <a:xfrm>
              <a:off x="4162425" y="6413500"/>
              <a:ext cx="328613" cy="85725"/>
            </a:xfrm>
            <a:custGeom>
              <a:avLst/>
              <a:gdLst>
                <a:gd name="T0" fmla="*/ 0 w 441"/>
                <a:gd name="T1" fmla="*/ 20 h 113"/>
                <a:gd name="T2" fmla="*/ 0 w 441"/>
                <a:gd name="T3" fmla="*/ 93 h 113"/>
                <a:gd name="T4" fmla="*/ 20 w 441"/>
                <a:gd name="T5" fmla="*/ 113 h 113"/>
                <a:gd name="T6" fmla="*/ 420 w 441"/>
                <a:gd name="T7" fmla="*/ 113 h 113"/>
                <a:gd name="T8" fmla="*/ 441 w 441"/>
                <a:gd name="T9" fmla="*/ 93 h 113"/>
                <a:gd name="T10" fmla="*/ 441 w 441"/>
                <a:gd name="T11" fmla="*/ 20 h 113"/>
                <a:gd name="T12" fmla="*/ 420 w 441"/>
                <a:gd name="T13" fmla="*/ 0 h 113"/>
                <a:gd name="T14" fmla="*/ 20 w 441"/>
                <a:gd name="T15" fmla="*/ 0 h 113"/>
                <a:gd name="T16" fmla="*/ 0 w 441"/>
                <a:gd name="T17" fmla="*/ 2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113">
                  <a:moveTo>
                    <a:pt x="0" y="20"/>
                  </a:moveTo>
                  <a:cubicBezTo>
                    <a:pt x="0" y="93"/>
                    <a:pt x="0" y="93"/>
                    <a:pt x="0" y="93"/>
                  </a:cubicBezTo>
                  <a:cubicBezTo>
                    <a:pt x="0" y="93"/>
                    <a:pt x="0" y="113"/>
                    <a:pt x="20" y="113"/>
                  </a:cubicBezTo>
                  <a:cubicBezTo>
                    <a:pt x="420" y="113"/>
                    <a:pt x="420" y="113"/>
                    <a:pt x="420" y="113"/>
                  </a:cubicBezTo>
                  <a:cubicBezTo>
                    <a:pt x="420" y="113"/>
                    <a:pt x="441" y="113"/>
                    <a:pt x="441" y="93"/>
                  </a:cubicBezTo>
                  <a:cubicBezTo>
                    <a:pt x="441" y="20"/>
                    <a:pt x="441" y="20"/>
                    <a:pt x="441" y="20"/>
                  </a:cubicBezTo>
                  <a:cubicBezTo>
                    <a:pt x="441" y="20"/>
                    <a:pt x="441" y="0"/>
                    <a:pt x="420" y="0"/>
                  </a:cubicBezTo>
                  <a:cubicBezTo>
                    <a:pt x="20" y="0"/>
                    <a:pt x="20" y="0"/>
                    <a:pt x="20" y="0"/>
                  </a:cubicBezTo>
                  <a:cubicBezTo>
                    <a:pt x="20" y="0"/>
                    <a:pt x="0" y="0"/>
                    <a:pt x="0" y="2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57" name="Freeform 376"/>
            <p:cNvSpPr>
              <a:spLocks/>
            </p:cNvSpPr>
            <p:nvPr/>
          </p:nvSpPr>
          <p:spPr bwMode="auto">
            <a:xfrm>
              <a:off x="4232275" y="6143625"/>
              <a:ext cx="87313" cy="327025"/>
            </a:xfrm>
            <a:custGeom>
              <a:avLst/>
              <a:gdLst>
                <a:gd name="T0" fmla="*/ 0 w 116"/>
                <a:gd name="T1" fmla="*/ 20 h 438"/>
                <a:gd name="T2" fmla="*/ 0 w 116"/>
                <a:gd name="T3" fmla="*/ 418 h 438"/>
                <a:gd name="T4" fmla="*/ 21 w 116"/>
                <a:gd name="T5" fmla="*/ 438 h 438"/>
                <a:gd name="T6" fmla="*/ 96 w 116"/>
                <a:gd name="T7" fmla="*/ 438 h 438"/>
                <a:gd name="T8" fmla="*/ 116 w 116"/>
                <a:gd name="T9" fmla="*/ 418 h 438"/>
                <a:gd name="T10" fmla="*/ 116 w 116"/>
                <a:gd name="T11" fmla="*/ 20 h 438"/>
                <a:gd name="T12" fmla="*/ 96 w 116"/>
                <a:gd name="T13" fmla="*/ 0 h 438"/>
                <a:gd name="T14" fmla="*/ 21 w 116"/>
                <a:gd name="T15" fmla="*/ 0 h 438"/>
                <a:gd name="T16" fmla="*/ 0 w 116"/>
                <a:gd name="T17" fmla="*/ 2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38">
                  <a:moveTo>
                    <a:pt x="0" y="20"/>
                  </a:moveTo>
                  <a:cubicBezTo>
                    <a:pt x="0" y="418"/>
                    <a:pt x="0" y="418"/>
                    <a:pt x="0" y="418"/>
                  </a:cubicBezTo>
                  <a:cubicBezTo>
                    <a:pt x="0" y="418"/>
                    <a:pt x="0" y="438"/>
                    <a:pt x="21" y="438"/>
                  </a:cubicBezTo>
                  <a:cubicBezTo>
                    <a:pt x="96" y="438"/>
                    <a:pt x="96" y="438"/>
                    <a:pt x="96" y="438"/>
                  </a:cubicBezTo>
                  <a:cubicBezTo>
                    <a:pt x="96" y="438"/>
                    <a:pt x="116" y="438"/>
                    <a:pt x="116" y="418"/>
                  </a:cubicBezTo>
                  <a:cubicBezTo>
                    <a:pt x="116" y="20"/>
                    <a:pt x="116" y="20"/>
                    <a:pt x="116" y="20"/>
                  </a:cubicBezTo>
                  <a:cubicBezTo>
                    <a:pt x="116" y="20"/>
                    <a:pt x="116" y="0"/>
                    <a:pt x="96" y="0"/>
                  </a:cubicBezTo>
                  <a:cubicBezTo>
                    <a:pt x="21" y="0"/>
                    <a:pt x="21" y="0"/>
                    <a:pt x="21" y="0"/>
                  </a:cubicBezTo>
                  <a:cubicBezTo>
                    <a:pt x="21" y="0"/>
                    <a:pt x="0" y="0"/>
                    <a:pt x="0" y="2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550" name="Group 549"/>
          <p:cNvGrpSpPr/>
          <p:nvPr/>
        </p:nvGrpSpPr>
        <p:grpSpPr>
          <a:xfrm>
            <a:off x="5441450" y="3533775"/>
            <a:ext cx="1553575" cy="1943100"/>
            <a:chOff x="5494338" y="3379788"/>
            <a:chExt cx="1633538" cy="2043112"/>
          </a:xfrm>
        </p:grpSpPr>
        <p:sp>
          <p:nvSpPr>
            <p:cNvPr id="13" name="Freeform 52"/>
            <p:cNvSpPr>
              <a:spLocks/>
            </p:cNvSpPr>
            <p:nvPr/>
          </p:nvSpPr>
          <p:spPr bwMode="auto">
            <a:xfrm>
              <a:off x="6546850" y="3379788"/>
              <a:ext cx="444500" cy="509587"/>
            </a:xfrm>
            <a:custGeom>
              <a:avLst/>
              <a:gdLst>
                <a:gd name="T0" fmla="*/ 200 w 200"/>
                <a:gd name="T1" fmla="*/ 229 h 229"/>
                <a:gd name="T2" fmla="*/ 156 w 200"/>
                <a:gd name="T3" fmla="*/ 229 h 229"/>
                <a:gd name="T4" fmla="*/ 156 w 200"/>
                <a:gd name="T5" fmla="*/ 100 h 229"/>
                <a:gd name="T6" fmla="*/ 100 w 200"/>
                <a:gd name="T7" fmla="*/ 44 h 229"/>
                <a:gd name="T8" fmla="*/ 44 w 200"/>
                <a:gd name="T9" fmla="*/ 100 h 229"/>
                <a:gd name="T10" fmla="*/ 44 w 200"/>
                <a:gd name="T11" fmla="*/ 229 h 229"/>
                <a:gd name="T12" fmla="*/ 0 w 200"/>
                <a:gd name="T13" fmla="*/ 229 h 229"/>
                <a:gd name="T14" fmla="*/ 0 w 200"/>
                <a:gd name="T15" fmla="*/ 100 h 229"/>
                <a:gd name="T16" fmla="*/ 100 w 200"/>
                <a:gd name="T17" fmla="*/ 0 h 229"/>
                <a:gd name="T18" fmla="*/ 200 w 200"/>
                <a:gd name="T19" fmla="*/ 100 h 229"/>
                <a:gd name="T20" fmla="*/ 200 w 200"/>
                <a:gd name="T21"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29">
                  <a:moveTo>
                    <a:pt x="200" y="229"/>
                  </a:moveTo>
                  <a:cubicBezTo>
                    <a:pt x="156" y="229"/>
                    <a:pt x="156" y="229"/>
                    <a:pt x="156" y="229"/>
                  </a:cubicBezTo>
                  <a:cubicBezTo>
                    <a:pt x="156" y="100"/>
                    <a:pt x="156" y="100"/>
                    <a:pt x="156" y="100"/>
                  </a:cubicBezTo>
                  <a:cubicBezTo>
                    <a:pt x="156" y="69"/>
                    <a:pt x="131" y="44"/>
                    <a:pt x="100" y="44"/>
                  </a:cubicBezTo>
                  <a:cubicBezTo>
                    <a:pt x="69" y="44"/>
                    <a:pt x="44" y="69"/>
                    <a:pt x="44" y="100"/>
                  </a:cubicBezTo>
                  <a:cubicBezTo>
                    <a:pt x="44" y="229"/>
                    <a:pt x="44" y="229"/>
                    <a:pt x="44" y="229"/>
                  </a:cubicBezTo>
                  <a:cubicBezTo>
                    <a:pt x="0" y="229"/>
                    <a:pt x="0" y="229"/>
                    <a:pt x="0" y="229"/>
                  </a:cubicBezTo>
                  <a:cubicBezTo>
                    <a:pt x="0" y="100"/>
                    <a:pt x="0" y="100"/>
                    <a:pt x="0" y="100"/>
                  </a:cubicBezTo>
                  <a:cubicBezTo>
                    <a:pt x="0" y="45"/>
                    <a:pt x="45" y="0"/>
                    <a:pt x="100" y="0"/>
                  </a:cubicBezTo>
                  <a:cubicBezTo>
                    <a:pt x="155" y="0"/>
                    <a:pt x="200" y="45"/>
                    <a:pt x="200" y="100"/>
                  </a:cubicBezTo>
                  <a:lnTo>
                    <a:pt x="200" y="22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53"/>
            <p:cNvSpPr>
              <a:spLocks noChangeArrowheads="1"/>
            </p:cNvSpPr>
            <p:nvPr/>
          </p:nvSpPr>
          <p:spPr bwMode="auto">
            <a:xfrm>
              <a:off x="6408738" y="3871913"/>
              <a:ext cx="719138" cy="677862"/>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54"/>
            <p:cNvSpPr>
              <a:spLocks noChangeArrowheads="1"/>
            </p:cNvSpPr>
            <p:nvPr/>
          </p:nvSpPr>
          <p:spPr bwMode="auto">
            <a:xfrm>
              <a:off x="6408738" y="3871913"/>
              <a:ext cx="185738" cy="67786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55"/>
            <p:cNvSpPr>
              <a:spLocks/>
            </p:cNvSpPr>
            <p:nvPr/>
          </p:nvSpPr>
          <p:spPr bwMode="auto">
            <a:xfrm>
              <a:off x="6694488" y="4089400"/>
              <a:ext cx="147638" cy="257175"/>
            </a:xfrm>
            <a:custGeom>
              <a:avLst/>
              <a:gdLst>
                <a:gd name="T0" fmla="*/ 66 w 66"/>
                <a:gd name="T1" fmla="*/ 33 h 116"/>
                <a:gd name="T2" fmla="*/ 33 w 66"/>
                <a:gd name="T3" fmla="*/ 0 h 116"/>
                <a:gd name="T4" fmla="*/ 0 w 66"/>
                <a:gd name="T5" fmla="*/ 33 h 116"/>
                <a:gd name="T6" fmla="*/ 22 w 66"/>
                <a:gd name="T7" fmla="*/ 64 h 116"/>
                <a:gd name="T8" fmla="*/ 22 w 66"/>
                <a:gd name="T9" fmla="*/ 116 h 116"/>
                <a:gd name="T10" fmla="*/ 44 w 66"/>
                <a:gd name="T11" fmla="*/ 116 h 116"/>
                <a:gd name="T12" fmla="*/ 44 w 66"/>
                <a:gd name="T13" fmla="*/ 64 h 116"/>
                <a:gd name="T14" fmla="*/ 66 w 66"/>
                <a:gd name="T15" fmla="*/ 33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16">
                  <a:moveTo>
                    <a:pt x="66" y="33"/>
                  </a:moveTo>
                  <a:cubicBezTo>
                    <a:pt x="66" y="15"/>
                    <a:pt x="51" y="0"/>
                    <a:pt x="33" y="0"/>
                  </a:cubicBezTo>
                  <a:cubicBezTo>
                    <a:pt x="15" y="0"/>
                    <a:pt x="0" y="15"/>
                    <a:pt x="0" y="33"/>
                  </a:cubicBezTo>
                  <a:cubicBezTo>
                    <a:pt x="0" y="47"/>
                    <a:pt x="9" y="60"/>
                    <a:pt x="22" y="64"/>
                  </a:cubicBezTo>
                  <a:cubicBezTo>
                    <a:pt x="22" y="116"/>
                    <a:pt x="22" y="116"/>
                    <a:pt x="22" y="116"/>
                  </a:cubicBezTo>
                  <a:cubicBezTo>
                    <a:pt x="44" y="116"/>
                    <a:pt x="44" y="116"/>
                    <a:pt x="44" y="116"/>
                  </a:cubicBezTo>
                  <a:cubicBezTo>
                    <a:pt x="44" y="64"/>
                    <a:pt x="44" y="64"/>
                    <a:pt x="44" y="64"/>
                  </a:cubicBezTo>
                  <a:cubicBezTo>
                    <a:pt x="57" y="60"/>
                    <a:pt x="66" y="47"/>
                    <a:pt x="66"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59"/>
            <p:cNvSpPr>
              <a:spLocks noChangeArrowheads="1"/>
            </p:cNvSpPr>
            <p:nvPr/>
          </p:nvSpPr>
          <p:spPr bwMode="auto">
            <a:xfrm>
              <a:off x="5584825" y="3502025"/>
              <a:ext cx="284163" cy="282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60"/>
            <p:cNvSpPr>
              <a:spLocks noChangeArrowheads="1"/>
            </p:cNvSpPr>
            <p:nvPr/>
          </p:nvSpPr>
          <p:spPr bwMode="auto">
            <a:xfrm>
              <a:off x="5595938" y="4413250"/>
              <a:ext cx="284163" cy="28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61"/>
            <p:cNvSpPr>
              <a:spLocks noChangeArrowheads="1"/>
            </p:cNvSpPr>
            <p:nvPr/>
          </p:nvSpPr>
          <p:spPr bwMode="auto">
            <a:xfrm>
              <a:off x="6091238" y="4211638"/>
              <a:ext cx="284163" cy="282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62"/>
            <p:cNvSpPr>
              <a:spLocks noChangeArrowheads="1"/>
            </p:cNvSpPr>
            <p:nvPr/>
          </p:nvSpPr>
          <p:spPr bwMode="auto">
            <a:xfrm>
              <a:off x="6475413" y="4551363"/>
              <a:ext cx="285750" cy="284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63"/>
            <p:cNvSpPr>
              <a:spLocks noChangeArrowheads="1"/>
            </p:cNvSpPr>
            <p:nvPr/>
          </p:nvSpPr>
          <p:spPr bwMode="auto">
            <a:xfrm>
              <a:off x="5541963" y="4927600"/>
              <a:ext cx="496888" cy="4953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4"/>
            <p:cNvSpPr>
              <a:spLocks/>
            </p:cNvSpPr>
            <p:nvPr/>
          </p:nvSpPr>
          <p:spPr bwMode="auto">
            <a:xfrm>
              <a:off x="5629275" y="5016500"/>
              <a:ext cx="34925" cy="82550"/>
            </a:xfrm>
            <a:custGeom>
              <a:avLst/>
              <a:gdLst>
                <a:gd name="T0" fmla="*/ 16 w 16"/>
                <a:gd name="T1" fmla="*/ 0 h 37"/>
                <a:gd name="T2" fmla="*/ 16 w 16"/>
                <a:gd name="T3" fmla="*/ 37 h 37"/>
                <a:gd name="T4" fmla="*/ 8 w 16"/>
                <a:gd name="T5" fmla="*/ 37 h 37"/>
                <a:gd name="T6" fmla="*/ 8 w 16"/>
                <a:gd name="T7" fmla="*/ 9 h 37"/>
                <a:gd name="T8" fmla="*/ 6 w 16"/>
                <a:gd name="T9" fmla="*/ 10 h 37"/>
                <a:gd name="T10" fmla="*/ 4 w 16"/>
                <a:gd name="T11" fmla="*/ 11 h 37"/>
                <a:gd name="T12" fmla="*/ 2 w 16"/>
                <a:gd name="T13" fmla="*/ 12 h 37"/>
                <a:gd name="T14" fmla="*/ 0 w 16"/>
                <a:gd name="T15" fmla="*/ 12 h 37"/>
                <a:gd name="T16" fmla="*/ 0 w 16"/>
                <a:gd name="T17" fmla="*/ 5 h 37"/>
                <a:gd name="T18" fmla="*/ 6 w 16"/>
                <a:gd name="T19" fmla="*/ 3 h 37"/>
                <a:gd name="T20" fmla="*/ 11 w 16"/>
                <a:gd name="T21" fmla="*/ 0 h 37"/>
                <a:gd name="T22" fmla="*/ 16 w 16"/>
                <a:gd name="T2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37">
                  <a:moveTo>
                    <a:pt x="16" y="0"/>
                  </a:moveTo>
                  <a:cubicBezTo>
                    <a:pt x="16" y="37"/>
                    <a:pt x="16" y="37"/>
                    <a:pt x="16" y="37"/>
                  </a:cubicBezTo>
                  <a:cubicBezTo>
                    <a:pt x="8" y="37"/>
                    <a:pt x="8" y="37"/>
                    <a:pt x="8" y="37"/>
                  </a:cubicBezTo>
                  <a:cubicBezTo>
                    <a:pt x="8" y="9"/>
                    <a:pt x="8" y="9"/>
                    <a:pt x="8" y="9"/>
                  </a:cubicBezTo>
                  <a:cubicBezTo>
                    <a:pt x="7" y="9"/>
                    <a:pt x="7" y="10"/>
                    <a:pt x="6" y="10"/>
                  </a:cubicBezTo>
                  <a:cubicBezTo>
                    <a:pt x="6" y="10"/>
                    <a:pt x="5" y="11"/>
                    <a:pt x="4" y="11"/>
                  </a:cubicBezTo>
                  <a:cubicBezTo>
                    <a:pt x="4" y="11"/>
                    <a:pt x="3" y="11"/>
                    <a:pt x="2" y="12"/>
                  </a:cubicBezTo>
                  <a:cubicBezTo>
                    <a:pt x="1" y="12"/>
                    <a:pt x="1" y="12"/>
                    <a:pt x="0" y="12"/>
                  </a:cubicBezTo>
                  <a:cubicBezTo>
                    <a:pt x="0" y="5"/>
                    <a:pt x="0" y="5"/>
                    <a:pt x="0" y="5"/>
                  </a:cubicBezTo>
                  <a:cubicBezTo>
                    <a:pt x="2" y="5"/>
                    <a:pt x="4" y="4"/>
                    <a:pt x="6" y="3"/>
                  </a:cubicBezTo>
                  <a:cubicBezTo>
                    <a:pt x="8" y="2"/>
                    <a:pt x="10" y="1"/>
                    <a:pt x="11" y="0"/>
                  </a:cubicBezTo>
                  <a:lnTo>
                    <a:pt x="16"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65"/>
            <p:cNvSpPr>
              <a:spLocks noEditPoints="1"/>
            </p:cNvSpPr>
            <p:nvPr/>
          </p:nvSpPr>
          <p:spPr bwMode="auto">
            <a:xfrm>
              <a:off x="5694363" y="5016500"/>
              <a:ext cx="57150" cy="84138"/>
            </a:xfrm>
            <a:custGeom>
              <a:avLst/>
              <a:gdLst>
                <a:gd name="T0" fmla="*/ 13 w 26"/>
                <a:gd name="T1" fmla="*/ 38 h 38"/>
                <a:gd name="T2" fmla="*/ 0 w 26"/>
                <a:gd name="T3" fmla="*/ 19 h 38"/>
                <a:gd name="T4" fmla="*/ 3 w 26"/>
                <a:gd name="T5" fmla="*/ 5 h 38"/>
                <a:gd name="T6" fmla="*/ 14 w 26"/>
                <a:gd name="T7" fmla="*/ 0 h 38"/>
                <a:gd name="T8" fmla="*/ 26 w 26"/>
                <a:gd name="T9" fmla="*/ 19 h 38"/>
                <a:gd name="T10" fmla="*/ 23 w 26"/>
                <a:gd name="T11" fmla="*/ 33 h 38"/>
                <a:gd name="T12" fmla="*/ 13 w 26"/>
                <a:gd name="T13" fmla="*/ 38 h 38"/>
                <a:gd name="T14" fmla="*/ 13 w 26"/>
                <a:gd name="T15" fmla="*/ 6 h 38"/>
                <a:gd name="T16" fmla="*/ 8 w 26"/>
                <a:gd name="T17" fmla="*/ 19 h 38"/>
                <a:gd name="T18" fmla="*/ 13 w 26"/>
                <a:gd name="T19" fmla="*/ 32 h 38"/>
                <a:gd name="T20" fmla="*/ 18 w 26"/>
                <a:gd name="T21" fmla="*/ 19 h 38"/>
                <a:gd name="T22" fmla="*/ 13 w 26"/>
                <a:gd name="T2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8">
                  <a:moveTo>
                    <a:pt x="13" y="38"/>
                  </a:moveTo>
                  <a:cubicBezTo>
                    <a:pt x="4" y="38"/>
                    <a:pt x="0" y="32"/>
                    <a:pt x="0" y="19"/>
                  </a:cubicBezTo>
                  <a:cubicBezTo>
                    <a:pt x="0" y="13"/>
                    <a:pt x="1" y="8"/>
                    <a:pt x="3" y="5"/>
                  </a:cubicBezTo>
                  <a:cubicBezTo>
                    <a:pt x="6" y="2"/>
                    <a:pt x="9" y="0"/>
                    <a:pt x="14" y="0"/>
                  </a:cubicBezTo>
                  <a:cubicBezTo>
                    <a:pt x="22" y="0"/>
                    <a:pt x="26" y="6"/>
                    <a:pt x="26" y="19"/>
                  </a:cubicBezTo>
                  <a:cubicBezTo>
                    <a:pt x="26" y="25"/>
                    <a:pt x="25" y="30"/>
                    <a:pt x="23" y="33"/>
                  </a:cubicBezTo>
                  <a:cubicBezTo>
                    <a:pt x="21" y="36"/>
                    <a:pt x="17" y="38"/>
                    <a:pt x="13" y="38"/>
                  </a:cubicBezTo>
                  <a:close/>
                  <a:moveTo>
                    <a:pt x="13" y="6"/>
                  </a:moveTo>
                  <a:cubicBezTo>
                    <a:pt x="10" y="6"/>
                    <a:pt x="8" y="11"/>
                    <a:pt x="8" y="19"/>
                  </a:cubicBezTo>
                  <a:cubicBezTo>
                    <a:pt x="8" y="28"/>
                    <a:pt x="10" y="32"/>
                    <a:pt x="13" y="32"/>
                  </a:cubicBezTo>
                  <a:cubicBezTo>
                    <a:pt x="16" y="32"/>
                    <a:pt x="18" y="27"/>
                    <a:pt x="18" y="19"/>
                  </a:cubicBezTo>
                  <a:cubicBezTo>
                    <a:pt x="18" y="10"/>
                    <a:pt x="17" y="6"/>
                    <a:pt x="13"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6"/>
            <p:cNvSpPr>
              <a:spLocks/>
            </p:cNvSpPr>
            <p:nvPr/>
          </p:nvSpPr>
          <p:spPr bwMode="auto">
            <a:xfrm>
              <a:off x="5768975" y="5016500"/>
              <a:ext cx="33338" cy="82550"/>
            </a:xfrm>
            <a:custGeom>
              <a:avLst/>
              <a:gdLst>
                <a:gd name="T0" fmla="*/ 15 w 15"/>
                <a:gd name="T1" fmla="*/ 0 h 37"/>
                <a:gd name="T2" fmla="*/ 15 w 15"/>
                <a:gd name="T3" fmla="*/ 37 h 37"/>
                <a:gd name="T4" fmla="*/ 7 w 15"/>
                <a:gd name="T5" fmla="*/ 37 h 37"/>
                <a:gd name="T6" fmla="*/ 7 w 15"/>
                <a:gd name="T7" fmla="*/ 9 h 37"/>
                <a:gd name="T8" fmla="*/ 6 w 15"/>
                <a:gd name="T9" fmla="*/ 10 h 37"/>
                <a:gd name="T10" fmla="*/ 4 w 15"/>
                <a:gd name="T11" fmla="*/ 11 h 37"/>
                <a:gd name="T12" fmla="*/ 2 w 15"/>
                <a:gd name="T13" fmla="*/ 12 h 37"/>
                <a:gd name="T14" fmla="*/ 0 w 15"/>
                <a:gd name="T15" fmla="*/ 12 h 37"/>
                <a:gd name="T16" fmla="*/ 0 w 15"/>
                <a:gd name="T17" fmla="*/ 5 h 37"/>
                <a:gd name="T18" fmla="*/ 6 w 15"/>
                <a:gd name="T19" fmla="*/ 3 h 37"/>
                <a:gd name="T20" fmla="*/ 11 w 15"/>
                <a:gd name="T21" fmla="*/ 0 h 37"/>
                <a:gd name="T22" fmla="*/ 15 w 15"/>
                <a:gd name="T2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7">
                  <a:moveTo>
                    <a:pt x="15" y="0"/>
                  </a:moveTo>
                  <a:cubicBezTo>
                    <a:pt x="15" y="37"/>
                    <a:pt x="15" y="37"/>
                    <a:pt x="15" y="37"/>
                  </a:cubicBezTo>
                  <a:cubicBezTo>
                    <a:pt x="7" y="37"/>
                    <a:pt x="7" y="37"/>
                    <a:pt x="7" y="37"/>
                  </a:cubicBezTo>
                  <a:cubicBezTo>
                    <a:pt x="7" y="9"/>
                    <a:pt x="7" y="9"/>
                    <a:pt x="7" y="9"/>
                  </a:cubicBezTo>
                  <a:cubicBezTo>
                    <a:pt x="7" y="9"/>
                    <a:pt x="6" y="10"/>
                    <a:pt x="6" y="10"/>
                  </a:cubicBezTo>
                  <a:cubicBezTo>
                    <a:pt x="5" y="10"/>
                    <a:pt x="5" y="11"/>
                    <a:pt x="4" y="11"/>
                  </a:cubicBezTo>
                  <a:cubicBezTo>
                    <a:pt x="3" y="11"/>
                    <a:pt x="2" y="11"/>
                    <a:pt x="2" y="12"/>
                  </a:cubicBezTo>
                  <a:cubicBezTo>
                    <a:pt x="1" y="12"/>
                    <a:pt x="0" y="12"/>
                    <a:pt x="0" y="12"/>
                  </a:cubicBezTo>
                  <a:cubicBezTo>
                    <a:pt x="0" y="5"/>
                    <a:pt x="0" y="5"/>
                    <a:pt x="0" y="5"/>
                  </a:cubicBezTo>
                  <a:cubicBezTo>
                    <a:pt x="2" y="5"/>
                    <a:pt x="4" y="4"/>
                    <a:pt x="6" y="3"/>
                  </a:cubicBezTo>
                  <a:cubicBezTo>
                    <a:pt x="7" y="2"/>
                    <a:pt x="9" y="1"/>
                    <a:pt x="11"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7"/>
            <p:cNvSpPr>
              <a:spLocks noEditPoints="1"/>
            </p:cNvSpPr>
            <p:nvPr/>
          </p:nvSpPr>
          <p:spPr bwMode="auto">
            <a:xfrm>
              <a:off x="5619750" y="5132388"/>
              <a:ext cx="60325" cy="84138"/>
            </a:xfrm>
            <a:custGeom>
              <a:avLst/>
              <a:gdLst>
                <a:gd name="T0" fmla="*/ 13 w 27"/>
                <a:gd name="T1" fmla="*/ 38 h 38"/>
                <a:gd name="T2" fmla="*/ 0 w 27"/>
                <a:gd name="T3" fmla="*/ 20 h 38"/>
                <a:gd name="T4" fmla="*/ 4 w 27"/>
                <a:gd name="T5" fmla="*/ 5 h 38"/>
                <a:gd name="T6" fmla="*/ 14 w 27"/>
                <a:gd name="T7" fmla="*/ 0 h 38"/>
                <a:gd name="T8" fmla="*/ 27 w 27"/>
                <a:gd name="T9" fmla="*/ 19 h 38"/>
                <a:gd name="T10" fmla="*/ 24 w 27"/>
                <a:gd name="T11" fmla="*/ 33 h 38"/>
                <a:gd name="T12" fmla="*/ 13 w 27"/>
                <a:gd name="T13" fmla="*/ 38 h 38"/>
                <a:gd name="T14" fmla="*/ 14 w 27"/>
                <a:gd name="T15" fmla="*/ 7 h 38"/>
                <a:gd name="T16" fmla="*/ 9 w 27"/>
                <a:gd name="T17" fmla="*/ 20 h 38"/>
                <a:gd name="T18" fmla="*/ 14 w 27"/>
                <a:gd name="T19" fmla="*/ 32 h 38"/>
                <a:gd name="T20" fmla="*/ 19 w 27"/>
                <a:gd name="T21" fmla="*/ 19 h 38"/>
                <a:gd name="T22" fmla="*/ 14 w 27"/>
                <a:gd name="T23"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38">
                  <a:moveTo>
                    <a:pt x="13" y="38"/>
                  </a:moveTo>
                  <a:cubicBezTo>
                    <a:pt x="5" y="38"/>
                    <a:pt x="0" y="32"/>
                    <a:pt x="0" y="20"/>
                  </a:cubicBezTo>
                  <a:cubicBezTo>
                    <a:pt x="0" y="14"/>
                    <a:pt x="2" y="9"/>
                    <a:pt x="4" y="5"/>
                  </a:cubicBezTo>
                  <a:cubicBezTo>
                    <a:pt x="6" y="2"/>
                    <a:pt x="10" y="0"/>
                    <a:pt x="14" y="0"/>
                  </a:cubicBezTo>
                  <a:cubicBezTo>
                    <a:pt x="23" y="0"/>
                    <a:pt x="27" y="7"/>
                    <a:pt x="27" y="19"/>
                  </a:cubicBezTo>
                  <a:cubicBezTo>
                    <a:pt x="27" y="25"/>
                    <a:pt x="26" y="30"/>
                    <a:pt x="24" y="33"/>
                  </a:cubicBezTo>
                  <a:cubicBezTo>
                    <a:pt x="21" y="37"/>
                    <a:pt x="18" y="38"/>
                    <a:pt x="13" y="38"/>
                  </a:cubicBezTo>
                  <a:close/>
                  <a:moveTo>
                    <a:pt x="14" y="7"/>
                  </a:moveTo>
                  <a:cubicBezTo>
                    <a:pt x="10" y="7"/>
                    <a:pt x="9" y="11"/>
                    <a:pt x="9" y="20"/>
                  </a:cubicBezTo>
                  <a:cubicBezTo>
                    <a:pt x="9" y="28"/>
                    <a:pt x="10" y="32"/>
                    <a:pt x="14" y="32"/>
                  </a:cubicBezTo>
                  <a:cubicBezTo>
                    <a:pt x="17" y="32"/>
                    <a:pt x="19" y="28"/>
                    <a:pt x="19" y="19"/>
                  </a:cubicBezTo>
                  <a:cubicBezTo>
                    <a:pt x="19" y="11"/>
                    <a:pt x="17" y="7"/>
                    <a:pt x="14" y="7"/>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68"/>
            <p:cNvSpPr>
              <a:spLocks/>
            </p:cNvSpPr>
            <p:nvPr/>
          </p:nvSpPr>
          <p:spPr bwMode="auto">
            <a:xfrm>
              <a:off x="5700713" y="5132388"/>
              <a:ext cx="34925" cy="84138"/>
            </a:xfrm>
            <a:custGeom>
              <a:avLst/>
              <a:gdLst>
                <a:gd name="T0" fmla="*/ 16 w 16"/>
                <a:gd name="T1" fmla="*/ 0 h 38"/>
                <a:gd name="T2" fmla="*/ 16 w 16"/>
                <a:gd name="T3" fmla="*/ 38 h 38"/>
                <a:gd name="T4" fmla="*/ 8 w 16"/>
                <a:gd name="T5" fmla="*/ 38 h 38"/>
                <a:gd name="T6" fmla="*/ 8 w 16"/>
                <a:gd name="T7" fmla="*/ 9 h 38"/>
                <a:gd name="T8" fmla="*/ 7 w 16"/>
                <a:gd name="T9" fmla="*/ 10 h 38"/>
                <a:gd name="T10" fmla="*/ 5 w 16"/>
                <a:gd name="T11" fmla="*/ 11 h 38"/>
                <a:gd name="T12" fmla="*/ 3 w 16"/>
                <a:gd name="T13" fmla="*/ 12 h 38"/>
                <a:gd name="T14" fmla="*/ 0 w 16"/>
                <a:gd name="T15" fmla="*/ 12 h 38"/>
                <a:gd name="T16" fmla="*/ 0 w 16"/>
                <a:gd name="T17" fmla="*/ 6 h 38"/>
                <a:gd name="T18" fmla="*/ 6 w 16"/>
                <a:gd name="T19" fmla="*/ 3 h 38"/>
                <a:gd name="T20" fmla="*/ 11 w 16"/>
                <a:gd name="T21" fmla="*/ 0 h 38"/>
                <a:gd name="T22" fmla="*/ 16 w 16"/>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38">
                  <a:moveTo>
                    <a:pt x="16" y="0"/>
                  </a:moveTo>
                  <a:cubicBezTo>
                    <a:pt x="16" y="38"/>
                    <a:pt x="16" y="38"/>
                    <a:pt x="16" y="38"/>
                  </a:cubicBezTo>
                  <a:cubicBezTo>
                    <a:pt x="8" y="38"/>
                    <a:pt x="8" y="38"/>
                    <a:pt x="8" y="38"/>
                  </a:cubicBezTo>
                  <a:cubicBezTo>
                    <a:pt x="8" y="9"/>
                    <a:pt x="8" y="9"/>
                    <a:pt x="8" y="9"/>
                  </a:cubicBezTo>
                  <a:cubicBezTo>
                    <a:pt x="8" y="10"/>
                    <a:pt x="7" y="10"/>
                    <a:pt x="7" y="10"/>
                  </a:cubicBezTo>
                  <a:cubicBezTo>
                    <a:pt x="6" y="11"/>
                    <a:pt x="5" y="11"/>
                    <a:pt x="5" y="11"/>
                  </a:cubicBezTo>
                  <a:cubicBezTo>
                    <a:pt x="4" y="12"/>
                    <a:pt x="3" y="12"/>
                    <a:pt x="3" y="12"/>
                  </a:cubicBezTo>
                  <a:cubicBezTo>
                    <a:pt x="2" y="12"/>
                    <a:pt x="1" y="12"/>
                    <a:pt x="0" y="12"/>
                  </a:cubicBezTo>
                  <a:cubicBezTo>
                    <a:pt x="0" y="6"/>
                    <a:pt x="0" y="6"/>
                    <a:pt x="0" y="6"/>
                  </a:cubicBezTo>
                  <a:cubicBezTo>
                    <a:pt x="3" y="5"/>
                    <a:pt x="5" y="4"/>
                    <a:pt x="6" y="3"/>
                  </a:cubicBezTo>
                  <a:cubicBezTo>
                    <a:pt x="8" y="2"/>
                    <a:pt x="10" y="1"/>
                    <a:pt x="11" y="0"/>
                  </a:cubicBezTo>
                  <a:lnTo>
                    <a:pt x="16"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69"/>
            <p:cNvSpPr>
              <a:spLocks noEditPoints="1"/>
            </p:cNvSpPr>
            <p:nvPr/>
          </p:nvSpPr>
          <p:spPr bwMode="auto">
            <a:xfrm>
              <a:off x="5761038" y="5132388"/>
              <a:ext cx="58738" cy="84138"/>
            </a:xfrm>
            <a:custGeom>
              <a:avLst/>
              <a:gdLst>
                <a:gd name="T0" fmla="*/ 13 w 27"/>
                <a:gd name="T1" fmla="*/ 38 h 38"/>
                <a:gd name="T2" fmla="*/ 0 w 27"/>
                <a:gd name="T3" fmla="*/ 20 h 38"/>
                <a:gd name="T4" fmla="*/ 3 w 27"/>
                <a:gd name="T5" fmla="*/ 5 h 38"/>
                <a:gd name="T6" fmla="*/ 14 w 27"/>
                <a:gd name="T7" fmla="*/ 0 h 38"/>
                <a:gd name="T8" fmla="*/ 27 w 27"/>
                <a:gd name="T9" fmla="*/ 19 h 38"/>
                <a:gd name="T10" fmla="*/ 23 w 27"/>
                <a:gd name="T11" fmla="*/ 33 h 38"/>
                <a:gd name="T12" fmla="*/ 13 w 27"/>
                <a:gd name="T13" fmla="*/ 38 h 38"/>
                <a:gd name="T14" fmla="*/ 13 w 27"/>
                <a:gd name="T15" fmla="*/ 7 h 38"/>
                <a:gd name="T16" fmla="*/ 8 w 27"/>
                <a:gd name="T17" fmla="*/ 20 h 38"/>
                <a:gd name="T18" fmla="*/ 13 w 27"/>
                <a:gd name="T19" fmla="*/ 32 h 38"/>
                <a:gd name="T20" fmla="*/ 18 w 27"/>
                <a:gd name="T21" fmla="*/ 19 h 38"/>
                <a:gd name="T22" fmla="*/ 13 w 27"/>
                <a:gd name="T23"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38">
                  <a:moveTo>
                    <a:pt x="13" y="38"/>
                  </a:moveTo>
                  <a:cubicBezTo>
                    <a:pt x="4" y="38"/>
                    <a:pt x="0" y="32"/>
                    <a:pt x="0" y="20"/>
                  </a:cubicBezTo>
                  <a:cubicBezTo>
                    <a:pt x="0" y="14"/>
                    <a:pt x="1" y="9"/>
                    <a:pt x="3" y="5"/>
                  </a:cubicBezTo>
                  <a:cubicBezTo>
                    <a:pt x="6" y="2"/>
                    <a:pt x="9" y="0"/>
                    <a:pt x="14" y="0"/>
                  </a:cubicBezTo>
                  <a:cubicBezTo>
                    <a:pt x="22" y="0"/>
                    <a:pt x="27" y="7"/>
                    <a:pt x="27" y="19"/>
                  </a:cubicBezTo>
                  <a:cubicBezTo>
                    <a:pt x="27" y="25"/>
                    <a:pt x="25" y="30"/>
                    <a:pt x="23" y="33"/>
                  </a:cubicBezTo>
                  <a:cubicBezTo>
                    <a:pt x="21" y="37"/>
                    <a:pt x="17" y="38"/>
                    <a:pt x="13" y="38"/>
                  </a:cubicBezTo>
                  <a:close/>
                  <a:moveTo>
                    <a:pt x="13" y="7"/>
                  </a:moveTo>
                  <a:cubicBezTo>
                    <a:pt x="10" y="7"/>
                    <a:pt x="8" y="11"/>
                    <a:pt x="8" y="20"/>
                  </a:cubicBezTo>
                  <a:cubicBezTo>
                    <a:pt x="8" y="28"/>
                    <a:pt x="10" y="32"/>
                    <a:pt x="13" y="32"/>
                  </a:cubicBezTo>
                  <a:cubicBezTo>
                    <a:pt x="17" y="32"/>
                    <a:pt x="18" y="28"/>
                    <a:pt x="18" y="19"/>
                  </a:cubicBezTo>
                  <a:cubicBezTo>
                    <a:pt x="18" y="11"/>
                    <a:pt x="17" y="7"/>
                    <a:pt x="13" y="7"/>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70"/>
            <p:cNvSpPr>
              <a:spLocks noEditPoints="1"/>
            </p:cNvSpPr>
            <p:nvPr/>
          </p:nvSpPr>
          <p:spPr bwMode="auto">
            <a:xfrm>
              <a:off x="5619750" y="5249863"/>
              <a:ext cx="60325" cy="84138"/>
            </a:xfrm>
            <a:custGeom>
              <a:avLst/>
              <a:gdLst>
                <a:gd name="T0" fmla="*/ 13 w 27"/>
                <a:gd name="T1" fmla="*/ 38 h 38"/>
                <a:gd name="T2" fmla="*/ 0 w 27"/>
                <a:gd name="T3" fmla="*/ 19 h 38"/>
                <a:gd name="T4" fmla="*/ 4 w 27"/>
                <a:gd name="T5" fmla="*/ 5 h 38"/>
                <a:gd name="T6" fmla="*/ 14 w 27"/>
                <a:gd name="T7" fmla="*/ 0 h 38"/>
                <a:gd name="T8" fmla="*/ 27 w 27"/>
                <a:gd name="T9" fmla="*/ 18 h 38"/>
                <a:gd name="T10" fmla="*/ 24 w 27"/>
                <a:gd name="T11" fmla="*/ 33 h 38"/>
                <a:gd name="T12" fmla="*/ 13 w 27"/>
                <a:gd name="T13" fmla="*/ 38 h 38"/>
                <a:gd name="T14" fmla="*/ 14 w 27"/>
                <a:gd name="T15" fmla="*/ 6 h 38"/>
                <a:gd name="T16" fmla="*/ 9 w 27"/>
                <a:gd name="T17" fmla="*/ 19 h 38"/>
                <a:gd name="T18" fmla="*/ 14 w 27"/>
                <a:gd name="T19" fmla="*/ 32 h 38"/>
                <a:gd name="T20" fmla="*/ 19 w 27"/>
                <a:gd name="T21" fmla="*/ 19 h 38"/>
                <a:gd name="T22" fmla="*/ 14 w 27"/>
                <a:gd name="T2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38">
                  <a:moveTo>
                    <a:pt x="13" y="38"/>
                  </a:moveTo>
                  <a:cubicBezTo>
                    <a:pt x="5" y="38"/>
                    <a:pt x="0" y="32"/>
                    <a:pt x="0" y="19"/>
                  </a:cubicBezTo>
                  <a:cubicBezTo>
                    <a:pt x="0" y="13"/>
                    <a:pt x="2" y="8"/>
                    <a:pt x="4" y="5"/>
                  </a:cubicBezTo>
                  <a:cubicBezTo>
                    <a:pt x="6" y="1"/>
                    <a:pt x="10" y="0"/>
                    <a:pt x="14" y="0"/>
                  </a:cubicBezTo>
                  <a:cubicBezTo>
                    <a:pt x="23" y="0"/>
                    <a:pt x="27" y="6"/>
                    <a:pt x="27" y="18"/>
                  </a:cubicBezTo>
                  <a:cubicBezTo>
                    <a:pt x="27" y="25"/>
                    <a:pt x="26" y="29"/>
                    <a:pt x="24" y="33"/>
                  </a:cubicBezTo>
                  <a:cubicBezTo>
                    <a:pt x="21" y="36"/>
                    <a:pt x="18" y="38"/>
                    <a:pt x="13" y="38"/>
                  </a:cubicBezTo>
                  <a:close/>
                  <a:moveTo>
                    <a:pt x="14" y="6"/>
                  </a:moveTo>
                  <a:cubicBezTo>
                    <a:pt x="10" y="6"/>
                    <a:pt x="9" y="10"/>
                    <a:pt x="9" y="19"/>
                  </a:cubicBezTo>
                  <a:cubicBezTo>
                    <a:pt x="9" y="27"/>
                    <a:pt x="10" y="32"/>
                    <a:pt x="14" y="32"/>
                  </a:cubicBezTo>
                  <a:cubicBezTo>
                    <a:pt x="17" y="32"/>
                    <a:pt x="19" y="27"/>
                    <a:pt x="19" y="19"/>
                  </a:cubicBezTo>
                  <a:cubicBezTo>
                    <a:pt x="19" y="10"/>
                    <a:pt x="17" y="6"/>
                    <a:pt x="14"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71"/>
            <p:cNvSpPr>
              <a:spLocks noEditPoints="1"/>
            </p:cNvSpPr>
            <p:nvPr/>
          </p:nvSpPr>
          <p:spPr bwMode="auto">
            <a:xfrm>
              <a:off x="5694363" y="5249863"/>
              <a:ext cx="57150" cy="84138"/>
            </a:xfrm>
            <a:custGeom>
              <a:avLst/>
              <a:gdLst>
                <a:gd name="T0" fmla="*/ 13 w 26"/>
                <a:gd name="T1" fmla="*/ 38 h 38"/>
                <a:gd name="T2" fmla="*/ 0 w 26"/>
                <a:gd name="T3" fmla="*/ 19 h 38"/>
                <a:gd name="T4" fmla="*/ 3 w 26"/>
                <a:gd name="T5" fmla="*/ 5 h 38"/>
                <a:gd name="T6" fmla="*/ 14 w 26"/>
                <a:gd name="T7" fmla="*/ 0 h 38"/>
                <a:gd name="T8" fmla="*/ 26 w 26"/>
                <a:gd name="T9" fmla="*/ 18 h 38"/>
                <a:gd name="T10" fmla="*/ 23 w 26"/>
                <a:gd name="T11" fmla="*/ 33 h 38"/>
                <a:gd name="T12" fmla="*/ 13 w 26"/>
                <a:gd name="T13" fmla="*/ 38 h 38"/>
                <a:gd name="T14" fmla="*/ 13 w 26"/>
                <a:gd name="T15" fmla="*/ 6 h 38"/>
                <a:gd name="T16" fmla="*/ 8 w 26"/>
                <a:gd name="T17" fmla="*/ 19 h 38"/>
                <a:gd name="T18" fmla="*/ 13 w 26"/>
                <a:gd name="T19" fmla="*/ 32 h 38"/>
                <a:gd name="T20" fmla="*/ 18 w 26"/>
                <a:gd name="T21" fmla="*/ 19 h 38"/>
                <a:gd name="T22" fmla="*/ 13 w 26"/>
                <a:gd name="T2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8">
                  <a:moveTo>
                    <a:pt x="13" y="38"/>
                  </a:moveTo>
                  <a:cubicBezTo>
                    <a:pt x="4" y="38"/>
                    <a:pt x="0" y="32"/>
                    <a:pt x="0" y="19"/>
                  </a:cubicBezTo>
                  <a:cubicBezTo>
                    <a:pt x="0" y="13"/>
                    <a:pt x="1" y="8"/>
                    <a:pt x="3" y="5"/>
                  </a:cubicBezTo>
                  <a:cubicBezTo>
                    <a:pt x="6" y="1"/>
                    <a:pt x="9" y="0"/>
                    <a:pt x="14" y="0"/>
                  </a:cubicBezTo>
                  <a:cubicBezTo>
                    <a:pt x="22" y="0"/>
                    <a:pt x="26" y="6"/>
                    <a:pt x="26" y="18"/>
                  </a:cubicBezTo>
                  <a:cubicBezTo>
                    <a:pt x="26" y="25"/>
                    <a:pt x="25" y="29"/>
                    <a:pt x="23" y="33"/>
                  </a:cubicBezTo>
                  <a:cubicBezTo>
                    <a:pt x="21" y="36"/>
                    <a:pt x="17" y="38"/>
                    <a:pt x="13" y="38"/>
                  </a:cubicBezTo>
                  <a:close/>
                  <a:moveTo>
                    <a:pt x="13" y="6"/>
                  </a:moveTo>
                  <a:cubicBezTo>
                    <a:pt x="10" y="6"/>
                    <a:pt x="8" y="10"/>
                    <a:pt x="8" y="19"/>
                  </a:cubicBezTo>
                  <a:cubicBezTo>
                    <a:pt x="8" y="27"/>
                    <a:pt x="10" y="32"/>
                    <a:pt x="13" y="32"/>
                  </a:cubicBezTo>
                  <a:cubicBezTo>
                    <a:pt x="16" y="32"/>
                    <a:pt x="18" y="27"/>
                    <a:pt x="18" y="19"/>
                  </a:cubicBezTo>
                  <a:cubicBezTo>
                    <a:pt x="18" y="10"/>
                    <a:pt x="17" y="6"/>
                    <a:pt x="13"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2"/>
            <p:cNvSpPr>
              <a:spLocks/>
            </p:cNvSpPr>
            <p:nvPr/>
          </p:nvSpPr>
          <p:spPr bwMode="auto">
            <a:xfrm>
              <a:off x="5768975" y="5249863"/>
              <a:ext cx="33338" cy="82550"/>
            </a:xfrm>
            <a:custGeom>
              <a:avLst/>
              <a:gdLst>
                <a:gd name="T0" fmla="*/ 15 w 15"/>
                <a:gd name="T1" fmla="*/ 0 h 37"/>
                <a:gd name="T2" fmla="*/ 15 w 15"/>
                <a:gd name="T3" fmla="*/ 37 h 37"/>
                <a:gd name="T4" fmla="*/ 7 w 15"/>
                <a:gd name="T5" fmla="*/ 37 h 37"/>
                <a:gd name="T6" fmla="*/ 7 w 15"/>
                <a:gd name="T7" fmla="*/ 9 h 37"/>
                <a:gd name="T8" fmla="*/ 6 w 15"/>
                <a:gd name="T9" fmla="*/ 10 h 37"/>
                <a:gd name="T10" fmla="*/ 4 w 15"/>
                <a:gd name="T11" fmla="*/ 11 h 37"/>
                <a:gd name="T12" fmla="*/ 2 w 15"/>
                <a:gd name="T13" fmla="*/ 11 h 37"/>
                <a:gd name="T14" fmla="*/ 0 w 15"/>
                <a:gd name="T15" fmla="*/ 12 h 37"/>
                <a:gd name="T16" fmla="*/ 0 w 15"/>
                <a:gd name="T17" fmla="*/ 5 h 37"/>
                <a:gd name="T18" fmla="*/ 6 w 15"/>
                <a:gd name="T19" fmla="*/ 3 h 37"/>
                <a:gd name="T20" fmla="*/ 11 w 15"/>
                <a:gd name="T21" fmla="*/ 0 h 37"/>
                <a:gd name="T22" fmla="*/ 15 w 15"/>
                <a:gd name="T2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7">
                  <a:moveTo>
                    <a:pt x="15" y="0"/>
                  </a:moveTo>
                  <a:cubicBezTo>
                    <a:pt x="15" y="37"/>
                    <a:pt x="15" y="37"/>
                    <a:pt x="15" y="37"/>
                  </a:cubicBezTo>
                  <a:cubicBezTo>
                    <a:pt x="7" y="37"/>
                    <a:pt x="7" y="37"/>
                    <a:pt x="7" y="37"/>
                  </a:cubicBezTo>
                  <a:cubicBezTo>
                    <a:pt x="7" y="9"/>
                    <a:pt x="7" y="9"/>
                    <a:pt x="7" y="9"/>
                  </a:cubicBezTo>
                  <a:cubicBezTo>
                    <a:pt x="7" y="9"/>
                    <a:pt x="6" y="9"/>
                    <a:pt x="6" y="10"/>
                  </a:cubicBezTo>
                  <a:cubicBezTo>
                    <a:pt x="5" y="10"/>
                    <a:pt x="5" y="10"/>
                    <a:pt x="4" y="11"/>
                  </a:cubicBezTo>
                  <a:cubicBezTo>
                    <a:pt x="3" y="11"/>
                    <a:pt x="2" y="11"/>
                    <a:pt x="2" y="11"/>
                  </a:cubicBezTo>
                  <a:cubicBezTo>
                    <a:pt x="1" y="12"/>
                    <a:pt x="0" y="12"/>
                    <a:pt x="0" y="12"/>
                  </a:cubicBezTo>
                  <a:cubicBezTo>
                    <a:pt x="0" y="5"/>
                    <a:pt x="0" y="5"/>
                    <a:pt x="0" y="5"/>
                  </a:cubicBezTo>
                  <a:cubicBezTo>
                    <a:pt x="2" y="4"/>
                    <a:pt x="4" y="4"/>
                    <a:pt x="6" y="3"/>
                  </a:cubicBezTo>
                  <a:cubicBezTo>
                    <a:pt x="7" y="2"/>
                    <a:pt x="9" y="1"/>
                    <a:pt x="11"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
            <p:cNvSpPr>
              <a:spLocks/>
            </p:cNvSpPr>
            <p:nvPr/>
          </p:nvSpPr>
          <p:spPr bwMode="auto">
            <a:xfrm>
              <a:off x="5908675" y="5016500"/>
              <a:ext cx="36513" cy="82550"/>
            </a:xfrm>
            <a:custGeom>
              <a:avLst/>
              <a:gdLst>
                <a:gd name="T0" fmla="*/ 16 w 16"/>
                <a:gd name="T1" fmla="*/ 0 h 37"/>
                <a:gd name="T2" fmla="*/ 16 w 16"/>
                <a:gd name="T3" fmla="*/ 37 h 37"/>
                <a:gd name="T4" fmla="*/ 8 w 16"/>
                <a:gd name="T5" fmla="*/ 37 h 37"/>
                <a:gd name="T6" fmla="*/ 8 w 16"/>
                <a:gd name="T7" fmla="*/ 9 h 37"/>
                <a:gd name="T8" fmla="*/ 6 w 16"/>
                <a:gd name="T9" fmla="*/ 10 h 37"/>
                <a:gd name="T10" fmla="*/ 4 w 16"/>
                <a:gd name="T11" fmla="*/ 11 h 37"/>
                <a:gd name="T12" fmla="*/ 2 w 16"/>
                <a:gd name="T13" fmla="*/ 12 h 37"/>
                <a:gd name="T14" fmla="*/ 0 w 16"/>
                <a:gd name="T15" fmla="*/ 12 h 37"/>
                <a:gd name="T16" fmla="*/ 0 w 16"/>
                <a:gd name="T17" fmla="*/ 5 h 37"/>
                <a:gd name="T18" fmla="*/ 6 w 16"/>
                <a:gd name="T19" fmla="*/ 3 h 37"/>
                <a:gd name="T20" fmla="*/ 11 w 16"/>
                <a:gd name="T21" fmla="*/ 0 h 37"/>
                <a:gd name="T22" fmla="*/ 16 w 16"/>
                <a:gd name="T2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37">
                  <a:moveTo>
                    <a:pt x="16" y="0"/>
                  </a:moveTo>
                  <a:cubicBezTo>
                    <a:pt x="16" y="37"/>
                    <a:pt x="16" y="37"/>
                    <a:pt x="16" y="37"/>
                  </a:cubicBezTo>
                  <a:cubicBezTo>
                    <a:pt x="8" y="37"/>
                    <a:pt x="8" y="37"/>
                    <a:pt x="8" y="37"/>
                  </a:cubicBezTo>
                  <a:cubicBezTo>
                    <a:pt x="8" y="9"/>
                    <a:pt x="8" y="9"/>
                    <a:pt x="8" y="9"/>
                  </a:cubicBezTo>
                  <a:cubicBezTo>
                    <a:pt x="7" y="9"/>
                    <a:pt x="7" y="10"/>
                    <a:pt x="6" y="10"/>
                  </a:cubicBezTo>
                  <a:cubicBezTo>
                    <a:pt x="6" y="10"/>
                    <a:pt x="5" y="11"/>
                    <a:pt x="4" y="11"/>
                  </a:cubicBezTo>
                  <a:cubicBezTo>
                    <a:pt x="4" y="11"/>
                    <a:pt x="3" y="11"/>
                    <a:pt x="2" y="12"/>
                  </a:cubicBezTo>
                  <a:cubicBezTo>
                    <a:pt x="2" y="12"/>
                    <a:pt x="1" y="12"/>
                    <a:pt x="0" y="12"/>
                  </a:cubicBezTo>
                  <a:cubicBezTo>
                    <a:pt x="0" y="5"/>
                    <a:pt x="0" y="5"/>
                    <a:pt x="0" y="5"/>
                  </a:cubicBezTo>
                  <a:cubicBezTo>
                    <a:pt x="2" y="5"/>
                    <a:pt x="4" y="4"/>
                    <a:pt x="6" y="3"/>
                  </a:cubicBezTo>
                  <a:cubicBezTo>
                    <a:pt x="8" y="2"/>
                    <a:pt x="10" y="1"/>
                    <a:pt x="11" y="0"/>
                  </a:cubicBezTo>
                  <a:lnTo>
                    <a:pt x="16"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4"/>
            <p:cNvSpPr>
              <a:spLocks noEditPoints="1"/>
            </p:cNvSpPr>
            <p:nvPr/>
          </p:nvSpPr>
          <p:spPr bwMode="auto">
            <a:xfrm>
              <a:off x="5900738" y="5132388"/>
              <a:ext cx="60325" cy="84138"/>
            </a:xfrm>
            <a:custGeom>
              <a:avLst/>
              <a:gdLst>
                <a:gd name="T0" fmla="*/ 14 w 27"/>
                <a:gd name="T1" fmla="*/ 38 h 38"/>
                <a:gd name="T2" fmla="*/ 0 w 27"/>
                <a:gd name="T3" fmla="*/ 20 h 38"/>
                <a:gd name="T4" fmla="*/ 4 w 27"/>
                <a:gd name="T5" fmla="*/ 5 h 38"/>
                <a:gd name="T6" fmla="*/ 14 w 27"/>
                <a:gd name="T7" fmla="*/ 0 h 38"/>
                <a:gd name="T8" fmla="*/ 27 w 27"/>
                <a:gd name="T9" fmla="*/ 19 h 38"/>
                <a:gd name="T10" fmla="*/ 24 w 27"/>
                <a:gd name="T11" fmla="*/ 33 h 38"/>
                <a:gd name="T12" fmla="*/ 14 w 27"/>
                <a:gd name="T13" fmla="*/ 38 h 38"/>
                <a:gd name="T14" fmla="*/ 14 w 27"/>
                <a:gd name="T15" fmla="*/ 7 h 38"/>
                <a:gd name="T16" fmla="*/ 9 w 27"/>
                <a:gd name="T17" fmla="*/ 20 h 38"/>
                <a:gd name="T18" fmla="*/ 14 w 27"/>
                <a:gd name="T19" fmla="*/ 32 h 38"/>
                <a:gd name="T20" fmla="*/ 19 w 27"/>
                <a:gd name="T21" fmla="*/ 19 h 38"/>
                <a:gd name="T22" fmla="*/ 14 w 27"/>
                <a:gd name="T23"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38">
                  <a:moveTo>
                    <a:pt x="14" y="38"/>
                  </a:moveTo>
                  <a:cubicBezTo>
                    <a:pt x="5" y="38"/>
                    <a:pt x="0" y="32"/>
                    <a:pt x="0" y="20"/>
                  </a:cubicBezTo>
                  <a:cubicBezTo>
                    <a:pt x="0" y="14"/>
                    <a:pt x="2" y="9"/>
                    <a:pt x="4" y="5"/>
                  </a:cubicBezTo>
                  <a:cubicBezTo>
                    <a:pt x="6" y="2"/>
                    <a:pt x="10" y="0"/>
                    <a:pt x="14" y="0"/>
                  </a:cubicBezTo>
                  <a:cubicBezTo>
                    <a:pt x="23" y="0"/>
                    <a:pt x="27" y="7"/>
                    <a:pt x="27" y="19"/>
                  </a:cubicBezTo>
                  <a:cubicBezTo>
                    <a:pt x="27" y="25"/>
                    <a:pt x="26" y="30"/>
                    <a:pt x="24" y="33"/>
                  </a:cubicBezTo>
                  <a:cubicBezTo>
                    <a:pt x="21" y="37"/>
                    <a:pt x="18" y="38"/>
                    <a:pt x="14" y="38"/>
                  </a:cubicBezTo>
                  <a:close/>
                  <a:moveTo>
                    <a:pt x="14" y="7"/>
                  </a:moveTo>
                  <a:cubicBezTo>
                    <a:pt x="10" y="7"/>
                    <a:pt x="9" y="11"/>
                    <a:pt x="9" y="20"/>
                  </a:cubicBezTo>
                  <a:cubicBezTo>
                    <a:pt x="9" y="28"/>
                    <a:pt x="10" y="32"/>
                    <a:pt x="14" y="32"/>
                  </a:cubicBezTo>
                  <a:cubicBezTo>
                    <a:pt x="17" y="32"/>
                    <a:pt x="19" y="28"/>
                    <a:pt x="19" y="19"/>
                  </a:cubicBezTo>
                  <a:cubicBezTo>
                    <a:pt x="19" y="11"/>
                    <a:pt x="17" y="7"/>
                    <a:pt x="14" y="7"/>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5"/>
            <p:cNvSpPr>
              <a:spLocks noEditPoints="1"/>
            </p:cNvSpPr>
            <p:nvPr/>
          </p:nvSpPr>
          <p:spPr bwMode="auto">
            <a:xfrm>
              <a:off x="5900738" y="5249863"/>
              <a:ext cx="60325" cy="84138"/>
            </a:xfrm>
            <a:custGeom>
              <a:avLst/>
              <a:gdLst>
                <a:gd name="T0" fmla="*/ 14 w 27"/>
                <a:gd name="T1" fmla="*/ 38 h 38"/>
                <a:gd name="T2" fmla="*/ 0 w 27"/>
                <a:gd name="T3" fmla="*/ 19 h 38"/>
                <a:gd name="T4" fmla="*/ 4 w 27"/>
                <a:gd name="T5" fmla="*/ 5 h 38"/>
                <a:gd name="T6" fmla="*/ 14 w 27"/>
                <a:gd name="T7" fmla="*/ 0 h 38"/>
                <a:gd name="T8" fmla="*/ 27 w 27"/>
                <a:gd name="T9" fmla="*/ 18 h 38"/>
                <a:gd name="T10" fmla="*/ 24 w 27"/>
                <a:gd name="T11" fmla="*/ 33 h 38"/>
                <a:gd name="T12" fmla="*/ 14 w 27"/>
                <a:gd name="T13" fmla="*/ 38 h 38"/>
                <a:gd name="T14" fmla="*/ 14 w 27"/>
                <a:gd name="T15" fmla="*/ 6 h 38"/>
                <a:gd name="T16" fmla="*/ 9 w 27"/>
                <a:gd name="T17" fmla="*/ 19 h 38"/>
                <a:gd name="T18" fmla="*/ 14 w 27"/>
                <a:gd name="T19" fmla="*/ 32 h 38"/>
                <a:gd name="T20" fmla="*/ 19 w 27"/>
                <a:gd name="T21" fmla="*/ 19 h 38"/>
                <a:gd name="T22" fmla="*/ 14 w 27"/>
                <a:gd name="T2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38">
                  <a:moveTo>
                    <a:pt x="14" y="38"/>
                  </a:moveTo>
                  <a:cubicBezTo>
                    <a:pt x="5" y="38"/>
                    <a:pt x="0" y="32"/>
                    <a:pt x="0" y="19"/>
                  </a:cubicBezTo>
                  <a:cubicBezTo>
                    <a:pt x="0" y="13"/>
                    <a:pt x="2" y="8"/>
                    <a:pt x="4" y="5"/>
                  </a:cubicBezTo>
                  <a:cubicBezTo>
                    <a:pt x="6" y="1"/>
                    <a:pt x="10" y="0"/>
                    <a:pt x="14" y="0"/>
                  </a:cubicBezTo>
                  <a:cubicBezTo>
                    <a:pt x="23" y="0"/>
                    <a:pt x="27" y="6"/>
                    <a:pt x="27" y="18"/>
                  </a:cubicBezTo>
                  <a:cubicBezTo>
                    <a:pt x="27" y="25"/>
                    <a:pt x="26" y="29"/>
                    <a:pt x="24" y="33"/>
                  </a:cubicBezTo>
                  <a:cubicBezTo>
                    <a:pt x="21" y="36"/>
                    <a:pt x="18" y="38"/>
                    <a:pt x="14" y="38"/>
                  </a:cubicBezTo>
                  <a:close/>
                  <a:moveTo>
                    <a:pt x="14" y="6"/>
                  </a:moveTo>
                  <a:cubicBezTo>
                    <a:pt x="10" y="6"/>
                    <a:pt x="9" y="10"/>
                    <a:pt x="9" y="19"/>
                  </a:cubicBezTo>
                  <a:cubicBezTo>
                    <a:pt x="9" y="27"/>
                    <a:pt x="10" y="32"/>
                    <a:pt x="14" y="32"/>
                  </a:cubicBezTo>
                  <a:cubicBezTo>
                    <a:pt x="17" y="32"/>
                    <a:pt x="19" y="27"/>
                    <a:pt x="19" y="19"/>
                  </a:cubicBezTo>
                  <a:cubicBezTo>
                    <a:pt x="19" y="10"/>
                    <a:pt x="17" y="6"/>
                    <a:pt x="14"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6"/>
            <p:cNvSpPr>
              <a:spLocks noEditPoints="1"/>
            </p:cNvSpPr>
            <p:nvPr/>
          </p:nvSpPr>
          <p:spPr bwMode="auto">
            <a:xfrm>
              <a:off x="5829300" y="5016500"/>
              <a:ext cx="60325" cy="84138"/>
            </a:xfrm>
            <a:custGeom>
              <a:avLst/>
              <a:gdLst>
                <a:gd name="T0" fmla="*/ 13 w 27"/>
                <a:gd name="T1" fmla="*/ 38 h 38"/>
                <a:gd name="T2" fmla="*/ 0 w 27"/>
                <a:gd name="T3" fmla="*/ 19 h 38"/>
                <a:gd name="T4" fmla="*/ 4 w 27"/>
                <a:gd name="T5" fmla="*/ 5 h 38"/>
                <a:gd name="T6" fmla="*/ 14 w 27"/>
                <a:gd name="T7" fmla="*/ 0 h 38"/>
                <a:gd name="T8" fmla="*/ 27 w 27"/>
                <a:gd name="T9" fmla="*/ 19 h 38"/>
                <a:gd name="T10" fmla="*/ 23 w 27"/>
                <a:gd name="T11" fmla="*/ 33 h 38"/>
                <a:gd name="T12" fmla="*/ 13 w 27"/>
                <a:gd name="T13" fmla="*/ 38 h 38"/>
                <a:gd name="T14" fmla="*/ 14 w 27"/>
                <a:gd name="T15" fmla="*/ 6 h 38"/>
                <a:gd name="T16" fmla="*/ 8 w 27"/>
                <a:gd name="T17" fmla="*/ 19 h 38"/>
                <a:gd name="T18" fmla="*/ 13 w 27"/>
                <a:gd name="T19" fmla="*/ 32 h 38"/>
                <a:gd name="T20" fmla="*/ 18 w 27"/>
                <a:gd name="T21" fmla="*/ 19 h 38"/>
                <a:gd name="T22" fmla="*/ 14 w 27"/>
                <a:gd name="T2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38">
                  <a:moveTo>
                    <a:pt x="13" y="38"/>
                  </a:moveTo>
                  <a:cubicBezTo>
                    <a:pt x="4" y="38"/>
                    <a:pt x="0" y="32"/>
                    <a:pt x="0" y="19"/>
                  </a:cubicBezTo>
                  <a:cubicBezTo>
                    <a:pt x="0" y="13"/>
                    <a:pt x="1" y="8"/>
                    <a:pt x="4" y="5"/>
                  </a:cubicBezTo>
                  <a:cubicBezTo>
                    <a:pt x="6" y="2"/>
                    <a:pt x="9" y="0"/>
                    <a:pt x="14" y="0"/>
                  </a:cubicBezTo>
                  <a:cubicBezTo>
                    <a:pt x="22" y="0"/>
                    <a:pt x="27" y="6"/>
                    <a:pt x="27" y="19"/>
                  </a:cubicBezTo>
                  <a:cubicBezTo>
                    <a:pt x="27" y="25"/>
                    <a:pt x="26" y="30"/>
                    <a:pt x="23" y="33"/>
                  </a:cubicBezTo>
                  <a:cubicBezTo>
                    <a:pt x="21" y="36"/>
                    <a:pt x="18" y="38"/>
                    <a:pt x="13" y="38"/>
                  </a:cubicBezTo>
                  <a:close/>
                  <a:moveTo>
                    <a:pt x="14" y="6"/>
                  </a:moveTo>
                  <a:cubicBezTo>
                    <a:pt x="10" y="6"/>
                    <a:pt x="8" y="11"/>
                    <a:pt x="8" y="19"/>
                  </a:cubicBezTo>
                  <a:cubicBezTo>
                    <a:pt x="8" y="28"/>
                    <a:pt x="10" y="32"/>
                    <a:pt x="13" y="32"/>
                  </a:cubicBezTo>
                  <a:cubicBezTo>
                    <a:pt x="17" y="32"/>
                    <a:pt x="18" y="27"/>
                    <a:pt x="18" y="19"/>
                  </a:cubicBezTo>
                  <a:cubicBezTo>
                    <a:pt x="18" y="10"/>
                    <a:pt x="17" y="6"/>
                    <a:pt x="14"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7"/>
            <p:cNvSpPr>
              <a:spLocks/>
            </p:cNvSpPr>
            <p:nvPr/>
          </p:nvSpPr>
          <p:spPr bwMode="auto">
            <a:xfrm>
              <a:off x="5838825" y="5132388"/>
              <a:ext cx="34925" cy="84138"/>
            </a:xfrm>
            <a:custGeom>
              <a:avLst/>
              <a:gdLst>
                <a:gd name="T0" fmla="*/ 16 w 16"/>
                <a:gd name="T1" fmla="*/ 0 h 38"/>
                <a:gd name="T2" fmla="*/ 16 w 16"/>
                <a:gd name="T3" fmla="*/ 38 h 38"/>
                <a:gd name="T4" fmla="*/ 8 w 16"/>
                <a:gd name="T5" fmla="*/ 38 h 38"/>
                <a:gd name="T6" fmla="*/ 8 w 16"/>
                <a:gd name="T7" fmla="*/ 9 h 38"/>
                <a:gd name="T8" fmla="*/ 6 w 16"/>
                <a:gd name="T9" fmla="*/ 10 h 38"/>
                <a:gd name="T10" fmla="*/ 4 w 16"/>
                <a:gd name="T11" fmla="*/ 11 h 38"/>
                <a:gd name="T12" fmla="*/ 2 w 16"/>
                <a:gd name="T13" fmla="*/ 12 h 38"/>
                <a:gd name="T14" fmla="*/ 0 w 16"/>
                <a:gd name="T15" fmla="*/ 12 h 38"/>
                <a:gd name="T16" fmla="*/ 0 w 16"/>
                <a:gd name="T17" fmla="*/ 6 h 38"/>
                <a:gd name="T18" fmla="*/ 6 w 16"/>
                <a:gd name="T19" fmla="*/ 3 h 38"/>
                <a:gd name="T20" fmla="*/ 11 w 16"/>
                <a:gd name="T21" fmla="*/ 0 h 38"/>
                <a:gd name="T22" fmla="*/ 16 w 16"/>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38">
                  <a:moveTo>
                    <a:pt x="16" y="0"/>
                  </a:moveTo>
                  <a:cubicBezTo>
                    <a:pt x="16" y="38"/>
                    <a:pt x="16" y="38"/>
                    <a:pt x="16" y="38"/>
                  </a:cubicBezTo>
                  <a:cubicBezTo>
                    <a:pt x="8" y="38"/>
                    <a:pt x="8" y="38"/>
                    <a:pt x="8" y="38"/>
                  </a:cubicBezTo>
                  <a:cubicBezTo>
                    <a:pt x="8" y="9"/>
                    <a:pt x="8" y="9"/>
                    <a:pt x="8" y="9"/>
                  </a:cubicBezTo>
                  <a:cubicBezTo>
                    <a:pt x="7" y="10"/>
                    <a:pt x="7" y="10"/>
                    <a:pt x="6" y="10"/>
                  </a:cubicBezTo>
                  <a:cubicBezTo>
                    <a:pt x="5" y="11"/>
                    <a:pt x="5" y="11"/>
                    <a:pt x="4" y="11"/>
                  </a:cubicBezTo>
                  <a:cubicBezTo>
                    <a:pt x="3" y="12"/>
                    <a:pt x="3" y="12"/>
                    <a:pt x="2" y="12"/>
                  </a:cubicBezTo>
                  <a:cubicBezTo>
                    <a:pt x="1" y="12"/>
                    <a:pt x="0" y="12"/>
                    <a:pt x="0" y="12"/>
                  </a:cubicBezTo>
                  <a:cubicBezTo>
                    <a:pt x="0" y="6"/>
                    <a:pt x="0" y="6"/>
                    <a:pt x="0" y="6"/>
                  </a:cubicBezTo>
                  <a:cubicBezTo>
                    <a:pt x="2" y="5"/>
                    <a:pt x="4" y="4"/>
                    <a:pt x="6" y="3"/>
                  </a:cubicBezTo>
                  <a:cubicBezTo>
                    <a:pt x="8" y="2"/>
                    <a:pt x="9" y="1"/>
                    <a:pt x="11" y="0"/>
                  </a:cubicBezTo>
                  <a:lnTo>
                    <a:pt x="16"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8"/>
            <p:cNvSpPr>
              <a:spLocks noEditPoints="1"/>
            </p:cNvSpPr>
            <p:nvPr/>
          </p:nvSpPr>
          <p:spPr bwMode="auto">
            <a:xfrm>
              <a:off x="5829300" y="5249863"/>
              <a:ext cx="60325" cy="84138"/>
            </a:xfrm>
            <a:custGeom>
              <a:avLst/>
              <a:gdLst>
                <a:gd name="T0" fmla="*/ 13 w 27"/>
                <a:gd name="T1" fmla="*/ 38 h 38"/>
                <a:gd name="T2" fmla="*/ 0 w 27"/>
                <a:gd name="T3" fmla="*/ 19 h 38"/>
                <a:gd name="T4" fmla="*/ 4 w 27"/>
                <a:gd name="T5" fmla="*/ 5 h 38"/>
                <a:gd name="T6" fmla="*/ 14 w 27"/>
                <a:gd name="T7" fmla="*/ 0 h 38"/>
                <a:gd name="T8" fmla="*/ 27 w 27"/>
                <a:gd name="T9" fmla="*/ 18 h 38"/>
                <a:gd name="T10" fmla="*/ 23 w 27"/>
                <a:gd name="T11" fmla="*/ 33 h 38"/>
                <a:gd name="T12" fmla="*/ 13 w 27"/>
                <a:gd name="T13" fmla="*/ 38 h 38"/>
                <a:gd name="T14" fmla="*/ 14 w 27"/>
                <a:gd name="T15" fmla="*/ 6 h 38"/>
                <a:gd name="T16" fmla="*/ 8 w 27"/>
                <a:gd name="T17" fmla="*/ 19 h 38"/>
                <a:gd name="T18" fmla="*/ 13 w 27"/>
                <a:gd name="T19" fmla="*/ 32 h 38"/>
                <a:gd name="T20" fmla="*/ 18 w 27"/>
                <a:gd name="T21" fmla="*/ 19 h 38"/>
                <a:gd name="T22" fmla="*/ 14 w 27"/>
                <a:gd name="T2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38">
                  <a:moveTo>
                    <a:pt x="13" y="38"/>
                  </a:moveTo>
                  <a:cubicBezTo>
                    <a:pt x="4" y="38"/>
                    <a:pt x="0" y="32"/>
                    <a:pt x="0" y="19"/>
                  </a:cubicBezTo>
                  <a:cubicBezTo>
                    <a:pt x="0" y="13"/>
                    <a:pt x="1" y="8"/>
                    <a:pt x="4" y="5"/>
                  </a:cubicBezTo>
                  <a:cubicBezTo>
                    <a:pt x="6" y="1"/>
                    <a:pt x="9" y="0"/>
                    <a:pt x="14" y="0"/>
                  </a:cubicBezTo>
                  <a:cubicBezTo>
                    <a:pt x="22" y="0"/>
                    <a:pt x="27" y="6"/>
                    <a:pt x="27" y="18"/>
                  </a:cubicBezTo>
                  <a:cubicBezTo>
                    <a:pt x="27" y="25"/>
                    <a:pt x="26" y="29"/>
                    <a:pt x="23" y="33"/>
                  </a:cubicBezTo>
                  <a:cubicBezTo>
                    <a:pt x="21" y="36"/>
                    <a:pt x="18" y="38"/>
                    <a:pt x="13" y="38"/>
                  </a:cubicBezTo>
                  <a:close/>
                  <a:moveTo>
                    <a:pt x="14" y="6"/>
                  </a:moveTo>
                  <a:cubicBezTo>
                    <a:pt x="10" y="6"/>
                    <a:pt x="8" y="10"/>
                    <a:pt x="8" y="19"/>
                  </a:cubicBezTo>
                  <a:cubicBezTo>
                    <a:pt x="8" y="27"/>
                    <a:pt x="10" y="32"/>
                    <a:pt x="13" y="32"/>
                  </a:cubicBezTo>
                  <a:cubicBezTo>
                    <a:pt x="17" y="32"/>
                    <a:pt x="18" y="27"/>
                    <a:pt x="18" y="19"/>
                  </a:cubicBezTo>
                  <a:cubicBezTo>
                    <a:pt x="18" y="10"/>
                    <a:pt x="17" y="6"/>
                    <a:pt x="14"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79"/>
            <p:cNvSpPr>
              <a:spLocks noChangeArrowheads="1"/>
            </p:cNvSpPr>
            <p:nvPr/>
          </p:nvSpPr>
          <p:spPr bwMode="auto">
            <a:xfrm>
              <a:off x="5494338" y="3908425"/>
              <a:ext cx="688975" cy="68738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80"/>
            <p:cNvSpPr>
              <a:spLocks/>
            </p:cNvSpPr>
            <p:nvPr/>
          </p:nvSpPr>
          <p:spPr bwMode="auto">
            <a:xfrm>
              <a:off x="5613400" y="4030663"/>
              <a:ext cx="49213" cy="11588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81"/>
            <p:cNvSpPr>
              <a:spLocks noEditPoints="1"/>
            </p:cNvSpPr>
            <p:nvPr/>
          </p:nvSpPr>
          <p:spPr bwMode="auto">
            <a:xfrm>
              <a:off x="5702300" y="4033838"/>
              <a:ext cx="82550" cy="11588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82"/>
            <p:cNvSpPr>
              <a:spLocks/>
            </p:cNvSpPr>
            <p:nvPr/>
          </p:nvSpPr>
          <p:spPr bwMode="auto">
            <a:xfrm>
              <a:off x="5807075" y="4030663"/>
              <a:ext cx="49213" cy="11588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83"/>
            <p:cNvSpPr>
              <a:spLocks noEditPoints="1"/>
            </p:cNvSpPr>
            <p:nvPr/>
          </p:nvSpPr>
          <p:spPr bwMode="auto">
            <a:xfrm>
              <a:off x="5602288" y="4194175"/>
              <a:ext cx="82550" cy="117475"/>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84"/>
            <p:cNvSpPr>
              <a:spLocks/>
            </p:cNvSpPr>
            <p:nvPr/>
          </p:nvSpPr>
          <p:spPr bwMode="auto">
            <a:xfrm>
              <a:off x="5713413" y="4194175"/>
              <a:ext cx="49213" cy="11430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85"/>
            <p:cNvSpPr>
              <a:spLocks noEditPoints="1"/>
            </p:cNvSpPr>
            <p:nvPr/>
          </p:nvSpPr>
          <p:spPr bwMode="auto">
            <a:xfrm>
              <a:off x="5795963" y="4194175"/>
              <a:ext cx="82550" cy="117475"/>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86"/>
            <p:cNvSpPr>
              <a:spLocks noEditPoints="1"/>
            </p:cNvSpPr>
            <p:nvPr/>
          </p:nvSpPr>
          <p:spPr bwMode="auto">
            <a:xfrm>
              <a:off x="5602288" y="4356100"/>
              <a:ext cx="82550" cy="117475"/>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87"/>
            <p:cNvSpPr>
              <a:spLocks noEditPoints="1"/>
            </p:cNvSpPr>
            <p:nvPr/>
          </p:nvSpPr>
          <p:spPr bwMode="auto">
            <a:xfrm>
              <a:off x="5702300" y="4356100"/>
              <a:ext cx="82550" cy="117475"/>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88"/>
            <p:cNvSpPr>
              <a:spLocks/>
            </p:cNvSpPr>
            <p:nvPr/>
          </p:nvSpPr>
          <p:spPr bwMode="auto">
            <a:xfrm>
              <a:off x="5807075" y="4356100"/>
              <a:ext cx="49213" cy="11588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89"/>
            <p:cNvSpPr>
              <a:spLocks/>
            </p:cNvSpPr>
            <p:nvPr/>
          </p:nvSpPr>
          <p:spPr bwMode="auto">
            <a:xfrm>
              <a:off x="6002338" y="4030663"/>
              <a:ext cx="49213" cy="11588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90"/>
            <p:cNvSpPr>
              <a:spLocks noEditPoints="1"/>
            </p:cNvSpPr>
            <p:nvPr/>
          </p:nvSpPr>
          <p:spPr bwMode="auto">
            <a:xfrm>
              <a:off x="5991225" y="4194175"/>
              <a:ext cx="82550" cy="117475"/>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91"/>
            <p:cNvSpPr>
              <a:spLocks noEditPoints="1"/>
            </p:cNvSpPr>
            <p:nvPr/>
          </p:nvSpPr>
          <p:spPr bwMode="auto">
            <a:xfrm>
              <a:off x="5991225" y="4356100"/>
              <a:ext cx="82550" cy="117475"/>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92"/>
            <p:cNvSpPr>
              <a:spLocks noEditPoints="1"/>
            </p:cNvSpPr>
            <p:nvPr/>
          </p:nvSpPr>
          <p:spPr bwMode="auto">
            <a:xfrm>
              <a:off x="5891213" y="4033838"/>
              <a:ext cx="82550" cy="11588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93"/>
            <p:cNvSpPr>
              <a:spLocks/>
            </p:cNvSpPr>
            <p:nvPr/>
          </p:nvSpPr>
          <p:spPr bwMode="auto">
            <a:xfrm>
              <a:off x="5902325" y="4194175"/>
              <a:ext cx="49213" cy="11430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94"/>
            <p:cNvSpPr>
              <a:spLocks noEditPoints="1"/>
            </p:cNvSpPr>
            <p:nvPr/>
          </p:nvSpPr>
          <p:spPr bwMode="auto">
            <a:xfrm>
              <a:off x="5891213" y="4356100"/>
              <a:ext cx="82550" cy="117475"/>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95"/>
            <p:cNvSpPr>
              <a:spLocks noChangeArrowheads="1"/>
            </p:cNvSpPr>
            <p:nvPr/>
          </p:nvSpPr>
          <p:spPr bwMode="auto">
            <a:xfrm>
              <a:off x="6564313" y="4386263"/>
              <a:ext cx="307975" cy="307975"/>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96"/>
            <p:cNvSpPr>
              <a:spLocks/>
            </p:cNvSpPr>
            <p:nvPr/>
          </p:nvSpPr>
          <p:spPr bwMode="auto">
            <a:xfrm>
              <a:off x="6618288" y="4443413"/>
              <a:ext cx="22225" cy="50800"/>
            </a:xfrm>
            <a:custGeom>
              <a:avLst/>
              <a:gdLst>
                <a:gd name="T0" fmla="*/ 10 w 10"/>
                <a:gd name="T1" fmla="*/ 0 h 23"/>
                <a:gd name="T2" fmla="*/ 10 w 10"/>
                <a:gd name="T3" fmla="*/ 23 h 23"/>
                <a:gd name="T4" fmla="*/ 5 w 10"/>
                <a:gd name="T5" fmla="*/ 23 h 23"/>
                <a:gd name="T6" fmla="*/ 5 w 10"/>
                <a:gd name="T7" fmla="*/ 6 h 23"/>
                <a:gd name="T8" fmla="*/ 4 w 10"/>
                <a:gd name="T9" fmla="*/ 6 h 23"/>
                <a:gd name="T10" fmla="*/ 3 w 10"/>
                <a:gd name="T11" fmla="*/ 7 h 23"/>
                <a:gd name="T12" fmla="*/ 2 w 10"/>
                <a:gd name="T13" fmla="*/ 7 h 23"/>
                <a:gd name="T14" fmla="*/ 0 w 10"/>
                <a:gd name="T15" fmla="*/ 7 h 23"/>
                <a:gd name="T16" fmla="*/ 0 w 10"/>
                <a:gd name="T17" fmla="*/ 3 h 23"/>
                <a:gd name="T18" fmla="*/ 4 w 10"/>
                <a:gd name="T19" fmla="*/ 2 h 23"/>
                <a:gd name="T20" fmla="*/ 7 w 10"/>
                <a:gd name="T21" fmla="*/ 0 h 23"/>
                <a:gd name="T22" fmla="*/ 10 w 10"/>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10" y="0"/>
                  </a:moveTo>
                  <a:cubicBezTo>
                    <a:pt x="10" y="23"/>
                    <a:pt x="10" y="23"/>
                    <a:pt x="10" y="23"/>
                  </a:cubicBezTo>
                  <a:cubicBezTo>
                    <a:pt x="5" y="23"/>
                    <a:pt x="5" y="23"/>
                    <a:pt x="5" y="23"/>
                  </a:cubicBezTo>
                  <a:cubicBezTo>
                    <a:pt x="5" y="6"/>
                    <a:pt x="5" y="6"/>
                    <a:pt x="5" y="6"/>
                  </a:cubicBezTo>
                  <a:cubicBezTo>
                    <a:pt x="5" y="6"/>
                    <a:pt x="4" y="6"/>
                    <a:pt x="4" y="6"/>
                  </a:cubicBezTo>
                  <a:cubicBezTo>
                    <a:pt x="4" y="6"/>
                    <a:pt x="3" y="7"/>
                    <a:pt x="3" y="7"/>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97"/>
            <p:cNvSpPr>
              <a:spLocks noEditPoints="1"/>
            </p:cNvSpPr>
            <p:nvPr/>
          </p:nvSpPr>
          <p:spPr bwMode="auto">
            <a:xfrm>
              <a:off x="6657975" y="4443413"/>
              <a:ext cx="36513" cy="50800"/>
            </a:xfrm>
            <a:custGeom>
              <a:avLst/>
              <a:gdLst>
                <a:gd name="T0" fmla="*/ 8 w 16"/>
                <a:gd name="T1" fmla="*/ 23 h 23"/>
                <a:gd name="T2" fmla="*/ 0 w 16"/>
                <a:gd name="T3" fmla="*/ 12 h 23"/>
                <a:gd name="T4" fmla="*/ 2 w 16"/>
                <a:gd name="T5" fmla="*/ 3 h 23"/>
                <a:gd name="T6" fmla="*/ 8 w 16"/>
                <a:gd name="T7" fmla="*/ 0 h 23"/>
                <a:gd name="T8" fmla="*/ 16 w 16"/>
                <a:gd name="T9" fmla="*/ 12 h 23"/>
                <a:gd name="T10" fmla="*/ 14 w 16"/>
                <a:gd name="T11" fmla="*/ 20 h 23"/>
                <a:gd name="T12" fmla="*/ 8 w 16"/>
                <a:gd name="T13" fmla="*/ 23 h 23"/>
                <a:gd name="T14" fmla="*/ 8 w 16"/>
                <a:gd name="T15" fmla="*/ 4 h 23"/>
                <a:gd name="T16" fmla="*/ 5 w 16"/>
                <a:gd name="T17" fmla="*/ 12 h 23"/>
                <a:gd name="T18" fmla="*/ 8 w 16"/>
                <a:gd name="T19" fmla="*/ 20 h 23"/>
                <a:gd name="T20" fmla="*/ 11 w 16"/>
                <a:gd name="T21" fmla="*/ 12 h 23"/>
                <a:gd name="T22" fmla="*/ 8 w 16"/>
                <a:gd name="T2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3">
                  <a:moveTo>
                    <a:pt x="8" y="23"/>
                  </a:moveTo>
                  <a:cubicBezTo>
                    <a:pt x="3" y="23"/>
                    <a:pt x="0" y="20"/>
                    <a:pt x="0" y="12"/>
                  </a:cubicBezTo>
                  <a:cubicBezTo>
                    <a:pt x="0" y="8"/>
                    <a:pt x="1" y="5"/>
                    <a:pt x="2" y="3"/>
                  </a:cubicBezTo>
                  <a:cubicBezTo>
                    <a:pt x="4" y="1"/>
                    <a:pt x="6" y="0"/>
                    <a:pt x="8" y="0"/>
                  </a:cubicBezTo>
                  <a:cubicBezTo>
                    <a:pt x="14" y="0"/>
                    <a:pt x="16" y="4"/>
                    <a:pt x="16" y="12"/>
                  </a:cubicBezTo>
                  <a:cubicBezTo>
                    <a:pt x="16" y="15"/>
                    <a:pt x="16" y="18"/>
                    <a:pt x="14" y="20"/>
                  </a:cubicBezTo>
                  <a:cubicBezTo>
                    <a:pt x="13" y="22"/>
                    <a:pt x="11" y="23"/>
                    <a:pt x="8" y="23"/>
                  </a:cubicBezTo>
                  <a:close/>
                  <a:moveTo>
                    <a:pt x="8" y="4"/>
                  </a:moveTo>
                  <a:cubicBezTo>
                    <a:pt x="6" y="4"/>
                    <a:pt x="5" y="7"/>
                    <a:pt x="5" y="12"/>
                  </a:cubicBezTo>
                  <a:cubicBezTo>
                    <a:pt x="5" y="17"/>
                    <a:pt x="6" y="20"/>
                    <a:pt x="8" y="20"/>
                  </a:cubicBezTo>
                  <a:cubicBezTo>
                    <a:pt x="10" y="20"/>
                    <a:pt x="11" y="17"/>
                    <a:pt x="11" y="12"/>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98"/>
            <p:cNvSpPr>
              <a:spLocks/>
            </p:cNvSpPr>
            <p:nvPr/>
          </p:nvSpPr>
          <p:spPr bwMode="auto">
            <a:xfrm>
              <a:off x="6705600" y="4443413"/>
              <a:ext cx="22225" cy="50800"/>
            </a:xfrm>
            <a:custGeom>
              <a:avLst/>
              <a:gdLst>
                <a:gd name="T0" fmla="*/ 10 w 10"/>
                <a:gd name="T1" fmla="*/ 0 h 23"/>
                <a:gd name="T2" fmla="*/ 10 w 10"/>
                <a:gd name="T3" fmla="*/ 23 h 23"/>
                <a:gd name="T4" fmla="*/ 5 w 10"/>
                <a:gd name="T5" fmla="*/ 23 h 23"/>
                <a:gd name="T6" fmla="*/ 5 w 10"/>
                <a:gd name="T7" fmla="*/ 6 h 23"/>
                <a:gd name="T8" fmla="*/ 4 w 10"/>
                <a:gd name="T9" fmla="*/ 6 h 23"/>
                <a:gd name="T10" fmla="*/ 2 w 10"/>
                <a:gd name="T11" fmla="*/ 7 h 23"/>
                <a:gd name="T12" fmla="*/ 1 w 10"/>
                <a:gd name="T13" fmla="*/ 7 h 23"/>
                <a:gd name="T14" fmla="*/ 0 w 10"/>
                <a:gd name="T15" fmla="*/ 7 h 23"/>
                <a:gd name="T16" fmla="*/ 0 w 10"/>
                <a:gd name="T17" fmla="*/ 3 h 23"/>
                <a:gd name="T18" fmla="*/ 3 w 10"/>
                <a:gd name="T19" fmla="*/ 2 h 23"/>
                <a:gd name="T20" fmla="*/ 7 w 10"/>
                <a:gd name="T21" fmla="*/ 0 h 23"/>
                <a:gd name="T22" fmla="*/ 10 w 10"/>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10" y="0"/>
                  </a:moveTo>
                  <a:cubicBezTo>
                    <a:pt x="10" y="23"/>
                    <a:pt x="10" y="23"/>
                    <a:pt x="10" y="23"/>
                  </a:cubicBezTo>
                  <a:cubicBezTo>
                    <a:pt x="5" y="23"/>
                    <a:pt x="5" y="23"/>
                    <a:pt x="5" y="23"/>
                  </a:cubicBezTo>
                  <a:cubicBezTo>
                    <a:pt x="5" y="6"/>
                    <a:pt x="5" y="6"/>
                    <a:pt x="5" y="6"/>
                  </a:cubicBezTo>
                  <a:cubicBezTo>
                    <a:pt x="4" y="6"/>
                    <a:pt x="4" y="6"/>
                    <a:pt x="4" y="6"/>
                  </a:cubicBezTo>
                  <a:cubicBezTo>
                    <a:pt x="3" y="6"/>
                    <a:pt x="3" y="7"/>
                    <a:pt x="2" y="7"/>
                  </a:cubicBezTo>
                  <a:cubicBezTo>
                    <a:pt x="2" y="7"/>
                    <a:pt x="2" y="7"/>
                    <a:pt x="1" y="7"/>
                  </a:cubicBezTo>
                  <a:cubicBezTo>
                    <a:pt x="1" y="7"/>
                    <a:pt x="0" y="7"/>
                    <a:pt x="0" y="7"/>
                  </a:cubicBezTo>
                  <a:cubicBezTo>
                    <a:pt x="0" y="3"/>
                    <a:pt x="0" y="3"/>
                    <a:pt x="0" y="3"/>
                  </a:cubicBezTo>
                  <a:cubicBezTo>
                    <a:pt x="1" y="3"/>
                    <a:pt x="2" y="2"/>
                    <a:pt x="3"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99"/>
            <p:cNvSpPr>
              <a:spLocks noEditPoints="1"/>
            </p:cNvSpPr>
            <p:nvPr/>
          </p:nvSpPr>
          <p:spPr bwMode="auto">
            <a:xfrm>
              <a:off x="6613525" y="4513263"/>
              <a:ext cx="36513" cy="53975"/>
            </a:xfrm>
            <a:custGeom>
              <a:avLst/>
              <a:gdLst>
                <a:gd name="T0" fmla="*/ 8 w 16"/>
                <a:gd name="T1" fmla="*/ 24 h 24"/>
                <a:gd name="T2" fmla="*/ 0 w 16"/>
                <a:gd name="T3" fmla="*/ 12 h 24"/>
                <a:gd name="T4" fmla="*/ 2 w 16"/>
                <a:gd name="T5" fmla="*/ 3 h 24"/>
                <a:gd name="T6" fmla="*/ 8 w 16"/>
                <a:gd name="T7" fmla="*/ 0 h 24"/>
                <a:gd name="T8" fmla="*/ 16 w 16"/>
                <a:gd name="T9" fmla="*/ 12 h 24"/>
                <a:gd name="T10" fmla="*/ 14 w 16"/>
                <a:gd name="T11" fmla="*/ 21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3" y="24"/>
                    <a:pt x="0" y="20"/>
                    <a:pt x="0" y="12"/>
                  </a:cubicBezTo>
                  <a:cubicBezTo>
                    <a:pt x="0" y="8"/>
                    <a:pt x="1" y="5"/>
                    <a:pt x="2" y="3"/>
                  </a:cubicBezTo>
                  <a:cubicBezTo>
                    <a:pt x="4" y="1"/>
                    <a:pt x="6" y="0"/>
                    <a:pt x="8" y="0"/>
                  </a:cubicBezTo>
                  <a:cubicBezTo>
                    <a:pt x="14" y="0"/>
                    <a:pt x="16" y="4"/>
                    <a:pt x="16" y="12"/>
                  </a:cubicBezTo>
                  <a:cubicBezTo>
                    <a:pt x="16" y="16"/>
                    <a:pt x="16" y="19"/>
                    <a:pt x="14" y="21"/>
                  </a:cubicBezTo>
                  <a:cubicBezTo>
                    <a:pt x="13" y="23"/>
                    <a:pt x="11"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100"/>
            <p:cNvSpPr>
              <a:spLocks/>
            </p:cNvSpPr>
            <p:nvPr/>
          </p:nvSpPr>
          <p:spPr bwMode="auto">
            <a:xfrm>
              <a:off x="6662738" y="4513263"/>
              <a:ext cx="22225" cy="52388"/>
            </a:xfrm>
            <a:custGeom>
              <a:avLst/>
              <a:gdLst>
                <a:gd name="T0" fmla="*/ 10 w 10"/>
                <a:gd name="T1" fmla="*/ 0 h 23"/>
                <a:gd name="T2" fmla="*/ 10 w 10"/>
                <a:gd name="T3" fmla="*/ 23 h 23"/>
                <a:gd name="T4" fmla="*/ 5 w 10"/>
                <a:gd name="T5" fmla="*/ 23 h 23"/>
                <a:gd name="T6" fmla="*/ 5 w 10"/>
                <a:gd name="T7" fmla="*/ 6 h 23"/>
                <a:gd name="T8" fmla="*/ 4 w 10"/>
                <a:gd name="T9" fmla="*/ 7 h 23"/>
                <a:gd name="T10" fmla="*/ 3 w 10"/>
                <a:gd name="T11" fmla="*/ 7 h 23"/>
                <a:gd name="T12" fmla="*/ 2 w 10"/>
                <a:gd name="T13" fmla="*/ 8 h 23"/>
                <a:gd name="T14" fmla="*/ 0 w 10"/>
                <a:gd name="T15" fmla="*/ 8 h 23"/>
                <a:gd name="T16" fmla="*/ 0 w 10"/>
                <a:gd name="T17" fmla="*/ 4 h 23"/>
                <a:gd name="T18" fmla="*/ 4 w 10"/>
                <a:gd name="T19" fmla="*/ 2 h 23"/>
                <a:gd name="T20" fmla="*/ 7 w 10"/>
                <a:gd name="T21" fmla="*/ 0 h 23"/>
                <a:gd name="T22" fmla="*/ 10 w 10"/>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10" y="0"/>
                  </a:moveTo>
                  <a:cubicBezTo>
                    <a:pt x="10" y="23"/>
                    <a:pt x="10" y="23"/>
                    <a:pt x="10" y="23"/>
                  </a:cubicBezTo>
                  <a:cubicBezTo>
                    <a:pt x="5" y="23"/>
                    <a:pt x="5" y="23"/>
                    <a:pt x="5" y="23"/>
                  </a:cubicBezTo>
                  <a:cubicBezTo>
                    <a:pt x="5" y="6"/>
                    <a:pt x="5" y="6"/>
                    <a:pt x="5" y="6"/>
                  </a:cubicBezTo>
                  <a:cubicBezTo>
                    <a:pt x="5" y="6"/>
                    <a:pt x="4" y="6"/>
                    <a:pt x="4" y="7"/>
                  </a:cubicBezTo>
                  <a:cubicBezTo>
                    <a:pt x="4" y="7"/>
                    <a:pt x="3" y="7"/>
                    <a:pt x="3" y="7"/>
                  </a:cubicBezTo>
                  <a:cubicBezTo>
                    <a:pt x="2" y="7"/>
                    <a:pt x="2" y="7"/>
                    <a:pt x="2" y="8"/>
                  </a:cubicBezTo>
                  <a:cubicBezTo>
                    <a:pt x="1" y="8"/>
                    <a:pt x="1" y="8"/>
                    <a:pt x="0" y="8"/>
                  </a:cubicBezTo>
                  <a:cubicBezTo>
                    <a:pt x="0" y="4"/>
                    <a:pt x="0" y="4"/>
                    <a:pt x="0" y="4"/>
                  </a:cubicBezTo>
                  <a:cubicBezTo>
                    <a:pt x="1" y="3"/>
                    <a:pt x="3" y="3"/>
                    <a:pt x="4" y="2"/>
                  </a:cubicBezTo>
                  <a:cubicBezTo>
                    <a:pt x="5" y="2"/>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101"/>
            <p:cNvSpPr>
              <a:spLocks noEditPoints="1"/>
            </p:cNvSpPr>
            <p:nvPr/>
          </p:nvSpPr>
          <p:spPr bwMode="auto">
            <a:xfrm>
              <a:off x="6700838" y="4513263"/>
              <a:ext cx="34925" cy="53975"/>
            </a:xfrm>
            <a:custGeom>
              <a:avLst/>
              <a:gdLst>
                <a:gd name="T0" fmla="*/ 8 w 16"/>
                <a:gd name="T1" fmla="*/ 24 h 24"/>
                <a:gd name="T2" fmla="*/ 0 w 16"/>
                <a:gd name="T3" fmla="*/ 12 h 24"/>
                <a:gd name="T4" fmla="*/ 2 w 16"/>
                <a:gd name="T5" fmla="*/ 3 h 24"/>
                <a:gd name="T6" fmla="*/ 8 w 16"/>
                <a:gd name="T7" fmla="*/ 0 h 24"/>
                <a:gd name="T8" fmla="*/ 16 w 16"/>
                <a:gd name="T9" fmla="*/ 12 h 24"/>
                <a:gd name="T10" fmla="*/ 14 w 16"/>
                <a:gd name="T11" fmla="*/ 21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2" y="24"/>
                    <a:pt x="0" y="20"/>
                    <a:pt x="0" y="12"/>
                  </a:cubicBezTo>
                  <a:cubicBezTo>
                    <a:pt x="0" y="8"/>
                    <a:pt x="0" y="5"/>
                    <a:pt x="2" y="3"/>
                  </a:cubicBezTo>
                  <a:cubicBezTo>
                    <a:pt x="3" y="1"/>
                    <a:pt x="5" y="0"/>
                    <a:pt x="8" y="0"/>
                  </a:cubicBezTo>
                  <a:cubicBezTo>
                    <a:pt x="13" y="0"/>
                    <a:pt x="16" y="4"/>
                    <a:pt x="16" y="12"/>
                  </a:cubicBezTo>
                  <a:cubicBezTo>
                    <a:pt x="16" y="16"/>
                    <a:pt x="15" y="19"/>
                    <a:pt x="14" y="21"/>
                  </a:cubicBezTo>
                  <a:cubicBezTo>
                    <a:pt x="12" y="23"/>
                    <a:pt x="10"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102"/>
            <p:cNvSpPr>
              <a:spLocks noEditPoints="1"/>
            </p:cNvSpPr>
            <p:nvPr/>
          </p:nvSpPr>
          <p:spPr bwMode="auto">
            <a:xfrm>
              <a:off x="6613525" y="4587875"/>
              <a:ext cx="36513" cy="50800"/>
            </a:xfrm>
            <a:custGeom>
              <a:avLst/>
              <a:gdLst>
                <a:gd name="T0" fmla="*/ 8 w 16"/>
                <a:gd name="T1" fmla="*/ 23 h 23"/>
                <a:gd name="T2" fmla="*/ 0 w 16"/>
                <a:gd name="T3" fmla="*/ 12 h 23"/>
                <a:gd name="T4" fmla="*/ 2 w 16"/>
                <a:gd name="T5" fmla="*/ 3 h 23"/>
                <a:gd name="T6" fmla="*/ 8 w 16"/>
                <a:gd name="T7" fmla="*/ 0 h 23"/>
                <a:gd name="T8" fmla="*/ 16 w 16"/>
                <a:gd name="T9" fmla="*/ 11 h 23"/>
                <a:gd name="T10" fmla="*/ 14 w 16"/>
                <a:gd name="T11" fmla="*/ 20 h 23"/>
                <a:gd name="T12" fmla="*/ 8 w 16"/>
                <a:gd name="T13" fmla="*/ 23 h 23"/>
                <a:gd name="T14" fmla="*/ 8 w 16"/>
                <a:gd name="T15" fmla="*/ 4 h 23"/>
                <a:gd name="T16" fmla="*/ 5 w 16"/>
                <a:gd name="T17" fmla="*/ 12 h 23"/>
                <a:gd name="T18" fmla="*/ 8 w 16"/>
                <a:gd name="T19" fmla="*/ 19 h 23"/>
                <a:gd name="T20" fmla="*/ 11 w 16"/>
                <a:gd name="T21" fmla="*/ 11 h 23"/>
                <a:gd name="T22" fmla="*/ 8 w 16"/>
                <a:gd name="T2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3">
                  <a:moveTo>
                    <a:pt x="8" y="23"/>
                  </a:moveTo>
                  <a:cubicBezTo>
                    <a:pt x="3" y="23"/>
                    <a:pt x="0" y="19"/>
                    <a:pt x="0" y="12"/>
                  </a:cubicBezTo>
                  <a:cubicBezTo>
                    <a:pt x="0" y="8"/>
                    <a:pt x="1" y="5"/>
                    <a:pt x="2" y="3"/>
                  </a:cubicBezTo>
                  <a:cubicBezTo>
                    <a:pt x="4" y="1"/>
                    <a:pt x="6" y="0"/>
                    <a:pt x="8" y="0"/>
                  </a:cubicBezTo>
                  <a:cubicBezTo>
                    <a:pt x="14" y="0"/>
                    <a:pt x="16" y="4"/>
                    <a:pt x="16" y="11"/>
                  </a:cubicBezTo>
                  <a:cubicBezTo>
                    <a:pt x="16" y="15"/>
                    <a:pt x="16" y="18"/>
                    <a:pt x="14" y="20"/>
                  </a:cubicBezTo>
                  <a:cubicBezTo>
                    <a:pt x="13" y="22"/>
                    <a:pt x="11" y="23"/>
                    <a:pt x="8" y="23"/>
                  </a:cubicBezTo>
                  <a:close/>
                  <a:moveTo>
                    <a:pt x="8" y="4"/>
                  </a:moveTo>
                  <a:cubicBezTo>
                    <a:pt x="6" y="4"/>
                    <a:pt x="5" y="6"/>
                    <a:pt x="5" y="12"/>
                  </a:cubicBezTo>
                  <a:cubicBezTo>
                    <a:pt x="5" y="17"/>
                    <a:pt x="6" y="19"/>
                    <a:pt x="8" y="19"/>
                  </a:cubicBezTo>
                  <a:cubicBezTo>
                    <a:pt x="10" y="19"/>
                    <a:pt x="11" y="17"/>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103"/>
            <p:cNvSpPr>
              <a:spLocks noEditPoints="1"/>
            </p:cNvSpPr>
            <p:nvPr/>
          </p:nvSpPr>
          <p:spPr bwMode="auto">
            <a:xfrm>
              <a:off x="6657975" y="4587875"/>
              <a:ext cx="36513" cy="50800"/>
            </a:xfrm>
            <a:custGeom>
              <a:avLst/>
              <a:gdLst>
                <a:gd name="T0" fmla="*/ 8 w 16"/>
                <a:gd name="T1" fmla="*/ 23 h 23"/>
                <a:gd name="T2" fmla="*/ 0 w 16"/>
                <a:gd name="T3" fmla="*/ 12 h 23"/>
                <a:gd name="T4" fmla="*/ 2 w 16"/>
                <a:gd name="T5" fmla="*/ 3 h 23"/>
                <a:gd name="T6" fmla="*/ 8 w 16"/>
                <a:gd name="T7" fmla="*/ 0 h 23"/>
                <a:gd name="T8" fmla="*/ 16 w 16"/>
                <a:gd name="T9" fmla="*/ 11 h 23"/>
                <a:gd name="T10" fmla="*/ 14 w 16"/>
                <a:gd name="T11" fmla="*/ 20 h 23"/>
                <a:gd name="T12" fmla="*/ 8 w 16"/>
                <a:gd name="T13" fmla="*/ 23 h 23"/>
                <a:gd name="T14" fmla="*/ 8 w 16"/>
                <a:gd name="T15" fmla="*/ 4 h 23"/>
                <a:gd name="T16" fmla="*/ 5 w 16"/>
                <a:gd name="T17" fmla="*/ 12 h 23"/>
                <a:gd name="T18" fmla="*/ 8 w 16"/>
                <a:gd name="T19" fmla="*/ 19 h 23"/>
                <a:gd name="T20" fmla="*/ 11 w 16"/>
                <a:gd name="T21" fmla="*/ 11 h 23"/>
                <a:gd name="T22" fmla="*/ 8 w 16"/>
                <a:gd name="T2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3">
                  <a:moveTo>
                    <a:pt x="8" y="23"/>
                  </a:moveTo>
                  <a:cubicBezTo>
                    <a:pt x="3" y="23"/>
                    <a:pt x="0" y="19"/>
                    <a:pt x="0" y="12"/>
                  </a:cubicBezTo>
                  <a:cubicBezTo>
                    <a:pt x="0" y="8"/>
                    <a:pt x="1" y="5"/>
                    <a:pt x="2" y="3"/>
                  </a:cubicBezTo>
                  <a:cubicBezTo>
                    <a:pt x="4" y="1"/>
                    <a:pt x="6" y="0"/>
                    <a:pt x="8" y="0"/>
                  </a:cubicBezTo>
                  <a:cubicBezTo>
                    <a:pt x="14" y="0"/>
                    <a:pt x="16" y="4"/>
                    <a:pt x="16" y="11"/>
                  </a:cubicBezTo>
                  <a:cubicBezTo>
                    <a:pt x="16" y="15"/>
                    <a:pt x="16" y="18"/>
                    <a:pt x="14" y="20"/>
                  </a:cubicBezTo>
                  <a:cubicBezTo>
                    <a:pt x="13" y="22"/>
                    <a:pt x="11" y="23"/>
                    <a:pt x="8" y="23"/>
                  </a:cubicBezTo>
                  <a:close/>
                  <a:moveTo>
                    <a:pt x="8" y="4"/>
                  </a:moveTo>
                  <a:cubicBezTo>
                    <a:pt x="6" y="4"/>
                    <a:pt x="5" y="6"/>
                    <a:pt x="5" y="12"/>
                  </a:cubicBezTo>
                  <a:cubicBezTo>
                    <a:pt x="5" y="17"/>
                    <a:pt x="6" y="19"/>
                    <a:pt x="8" y="19"/>
                  </a:cubicBezTo>
                  <a:cubicBezTo>
                    <a:pt x="10" y="19"/>
                    <a:pt x="11" y="17"/>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104"/>
            <p:cNvSpPr>
              <a:spLocks/>
            </p:cNvSpPr>
            <p:nvPr/>
          </p:nvSpPr>
          <p:spPr bwMode="auto">
            <a:xfrm>
              <a:off x="6705600" y="4587875"/>
              <a:ext cx="22225" cy="50800"/>
            </a:xfrm>
            <a:custGeom>
              <a:avLst/>
              <a:gdLst>
                <a:gd name="T0" fmla="*/ 10 w 10"/>
                <a:gd name="T1" fmla="*/ 0 h 23"/>
                <a:gd name="T2" fmla="*/ 10 w 10"/>
                <a:gd name="T3" fmla="*/ 23 h 23"/>
                <a:gd name="T4" fmla="*/ 5 w 10"/>
                <a:gd name="T5" fmla="*/ 23 h 23"/>
                <a:gd name="T6" fmla="*/ 5 w 10"/>
                <a:gd name="T7" fmla="*/ 5 h 23"/>
                <a:gd name="T8" fmla="*/ 4 w 10"/>
                <a:gd name="T9" fmla="*/ 6 h 23"/>
                <a:gd name="T10" fmla="*/ 2 w 10"/>
                <a:gd name="T11" fmla="*/ 6 h 23"/>
                <a:gd name="T12" fmla="*/ 1 w 10"/>
                <a:gd name="T13" fmla="*/ 7 h 23"/>
                <a:gd name="T14" fmla="*/ 0 w 10"/>
                <a:gd name="T15" fmla="*/ 7 h 23"/>
                <a:gd name="T16" fmla="*/ 0 w 10"/>
                <a:gd name="T17" fmla="*/ 3 h 23"/>
                <a:gd name="T18" fmla="*/ 3 w 10"/>
                <a:gd name="T19" fmla="*/ 2 h 23"/>
                <a:gd name="T20" fmla="*/ 7 w 10"/>
                <a:gd name="T21" fmla="*/ 0 h 23"/>
                <a:gd name="T22" fmla="*/ 10 w 10"/>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10" y="0"/>
                  </a:moveTo>
                  <a:cubicBezTo>
                    <a:pt x="10" y="23"/>
                    <a:pt x="10" y="23"/>
                    <a:pt x="10" y="23"/>
                  </a:cubicBezTo>
                  <a:cubicBezTo>
                    <a:pt x="5" y="23"/>
                    <a:pt x="5" y="23"/>
                    <a:pt x="5" y="23"/>
                  </a:cubicBezTo>
                  <a:cubicBezTo>
                    <a:pt x="5" y="5"/>
                    <a:pt x="5" y="5"/>
                    <a:pt x="5" y="5"/>
                  </a:cubicBezTo>
                  <a:cubicBezTo>
                    <a:pt x="4" y="5"/>
                    <a:pt x="4" y="6"/>
                    <a:pt x="4" y="6"/>
                  </a:cubicBezTo>
                  <a:cubicBezTo>
                    <a:pt x="3" y="6"/>
                    <a:pt x="3" y="6"/>
                    <a:pt x="2" y="6"/>
                  </a:cubicBezTo>
                  <a:cubicBezTo>
                    <a:pt x="2" y="7"/>
                    <a:pt x="2" y="7"/>
                    <a:pt x="1" y="7"/>
                  </a:cubicBezTo>
                  <a:cubicBezTo>
                    <a:pt x="1" y="7"/>
                    <a:pt x="0" y="7"/>
                    <a:pt x="0" y="7"/>
                  </a:cubicBezTo>
                  <a:cubicBezTo>
                    <a:pt x="0" y="3"/>
                    <a:pt x="0" y="3"/>
                    <a:pt x="0" y="3"/>
                  </a:cubicBezTo>
                  <a:cubicBezTo>
                    <a:pt x="1" y="3"/>
                    <a:pt x="2" y="2"/>
                    <a:pt x="3" y="2"/>
                  </a:cubicBezTo>
                  <a:cubicBezTo>
                    <a:pt x="5" y="1"/>
                    <a:pt x="6" y="0"/>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105"/>
            <p:cNvSpPr>
              <a:spLocks/>
            </p:cNvSpPr>
            <p:nvPr/>
          </p:nvSpPr>
          <p:spPr bwMode="auto">
            <a:xfrm>
              <a:off x="6791325" y="4443413"/>
              <a:ext cx="22225" cy="50800"/>
            </a:xfrm>
            <a:custGeom>
              <a:avLst/>
              <a:gdLst>
                <a:gd name="T0" fmla="*/ 10 w 10"/>
                <a:gd name="T1" fmla="*/ 0 h 23"/>
                <a:gd name="T2" fmla="*/ 10 w 10"/>
                <a:gd name="T3" fmla="*/ 23 h 23"/>
                <a:gd name="T4" fmla="*/ 5 w 10"/>
                <a:gd name="T5" fmla="*/ 23 h 23"/>
                <a:gd name="T6" fmla="*/ 5 w 10"/>
                <a:gd name="T7" fmla="*/ 6 h 23"/>
                <a:gd name="T8" fmla="*/ 4 w 10"/>
                <a:gd name="T9" fmla="*/ 6 h 23"/>
                <a:gd name="T10" fmla="*/ 3 w 10"/>
                <a:gd name="T11" fmla="*/ 7 h 23"/>
                <a:gd name="T12" fmla="*/ 1 w 10"/>
                <a:gd name="T13" fmla="*/ 7 h 23"/>
                <a:gd name="T14" fmla="*/ 0 w 10"/>
                <a:gd name="T15" fmla="*/ 7 h 23"/>
                <a:gd name="T16" fmla="*/ 0 w 10"/>
                <a:gd name="T17" fmla="*/ 3 h 23"/>
                <a:gd name="T18" fmla="*/ 4 w 10"/>
                <a:gd name="T19" fmla="*/ 2 h 23"/>
                <a:gd name="T20" fmla="*/ 7 w 10"/>
                <a:gd name="T21" fmla="*/ 0 h 23"/>
                <a:gd name="T22" fmla="*/ 10 w 10"/>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10" y="0"/>
                  </a:moveTo>
                  <a:cubicBezTo>
                    <a:pt x="10" y="23"/>
                    <a:pt x="10" y="23"/>
                    <a:pt x="10" y="23"/>
                  </a:cubicBezTo>
                  <a:cubicBezTo>
                    <a:pt x="5" y="23"/>
                    <a:pt x="5" y="23"/>
                    <a:pt x="5" y="23"/>
                  </a:cubicBezTo>
                  <a:cubicBezTo>
                    <a:pt x="5" y="6"/>
                    <a:pt x="5" y="6"/>
                    <a:pt x="5" y="6"/>
                  </a:cubicBezTo>
                  <a:cubicBezTo>
                    <a:pt x="5" y="6"/>
                    <a:pt x="4" y="6"/>
                    <a:pt x="4" y="6"/>
                  </a:cubicBezTo>
                  <a:cubicBezTo>
                    <a:pt x="3" y="6"/>
                    <a:pt x="3" y="7"/>
                    <a:pt x="3" y="7"/>
                  </a:cubicBezTo>
                  <a:cubicBezTo>
                    <a:pt x="2" y="7"/>
                    <a:pt x="2" y="7"/>
                    <a:pt x="1" y="7"/>
                  </a:cubicBezTo>
                  <a:cubicBezTo>
                    <a:pt x="1" y="7"/>
                    <a:pt x="0" y="7"/>
                    <a:pt x="0" y="7"/>
                  </a:cubicBezTo>
                  <a:cubicBezTo>
                    <a:pt x="0" y="3"/>
                    <a:pt x="0" y="3"/>
                    <a:pt x="0" y="3"/>
                  </a:cubicBezTo>
                  <a:cubicBezTo>
                    <a:pt x="1"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106"/>
            <p:cNvSpPr>
              <a:spLocks noEditPoints="1"/>
            </p:cNvSpPr>
            <p:nvPr/>
          </p:nvSpPr>
          <p:spPr bwMode="auto">
            <a:xfrm>
              <a:off x="6786563" y="4513263"/>
              <a:ext cx="36513" cy="53975"/>
            </a:xfrm>
            <a:custGeom>
              <a:avLst/>
              <a:gdLst>
                <a:gd name="T0" fmla="*/ 8 w 16"/>
                <a:gd name="T1" fmla="*/ 24 h 24"/>
                <a:gd name="T2" fmla="*/ 0 w 16"/>
                <a:gd name="T3" fmla="*/ 12 h 24"/>
                <a:gd name="T4" fmla="*/ 2 w 16"/>
                <a:gd name="T5" fmla="*/ 3 h 24"/>
                <a:gd name="T6" fmla="*/ 8 w 16"/>
                <a:gd name="T7" fmla="*/ 0 h 24"/>
                <a:gd name="T8" fmla="*/ 16 w 16"/>
                <a:gd name="T9" fmla="*/ 12 h 24"/>
                <a:gd name="T10" fmla="*/ 14 w 16"/>
                <a:gd name="T11" fmla="*/ 21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2" y="24"/>
                    <a:pt x="0" y="20"/>
                    <a:pt x="0" y="12"/>
                  </a:cubicBezTo>
                  <a:cubicBezTo>
                    <a:pt x="0" y="8"/>
                    <a:pt x="0" y="5"/>
                    <a:pt x="2" y="3"/>
                  </a:cubicBezTo>
                  <a:cubicBezTo>
                    <a:pt x="3" y="1"/>
                    <a:pt x="6" y="0"/>
                    <a:pt x="8" y="0"/>
                  </a:cubicBezTo>
                  <a:cubicBezTo>
                    <a:pt x="14" y="0"/>
                    <a:pt x="16" y="4"/>
                    <a:pt x="16" y="12"/>
                  </a:cubicBezTo>
                  <a:cubicBezTo>
                    <a:pt x="16" y="16"/>
                    <a:pt x="15" y="19"/>
                    <a:pt x="14" y="21"/>
                  </a:cubicBezTo>
                  <a:cubicBezTo>
                    <a:pt x="13" y="23"/>
                    <a:pt x="11"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107"/>
            <p:cNvSpPr>
              <a:spLocks noEditPoints="1"/>
            </p:cNvSpPr>
            <p:nvPr/>
          </p:nvSpPr>
          <p:spPr bwMode="auto">
            <a:xfrm>
              <a:off x="6786563" y="4587875"/>
              <a:ext cx="36513" cy="50800"/>
            </a:xfrm>
            <a:custGeom>
              <a:avLst/>
              <a:gdLst>
                <a:gd name="T0" fmla="*/ 8 w 16"/>
                <a:gd name="T1" fmla="*/ 23 h 23"/>
                <a:gd name="T2" fmla="*/ 0 w 16"/>
                <a:gd name="T3" fmla="*/ 12 h 23"/>
                <a:gd name="T4" fmla="*/ 2 w 16"/>
                <a:gd name="T5" fmla="*/ 3 h 23"/>
                <a:gd name="T6" fmla="*/ 8 w 16"/>
                <a:gd name="T7" fmla="*/ 0 h 23"/>
                <a:gd name="T8" fmla="*/ 16 w 16"/>
                <a:gd name="T9" fmla="*/ 11 h 23"/>
                <a:gd name="T10" fmla="*/ 14 w 16"/>
                <a:gd name="T11" fmla="*/ 20 h 23"/>
                <a:gd name="T12" fmla="*/ 8 w 16"/>
                <a:gd name="T13" fmla="*/ 23 h 23"/>
                <a:gd name="T14" fmla="*/ 8 w 16"/>
                <a:gd name="T15" fmla="*/ 4 h 23"/>
                <a:gd name="T16" fmla="*/ 5 w 16"/>
                <a:gd name="T17" fmla="*/ 12 h 23"/>
                <a:gd name="T18" fmla="*/ 8 w 16"/>
                <a:gd name="T19" fmla="*/ 19 h 23"/>
                <a:gd name="T20" fmla="*/ 11 w 16"/>
                <a:gd name="T21" fmla="*/ 11 h 23"/>
                <a:gd name="T22" fmla="*/ 8 w 16"/>
                <a:gd name="T2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3">
                  <a:moveTo>
                    <a:pt x="8" y="23"/>
                  </a:moveTo>
                  <a:cubicBezTo>
                    <a:pt x="2" y="23"/>
                    <a:pt x="0" y="19"/>
                    <a:pt x="0" y="12"/>
                  </a:cubicBezTo>
                  <a:cubicBezTo>
                    <a:pt x="0" y="8"/>
                    <a:pt x="0" y="5"/>
                    <a:pt x="2" y="3"/>
                  </a:cubicBezTo>
                  <a:cubicBezTo>
                    <a:pt x="3" y="1"/>
                    <a:pt x="6" y="0"/>
                    <a:pt x="8" y="0"/>
                  </a:cubicBezTo>
                  <a:cubicBezTo>
                    <a:pt x="14" y="0"/>
                    <a:pt x="16" y="4"/>
                    <a:pt x="16" y="11"/>
                  </a:cubicBezTo>
                  <a:cubicBezTo>
                    <a:pt x="16" y="15"/>
                    <a:pt x="15" y="18"/>
                    <a:pt x="14" y="20"/>
                  </a:cubicBezTo>
                  <a:cubicBezTo>
                    <a:pt x="13" y="22"/>
                    <a:pt x="11" y="23"/>
                    <a:pt x="8" y="23"/>
                  </a:cubicBezTo>
                  <a:close/>
                  <a:moveTo>
                    <a:pt x="8" y="4"/>
                  </a:moveTo>
                  <a:cubicBezTo>
                    <a:pt x="6" y="4"/>
                    <a:pt x="5" y="6"/>
                    <a:pt x="5" y="12"/>
                  </a:cubicBezTo>
                  <a:cubicBezTo>
                    <a:pt x="5" y="17"/>
                    <a:pt x="6" y="19"/>
                    <a:pt x="8" y="19"/>
                  </a:cubicBezTo>
                  <a:cubicBezTo>
                    <a:pt x="10" y="19"/>
                    <a:pt x="11" y="17"/>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108"/>
            <p:cNvSpPr>
              <a:spLocks noEditPoints="1"/>
            </p:cNvSpPr>
            <p:nvPr/>
          </p:nvSpPr>
          <p:spPr bwMode="auto">
            <a:xfrm>
              <a:off x="6742113" y="4443413"/>
              <a:ext cx="36513" cy="50800"/>
            </a:xfrm>
            <a:custGeom>
              <a:avLst/>
              <a:gdLst>
                <a:gd name="T0" fmla="*/ 8 w 16"/>
                <a:gd name="T1" fmla="*/ 23 h 23"/>
                <a:gd name="T2" fmla="*/ 0 w 16"/>
                <a:gd name="T3" fmla="*/ 12 h 23"/>
                <a:gd name="T4" fmla="*/ 2 w 16"/>
                <a:gd name="T5" fmla="*/ 3 h 23"/>
                <a:gd name="T6" fmla="*/ 8 w 16"/>
                <a:gd name="T7" fmla="*/ 0 h 23"/>
                <a:gd name="T8" fmla="*/ 16 w 16"/>
                <a:gd name="T9" fmla="*/ 12 h 23"/>
                <a:gd name="T10" fmla="*/ 14 w 16"/>
                <a:gd name="T11" fmla="*/ 20 h 23"/>
                <a:gd name="T12" fmla="*/ 8 w 16"/>
                <a:gd name="T13" fmla="*/ 23 h 23"/>
                <a:gd name="T14" fmla="*/ 8 w 16"/>
                <a:gd name="T15" fmla="*/ 4 h 23"/>
                <a:gd name="T16" fmla="*/ 5 w 16"/>
                <a:gd name="T17" fmla="*/ 12 h 23"/>
                <a:gd name="T18" fmla="*/ 8 w 16"/>
                <a:gd name="T19" fmla="*/ 20 h 23"/>
                <a:gd name="T20" fmla="*/ 11 w 16"/>
                <a:gd name="T21" fmla="*/ 12 h 23"/>
                <a:gd name="T22" fmla="*/ 8 w 16"/>
                <a:gd name="T2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3">
                  <a:moveTo>
                    <a:pt x="8" y="23"/>
                  </a:moveTo>
                  <a:cubicBezTo>
                    <a:pt x="2" y="23"/>
                    <a:pt x="0" y="20"/>
                    <a:pt x="0" y="12"/>
                  </a:cubicBezTo>
                  <a:cubicBezTo>
                    <a:pt x="0" y="8"/>
                    <a:pt x="0" y="5"/>
                    <a:pt x="2" y="3"/>
                  </a:cubicBezTo>
                  <a:cubicBezTo>
                    <a:pt x="3" y="1"/>
                    <a:pt x="6" y="0"/>
                    <a:pt x="8" y="0"/>
                  </a:cubicBezTo>
                  <a:cubicBezTo>
                    <a:pt x="14" y="0"/>
                    <a:pt x="16" y="4"/>
                    <a:pt x="16" y="12"/>
                  </a:cubicBezTo>
                  <a:cubicBezTo>
                    <a:pt x="16" y="15"/>
                    <a:pt x="15" y="18"/>
                    <a:pt x="14" y="20"/>
                  </a:cubicBezTo>
                  <a:cubicBezTo>
                    <a:pt x="13" y="22"/>
                    <a:pt x="11" y="23"/>
                    <a:pt x="8" y="23"/>
                  </a:cubicBezTo>
                  <a:close/>
                  <a:moveTo>
                    <a:pt x="8" y="4"/>
                  </a:moveTo>
                  <a:cubicBezTo>
                    <a:pt x="6" y="4"/>
                    <a:pt x="5" y="7"/>
                    <a:pt x="5" y="12"/>
                  </a:cubicBezTo>
                  <a:cubicBezTo>
                    <a:pt x="5" y="17"/>
                    <a:pt x="6" y="20"/>
                    <a:pt x="8" y="20"/>
                  </a:cubicBezTo>
                  <a:cubicBezTo>
                    <a:pt x="10" y="20"/>
                    <a:pt x="11" y="17"/>
                    <a:pt x="11" y="12"/>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109"/>
            <p:cNvSpPr>
              <a:spLocks/>
            </p:cNvSpPr>
            <p:nvPr/>
          </p:nvSpPr>
          <p:spPr bwMode="auto">
            <a:xfrm>
              <a:off x="6746875" y="4513263"/>
              <a:ext cx="22225" cy="52388"/>
            </a:xfrm>
            <a:custGeom>
              <a:avLst/>
              <a:gdLst>
                <a:gd name="T0" fmla="*/ 10 w 10"/>
                <a:gd name="T1" fmla="*/ 0 h 23"/>
                <a:gd name="T2" fmla="*/ 10 w 10"/>
                <a:gd name="T3" fmla="*/ 23 h 23"/>
                <a:gd name="T4" fmla="*/ 5 w 10"/>
                <a:gd name="T5" fmla="*/ 23 h 23"/>
                <a:gd name="T6" fmla="*/ 5 w 10"/>
                <a:gd name="T7" fmla="*/ 6 h 23"/>
                <a:gd name="T8" fmla="*/ 4 w 10"/>
                <a:gd name="T9" fmla="*/ 7 h 23"/>
                <a:gd name="T10" fmla="*/ 3 w 10"/>
                <a:gd name="T11" fmla="*/ 7 h 23"/>
                <a:gd name="T12" fmla="*/ 1 w 10"/>
                <a:gd name="T13" fmla="*/ 8 h 23"/>
                <a:gd name="T14" fmla="*/ 0 w 10"/>
                <a:gd name="T15" fmla="*/ 8 h 23"/>
                <a:gd name="T16" fmla="*/ 0 w 10"/>
                <a:gd name="T17" fmla="*/ 4 h 23"/>
                <a:gd name="T18" fmla="*/ 4 w 10"/>
                <a:gd name="T19" fmla="*/ 2 h 23"/>
                <a:gd name="T20" fmla="*/ 7 w 10"/>
                <a:gd name="T21" fmla="*/ 0 h 23"/>
                <a:gd name="T22" fmla="*/ 10 w 10"/>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10" y="0"/>
                  </a:moveTo>
                  <a:cubicBezTo>
                    <a:pt x="10" y="23"/>
                    <a:pt x="10" y="23"/>
                    <a:pt x="10" y="23"/>
                  </a:cubicBezTo>
                  <a:cubicBezTo>
                    <a:pt x="5" y="23"/>
                    <a:pt x="5" y="23"/>
                    <a:pt x="5" y="23"/>
                  </a:cubicBezTo>
                  <a:cubicBezTo>
                    <a:pt x="5" y="6"/>
                    <a:pt x="5" y="6"/>
                    <a:pt x="5" y="6"/>
                  </a:cubicBezTo>
                  <a:cubicBezTo>
                    <a:pt x="5" y="6"/>
                    <a:pt x="4" y="6"/>
                    <a:pt x="4" y="7"/>
                  </a:cubicBezTo>
                  <a:cubicBezTo>
                    <a:pt x="3" y="7"/>
                    <a:pt x="3" y="7"/>
                    <a:pt x="3" y="7"/>
                  </a:cubicBezTo>
                  <a:cubicBezTo>
                    <a:pt x="2" y="7"/>
                    <a:pt x="2" y="7"/>
                    <a:pt x="1" y="8"/>
                  </a:cubicBezTo>
                  <a:cubicBezTo>
                    <a:pt x="1" y="8"/>
                    <a:pt x="0" y="8"/>
                    <a:pt x="0" y="8"/>
                  </a:cubicBezTo>
                  <a:cubicBezTo>
                    <a:pt x="0" y="4"/>
                    <a:pt x="0" y="4"/>
                    <a:pt x="0" y="4"/>
                  </a:cubicBezTo>
                  <a:cubicBezTo>
                    <a:pt x="1" y="3"/>
                    <a:pt x="3" y="3"/>
                    <a:pt x="4" y="2"/>
                  </a:cubicBezTo>
                  <a:cubicBezTo>
                    <a:pt x="5" y="2"/>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110"/>
            <p:cNvSpPr>
              <a:spLocks noEditPoints="1"/>
            </p:cNvSpPr>
            <p:nvPr/>
          </p:nvSpPr>
          <p:spPr bwMode="auto">
            <a:xfrm>
              <a:off x="6742113" y="4587875"/>
              <a:ext cx="36513" cy="50800"/>
            </a:xfrm>
            <a:custGeom>
              <a:avLst/>
              <a:gdLst>
                <a:gd name="T0" fmla="*/ 8 w 16"/>
                <a:gd name="T1" fmla="*/ 23 h 23"/>
                <a:gd name="T2" fmla="*/ 0 w 16"/>
                <a:gd name="T3" fmla="*/ 12 h 23"/>
                <a:gd name="T4" fmla="*/ 2 w 16"/>
                <a:gd name="T5" fmla="*/ 3 h 23"/>
                <a:gd name="T6" fmla="*/ 8 w 16"/>
                <a:gd name="T7" fmla="*/ 0 h 23"/>
                <a:gd name="T8" fmla="*/ 16 w 16"/>
                <a:gd name="T9" fmla="*/ 11 h 23"/>
                <a:gd name="T10" fmla="*/ 14 w 16"/>
                <a:gd name="T11" fmla="*/ 20 h 23"/>
                <a:gd name="T12" fmla="*/ 8 w 16"/>
                <a:gd name="T13" fmla="*/ 23 h 23"/>
                <a:gd name="T14" fmla="*/ 8 w 16"/>
                <a:gd name="T15" fmla="*/ 4 h 23"/>
                <a:gd name="T16" fmla="*/ 5 w 16"/>
                <a:gd name="T17" fmla="*/ 12 h 23"/>
                <a:gd name="T18" fmla="*/ 8 w 16"/>
                <a:gd name="T19" fmla="*/ 19 h 23"/>
                <a:gd name="T20" fmla="*/ 11 w 16"/>
                <a:gd name="T21" fmla="*/ 11 h 23"/>
                <a:gd name="T22" fmla="*/ 8 w 16"/>
                <a:gd name="T2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3">
                  <a:moveTo>
                    <a:pt x="8" y="23"/>
                  </a:moveTo>
                  <a:cubicBezTo>
                    <a:pt x="2" y="23"/>
                    <a:pt x="0" y="19"/>
                    <a:pt x="0" y="12"/>
                  </a:cubicBezTo>
                  <a:cubicBezTo>
                    <a:pt x="0" y="8"/>
                    <a:pt x="0" y="5"/>
                    <a:pt x="2" y="3"/>
                  </a:cubicBezTo>
                  <a:cubicBezTo>
                    <a:pt x="3" y="1"/>
                    <a:pt x="6" y="0"/>
                    <a:pt x="8" y="0"/>
                  </a:cubicBezTo>
                  <a:cubicBezTo>
                    <a:pt x="14" y="0"/>
                    <a:pt x="16" y="4"/>
                    <a:pt x="16" y="11"/>
                  </a:cubicBezTo>
                  <a:cubicBezTo>
                    <a:pt x="16" y="15"/>
                    <a:pt x="15" y="18"/>
                    <a:pt x="14" y="20"/>
                  </a:cubicBezTo>
                  <a:cubicBezTo>
                    <a:pt x="13" y="22"/>
                    <a:pt x="11" y="23"/>
                    <a:pt x="8" y="23"/>
                  </a:cubicBezTo>
                  <a:close/>
                  <a:moveTo>
                    <a:pt x="8" y="4"/>
                  </a:moveTo>
                  <a:cubicBezTo>
                    <a:pt x="6" y="4"/>
                    <a:pt x="5" y="6"/>
                    <a:pt x="5" y="12"/>
                  </a:cubicBezTo>
                  <a:cubicBezTo>
                    <a:pt x="5" y="17"/>
                    <a:pt x="6" y="19"/>
                    <a:pt x="8" y="19"/>
                  </a:cubicBezTo>
                  <a:cubicBezTo>
                    <a:pt x="10" y="19"/>
                    <a:pt x="11" y="17"/>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Rectangle 111"/>
            <p:cNvSpPr>
              <a:spLocks noChangeArrowheads="1"/>
            </p:cNvSpPr>
            <p:nvPr/>
          </p:nvSpPr>
          <p:spPr bwMode="auto">
            <a:xfrm>
              <a:off x="5816600" y="4638675"/>
              <a:ext cx="446088" cy="4460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112"/>
            <p:cNvSpPr>
              <a:spLocks/>
            </p:cNvSpPr>
            <p:nvPr/>
          </p:nvSpPr>
          <p:spPr bwMode="auto">
            <a:xfrm>
              <a:off x="5894388" y="4718050"/>
              <a:ext cx="33338" cy="76200"/>
            </a:xfrm>
            <a:custGeom>
              <a:avLst/>
              <a:gdLst>
                <a:gd name="T0" fmla="*/ 15 w 15"/>
                <a:gd name="T1" fmla="*/ 0 h 34"/>
                <a:gd name="T2" fmla="*/ 15 w 15"/>
                <a:gd name="T3" fmla="*/ 34 h 34"/>
                <a:gd name="T4" fmla="*/ 7 w 15"/>
                <a:gd name="T5" fmla="*/ 34 h 34"/>
                <a:gd name="T6" fmla="*/ 7 w 15"/>
                <a:gd name="T7" fmla="*/ 8 h 34"/>
                <a:gd name="T8" fmla="*/ 6 w 15"/>
                <a:gd name="T9" fmla="*/ 9 h 34"/>
                <a:gd name="T10" fmla="*/ 4 w 15"/>
                <a:gd name="T11" fmla="*/ 10 h 34"/>
                <a:gd name="T12" fmla="*/ 2 w 15"/>
                <a:gd name="T13" fmla="*/ 11 h 34"/>
                <a:gd name="T14" fmla="*/ 0 w 15"/>
                <a:gd name="T15" fmla="*/ 11 h 34"/>
                <a:gd name="T16" fmla="*/ 0 w 15"/>
                <a:gd name="T17" fmla="*/ 5 h 34"/>
                <a:gd name="T18" fmla="*/ 6 w 15"/>
                <a:gd name="T19" fmla="*/ 3 h 34"/>
                <a:gd name="T20" fmla="*/ 10 w 15"/>
                <a:gd name="T21" fmla="*/ 0 h 34"/>
                <a:gd name="T22" fmla="*/ 15 w 15"/>
                <a:gd name="T2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4">
                  <a:moveTo>
                    <a:pt x="15" y="0"/>
                  </a:moveTo>
                  <a:cubicBezTo>
                    <a:pt x="15" y="34"/>
                    <a:pt x="15" y="34"/>
                    <a:pt x="15" y="34"/>
                  </a:cubicBezTo>
                  <a:cubicBezTo>
                    <a:pt x="7" y="34"/>
                    <a:pt x="7" y="34"/>
                    <a:pt x="7" y="34"/>
                  </a:cubicBezTo>
                  <a:cubicBezTo>
                    <a:pt x="7" y="8"/>
                    <a:pt x="7" y="8"/>
                    <a:pt x="7" y="8"/>
                  </a:cubicBezTo>
                  <a:cubicBezTo>
                    <a:pt x="7" y="9"/>
                    <a:pt x="6" y="9"/>
                    <a:pt x="6" y="9"/>
                  </a:cubicBezTo>
                  <a:cubicBezTo>
                    <a:pt x="5" y="10"/>
                    <a:pt x="5" y="10"/>
                    <a:pt x="4" y="10"/>
                  </a:cubicBezTo>
                  <a:cubicBezTo>
                    <a:pt x="4" y="11"/>
                    <a:pt x="3" y="11"/>
                    <a:pt x="2" y="11"/>
                  </a:cubicBezTo>
                  <a:cubicBezTo>
                    <a:pt x="2" y="11"/>
                    <a:pt x="1" y="11"/>
                    <a:pt x="0" y="11"/>
                  </a:cubicBezTo>
                  <a:cubicBezTo>
                    <a:pt x="0" y="5"/>
                    <a:pt x="0" y="5"/>
                    <a:pt x="0" y="5"/>
                  </a:cubicBezTo>
                  <a:cubicBezTo>
                    <a:pt x="2" y="5"/>
                    <a:pt x="4" y="4"/>
                    <a:pt x="6" y="3"/>
                  </a:cubicBezTo>
                  <a:cubicBezTo>
                    <a:pt x="7" y="2"/>
                    <a:pt x="9" y="1"/>
                    <a:pt x="10" y="0"/>
                  </a:cubicBez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113"/>
            <p:cNvSpPr>
              <a:spLocks noEditPoints="1"/>
            </p:cNvSpPr>
            <p:nvPr/>
          </p:nvSpPr>
          <p:spPr bwMode="auto">
            <a:xfrm>
              <a:off x="5951538" y="4718050"/>
              <a:ext cx="53975" cy="77788"/>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0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8"/>
                    <a:pt x="3" y="5"/>
                  </a:cubicBezTo>
                  <a:cubicBezTo>
                    <a:pt x="5" y="2"/>
                    <a:pt x="8" y="0"/>
                    <a:pt x="13" y="0"/>
                  </a:cubicBezTo>
                  <a:cubicBezTo>
                    <a:pt x="20" y="0"/>
                    <a:pt x="24" y="6"/>
                    <a:pt x="24" y="17"/>
                  </a:cubicBezTo>
                  <a:cubicBezTo>
                    <a:pt x="24" y="23"/>
                    <a:pt x="23" y="27"/>
                    <a:pt x="21" y="30"/>
                  </a:cubicBezTo>
                  <a:cubicBezTo>
                    <a:pt x="19" y="33"/>
                    <a:pt x="16" y="35"/>
                    <a:pt x="12" y="35"/>
                  </a:cubicBezTo>
                  <a:close/>
                  <a:moveTo>
                    <a:pt x="12" y="6"/>
                  </a:moveTo>
                  <a:cubicBezTo>
                    <a:pt x="9" y="6"/>
                    <a:pt x="7" y="10"/>
                    <a:pt x="7" y="18"/>
                  </a:cubicBezTo>
                  <a:cubicBezTo>
                    <a:pt x="7" y="25"/>
                    <a:pt x="9" y="29"/>
                    <a:pt x="12" y="29"/>
                  </a:cubicBezTo>
                  <a:cubicBezTo>
                    <a:pt x="15" y="29"/>
                    <a:pt x="17" y="25"/>
                    <a:pt x="17" y="18"/>
                  </a:cubicBezTo>
                  <a:cubicBezTo>
                    <a:pt x="17" y="10"/>
                    <a:pt x="15" y="6"/>
                    <a:pt x="12"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114"/>
            <p:cNvSpPr>
              <a:spLocks/>
            </p:cNvSpPr>
            <p:nvPr/>
          </p:nvSpPr>
          <p:spPr bwMode="auto">
            <a:xfrm>
              <a:off x="6019800" y="4718050"/>
              <a:ext cx="31750" cy="76200"/>
            </a:xfrm>
            <a:custGeom>
              <a:avLst/>
              <a:gdLst>
                <a:gd name="T0" fmla="*/ 14 w 14"/>
                <a:gd name="T1" fmla="*/ 0 h 34"/>
                <a:gd name="T2" fmla="*/ 14 w 14"/>
                <a:gd name="T3" fmla="*/ 34 h 34"/>
                <a:gd name="T4" fmla="*/ 7 w 14"/>
                <a:gd name="T5" fmla="*/ 34 h 34"/>
                <a:gd name="T6" fmla="*/ 7 w 14"/>
                <a:gd name="T7" fmla="*/ 8 h 34"/>
                <a:gd name="T8" fmla="*/ 5 w 14"/>
                <a:gd name="T9" fmla="*/ 9 h 34"/>
                <a:gd name="T10" fmla="*/ 3 w 14"/>
                <a:gd name="T11" fmla="*/ 10 h 34"/>
                <a:gd name="T12" fmla="*/ 1 w 14"/>
                <a:gd name="T13" fmla="*/ 11 h 34"/>
                <a:gd name="T14" fmla="*/ 0 w 14"/>
                <a:gd name="T15" fmla="*/ 11 h 34"/>
                <a:gd name="T16" fmla="*/ 0 w 14"/>
                <a:gd name="T17" fmla="*/ 5 h 34"/>
                <a:gd name="T18" fmla="*/ 5 w 14"/>
                <a:gd name="T19" fmla="*/ 3 h 34"/>
                <a:gd name="T20" fmla="*/ 9 w 14"/>
                <a:gd name="T21" fmla="*/ 0 h 34"/>
                <a:gd name="T22" fmla="*/ 14 w 14"/>
                <a:gd name="T2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4">
                  <a:moveTo>
                    <a:pt x="14" y="0"/>
                  </a:moveTo>
                  <a:cubicBezTo>
                    <a:pt x="14" y="34"/>
                    <a:pt x="14" y="34"/>
                    <a:pt x="14" y="34"/>
                  </a:cubicBezTo>
                  <a:cubicBezTo>
                    <a:pt x="7" y="34"/>
                    <a:pt x="7" y="34"/>
                    <a:pt x="7" y="34"/>
                  </a:cubicBezTo>
                  <a:cubicBezTo>
                    <a:pt x="7" y="8"/>
                    <a:pt x="7" y="8"/>
                    <a:pt x="7" y="8"/>
                  </a:cubicBezTo>
                  <a:cubicBezTo>
                    <a:pt x="6" y="9"/>
                    <a:pt x="6" y="9"/>
                    <a:pt x="5" y="9"/>
                  </a:cubicBezTo>
                  <a:cubicBezTo>
                    <a:pt x="5" y="10"/>
                    <a:pt x="4" y="10"/>
                    <a:pt x="3" y="10"/>
                  </a:cubicBezTo>
                  <a:cubicBezTo>
                    <a:pt x="3" y="11"/>
                    <a:pt x="2" y="11"/>
                    <a:pt x="1" y="11"/>
                  </a:cubicBezTo>
                  <a:cubicBezTo>
                    <a:pt x="1" y="11"/>
                    <a:pt x="0" y="11"/>
                    <a:pt x="0" y="11"/>
                  </a:cubicBezTo>
                  <a:cubicBezTo>
                    <a:pt x="0" y="5"/>
                    <a:pt x="0" y="5"/>
                    <a:pt x="0" y="5"/>
                  </a:cubicBezTo>
                  <a:cubicBezTo>
                    <a:pt x="1" y="5"/>
                    <a:pt x="3" y="4"/>
                    <a:pt x="5" y="3"/>
                  </a:cubicBezTo>
                  <a:cubicBezTo>
                    <a:pt x="7" y="2"/>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115"/>
            <p:cNvSpPr>
              <a:spLocks noEditPoints="1"/>
            </p:cNvSpPr>
            <p:nvPr/>
          </p:nvSpPr>
          <p:spPr bwMode="auto">
            <a:xfrm>
              <a:off x="5886450" y="4824413"/>
              <a:ext cx="53975" cy="76200"/>
            </a:xfrm>
            <a:custGeom>
              <a:avLst/>
              <a:gdLst>
                <a:gd name="T0" fmla="*/ 12 w 24"/>
                <a:gd name="T1" fmla="*/ 34 h 34"/>
                <a:gd name="T2" fmla="*/ 0 w 24"/>
                <a:gd name="T3" fmla="*/ 17 h 34"/>
                <a:gd name="T4" fmla="*/ 3 w 24"/>
                <a:gd name="T5" fmla="*/ 4 h 34"/>
                <a:gd name="T6" fmla="*/ 12 w 24"/>
                <a:gd name="T7" fmla="*/ 0 h 34"/>
                <a:gd name="T8" fmla="*/ 24 w 24"/>
                <a:gd name="T9" fmla="*/ 16 h 34"/>
                <a:gd name="T10" fmla="*/ 21 w 24"/>
                <a:gd name="T11" fmla="*/ 29 h 34"/>
                <a:gd name="T12" fmla="*/ 12 w 24"/>
                <a:gd name="T13" fmla="*/ 34 h 34"/>
                <a:gd name="T14" fmla="*/ 12 w 24"/>
                <a:gd name="T15" fmla="*/ 5 h 34"/>
                <a:gd name="T16" fmla="*/ 7 w 24"/>
                <a:gd name="T17" fmla="*/ 17 h 34"/>
                <a:gd name="T18" fmla="*/ 12 w 24"/>
                <a:gd name="T19" fmla="*/ 28 h 34"/>
                <a:gd name="T20" fmla="*/ 16 w 24"/>
                <a:gd name="T21" fmla="*/ 17 h 34"/>
                <a:gd name="T22" fmla="*/ 12 w 24"/>
                <a:gd name="T23"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4">
                  <a:moveTo>
                    <a:pt x="12" y="34"/>
                  </a:moveTo>
                  <a:cubicBezTo>
                    <a:pt x="4" y="34"/>
                    <a:pt x="0" y="28"/>
                    <a:pt x="0" y="17"/>
                  </a:cubicBezTo>
                  <a:cubicBezTo>
                    <a:pt x="0" y="11"/>
                    <a:pt x="1" y="7"/>
                    <a:pt x="3" y="4"/>
                  </a:cubicBezTo>
                  <a:cubicBezTo>
                    <a:pt x="5" y="1"/>
                    <a:pt x="8" y="0"/>
                    <a:pt x="12" y="0"/>
                  </a:cubicBezTo>
                  <a:cubicBezTo>
                    <a:pt x="20" y="0"/>
                    <a:pt x="24" y="5"/>
                    <a:pt x="24" y="16"/>
                  </a:cubicBezTo>
                  <a:cubicBezTo>
                    <a:pt x="24" y="22"/>
                    <a:pt x="23" y="26"/>
                    <a:pt x="21" y="29"/>
                  </a:cubicBezTo>
                  <a:cubicBezTo>
                    <a:pt x="19" y="32"/>
                    <a:pt x="16" y="34"/>
                    <a:pt x="12" y="34"/>
                  </a:cubicBezTo>
                  <a:close/>
                  <a:moveTo>
                    <a:pt x="12" y="5"/>
                  </a:moveTo>
                  <a:cubicBezTo>
                    <a:pt x="9" y="5"/>
                    <a:pt x="7" y="9"/>
                    <a:pt x="7" y="17"/>
                  </a:cubicBezTo>
                  <a:cubicBezTo>
                    <a:pt x="7" y="24"/>
                    <a:pt x="9" y="28"/>
                    <a:pt x="12" y="28"/>
                  </a:cubicBezTo>
                  <a:cubicBezTo>
                    <a:pt x="15" y="28"/>
                    <a:pt x="16" y="24"/>
                    <a:pt x="16" y="17"/>
                  </a:cubicBezTo>
                  <a:cubicBezTo>
                    <a:pt x="16" y="9"/>
                    <a:pt x="15" y="5"/>
                    <a:pt x="12"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116"/>
            <p:cNvSpPr>
              <a:spLocks/>
            </p:cNvSpPr>
            <p:nvPr/>
          </p:nvSpPr>
          <p:spPr bwMode="auto">
            <a:xfrm>
              <a:off x="5957888" y="4822825"/>
              <a:ext cx="33338" cy="76200"/>
            </a:xfrm>
            <a:custGeom>
              <a:avLst/>
              <a:gdLst>
                <a:gd name="T0" fmla="*/ 15 w 15"/>
                <a:gd name="T1" fmla="*/ 0 h 34"/>
                <a:gd name="T2" fmla="*/ 15 w 15"/>
                <a:gd name="T3" fmla="*/ 34 h 34"/>
                <a:gd name="T4" fmla="*/ 7 w 15"/>
                <a:gd name="T5" fmla="*/ 34 h 34"/>
                <a:gd name="T6" fmla="*/ 7 w 15"/>
                <a:gd name="T7" fmla="*/ 9 h 34"/>
                <a:gd name="T8" fmla="*/ 6 w 15"/>
                <a:gd name="T9" fmla="*/ 10 h 34"/>
                <a:gd name="T10" fmla="*/ 4 w 15"/>
                <a:gd name="T11" fmla="*/ 10 h 34"/>
                <a:gd name="T12" fmla="*/ 2 w 15"/>
                <a:gd name="T13" fmla="*/ 11 h 34"/>
                <a:gd name="T14" fmla="*/ 0 w 15"/>
                <a:gd name="T15" fmla="*/ 11 h 34"/>
                <a:gd name="T16" fmla="*/ 0 w 15"/>
                <a:gd name="T17" fmla="*/ 5 h 34"/>
                <a:gd name="T18" fmla="*/ 6 w 15"/>
                <a:gd name="T19" fmla="*/ 3 h 34"/>
                <a:gd name="T20" fmla="*/ 10 w 15"/>
                <a:gd name="T21" fmla="*/ 0 h 34"/>
                <a:gd name="T22" fmla="*/ 15 w 15"/>
                <a:gd name="T2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4">
                  <a:moveTo>
                    <a:pt x="15" y="0"/>
                  </a:moveTo>
                  <a:cubicBezTo>
                    <a:pt x="15" y="34"/>
                    <a:pt x="15" y="34"/>
                    <a:pt x="15" y="34"/>
                  </a:cubicBezTo>
                  <a:cubicBezTo>
                    <a:pt x="7" y="34"/>
                    <a:pt x="7" y="34"/>
                    <a:pt x="7" y="34"/>
                  </a:cubicBezTo>
                  <a:cubicBezTo>
                    <a:pt x="7" y="9"/>
                    <a:pt x="7" y="9"/>
                    <a:pt x="7" y="9"/>
                  </a:cubicBezTo>
                  <a:cubicBezTo>
                    <a:pt x="7" y="9"/>
                    <a:pt x="7" y="9"/>
                    <a:pt x="6" y="10"/>
                  </a:cubicBezTo>
                  <a:cubicBezTo>
                    <a:pt x="5" y="10"/>
                    <a:pt x="5" y="10"/>
                    <a:pt x="4" y="10"/>
                  </a:cubicBezTo>
                  <a:cubicBezTo>
                    <a:pt x="4" y="11"/>
                    <a:pt x="3" y="11"/>
                    <a:pt x="2" y="11"/>
                  </a:cubicBezTo>
                  <a:cubicBezTo>
                    <a:pt x="2" y="11"/>
                    <a:pt x="1" y="11"/>
                    <a:pt x="0" y="11"/>
                  </a:cubicBezTo>
                  <a:cubicBezTo>
                    <a:pt x="0" y="5"/>
                    <a:pt x="0" y="5"/>
                    <a:pt x="0" y="5"/>
                  </a:cubicBezTo>
                  <a:cubicBezTo>
                    <a:pt x="2" y="5"/>
                    <a:pt x="4" y="4"/>
                    <a:pt x="6" y="3"/>
                  </a:cubicBezTo>
                  <a:cubicBezTo>
                    <a:pt x="7" y="2"/>
                    <a:pt x="9" y="1"/>
                    <a:pt x="10" y="0"/>
                  </a:cubicBez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117"/>
            <p:cNvSpPr>
              <a:spLocks noEditPoints="1"/>
            </p:cNvSpPr>
            <p:nvPr/>
          </p:nvSpPr>
          <p:spPr bwMode="auto">
            <a:xfrm>
              <a:off x="6011863" y="4824413"/>
              <a:ext cx="52388" cy="76200"/>
            </a:xfrm>
            <a:custGeom>
              <a:avLst/>
              <a:gdLst>
                <a:gd name="T0" fmla="*/ 12 w 24"/>
                <a:gd name="T1" fmla="*/ 34 h 34"/>
                <a:gd name="T2" fmla="*/ 0 w 24"/>
                <a:gd name="T3" fmla="*/ 17 h 34"/>
                <a:gd name="T4" fmla="*/ 3 w 24"/>
                <a:gd name="T5" fmla="*/ 4 h 34"/>
                <a:gd name="T6" fmla="*/ 13 w 24"/>
                <a:gd name="T7" fmla="*/ 0 h 34"/>
                <a:gd name="T8" fmla="*/ 24 w 24"/>
                <a:gd name="T9" fmla="*/ 16 h 34"/>
                <a:gd name="T10" fmla="*/ 21 w 24"/>
                <a:gd name="T11" fmla="*/ 29 h 34"/>
                <a:gd name="T12" fmla="*/ 12 w 24"/>
                <a:gd name="T13" fmla="*/ 34 h 34"/>
                <a:gd name="T14" fmla="*/ 12 w 24"/>
                <a:gd name="T15" fmla="*/ 5 h 34"/>
                <a:gd name="T16" fmla="*/ 8 w 24"/>
                <a:gd name="T17" fmla="*/ 17 h 34"/>
                <a:gd name="T18" fmla="*/ 12 w 24"/>
                <a:gd name="T19" fmla="*/ 28 h 34"/>
                <a:gd name="T20" fmla="*/ 17 w 24"/>
                <a:gd name="T21" fmla="*/ 17 h 34"/>
                <a:gd name="T22" fmla="*/ 12 w 24"/>
                <a:gd name="T23"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4">
                  <a:moveTo>
                    <a:pt x="12" y="34"/>
                  </a:moveTo>
                  <a:cubicBezTo>
                    <a:pt x="4" y="34"/>
                    <a:pt x="0" y="28"/>
                    <a:pt x="0" y="17"/>
                  </a:cubicBezTo>
                  <a:cubicBezTo>
                    <a:pt x="0" y="11"/>
                    <a:pt x="1" y="7"/>
                    <a:pt x="3" y="4"/>
                  </a:cubicBezTo>
                  <a:cubicBezTo>
                    <a:pt x="6" y="1"/>
                    <a:pt x="9" y="0"/>
                    <a:pt x="13" y="0"/>
                  </a:cubicBezTo>
                  <a:cubicBezTo>
                    <a:pt x="20" y="0"/>
                    <a:pt x="24" y="5"/>
                    <a:pt x="24" y="16"/>
                  </a:cubicBezTo>
                  <a:cubicBezTo>
                    <a:pt x="24" y="22"/>
                    <a:pt x="23" y="26"/>
                    <a:pt x="21" y="29"/>
                  </a:cubicBezTo>
                  <a:cubicBezTo>
                    <a:pt x="19" y="32"/>
                    <a:pt x="16" y="34"/>
                    <a:pt x="12" y="34"/>
                  </a:cubicBezTo>
                  <a:close/>
                  <a:moveTo>
                    <a:pt x="12" y="5"/>
                  </a:moveTo>
                  <a:cubicBezTo>
                    <a:pt x="9" y="5"/>
                    <a:pt x="8" y="9"/>
                    <a:pt x="8" y="17"/>
                  </a:cubicBezTo>
                  <a:cubicBezTo>
                    <a:pt x="8" y="24"/>
                    <a:pt x="9" y="28"/>
                    <a:pt x="12" y="28"/>
                  </a:cubicBezTo>
                  <a:cubicBezTo>
                    <a:pt x="15" y="28"/>
                    <a:pt x="17" y="24"/>
                    <a:pt x="17" y="17"/>
                  </a:cubicBezTo>
                  <a:cubicBezTo>
                    <a:pt x="17" y="9"/>
                    <a:pt x="15" y="5"/>
                    <a:pt x="12"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118"/>
            <p:cNvSpPr>
              <a:spLocks noEditPoints="1"/>
            </p:cNvSpPr>
            <p:nvPr/>
          </p:nvSpPr>
          <p:spPr bwMode="auto">
            <a:xfrm>
              <a:off x="5886450" y="4929188"/>
              <a:ext cx="53975" cy="76200"/>
            </a:xfrm>
            <a:custGeom>
              <a:avLst/>
              <a:gdLst>
                <a:gd name="T0" fmla="*/ 12 w 24"/>
                <a:gd name="T1" fmla="*/ 34 h 34"/>
                <a:gd name="T2" fmla="*/ 0 w 24"/>
                <a:gd name="T3" fmla="*/ 17 h 34"/>
                <a:gd name="T4" fmla="*/ 3 w 24"/>
                <a:gd name="T5" fmla="*/ 4 h 34"/>
                <a:gd name="T6" fmla="*/ 12 w 24"/>
                <a:gd name="T7" fmla="*/ 0 h 34"/>
                <a:gd name="T8" fmla="*/ 24 w 24"/>
                <a:gd name="T9" fmla="*/ 17 h 34"/>
                <a:gd name="T10" fmla="*/ 21 w 24"/>
                <a:gd name="T11" fmla="*/ 29 h 34"/>
                <a:gd name="T12" fmla="*/ 12 w 24"/>
                <a:gd name="T13" fmla="*/ 34 h 34"/>
                <a:gd name="T14" fmla="*/ 12 w 24"/>
                <a:gd name="T15" fmla="*/ 5 h 34"/>
                <a:gd name="T16" fmla="*/ 7 w 24"/>
                <a:gd name="T17" fmla="*/ 17 h 34"/>
                <a:gd name="T18" fmla="*/ 12 w 24"/>
                <a:gd name="T19" fmla="*/ 28 h 34"/>
                <a:gd name="T20" fmla="*/ 16 w 24"/>
                <a:gd name="T21" fmla="*/ 17 h 34"/>
                <a:gd name="T22" fmla="*/ 12 w 24"/>
                <a:gd name="T23"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4">
                  <a:moveTo>
                    <a:pt x="12" y="34"/>
                  </a:moveTo>
                  <a:cubicBezTo>
                    <a:pt x="4" y="34"/>
                    <a:pt x="0" y="28"/>
                    <a:pt x="0" y="17"/>
                  </a:cubicBezTo>
                  <a:cubicBezTo>
                    <a:pt x="0" y="12"/>
                    <a:pt x="1" y="7"/>
                    <a:pt x="3" y="4"/>
                  </a:cubicBezTo>
                  <a:cubicBezTo>
                    <a:pt x="5" y="1"/>
                    <a:pt x="8" y="0"/>
                    <a:pt x="12" y="0"/>
                  </a:cubicBezTo>
                  <a:cubicBezTo>
                    <a:pt x="20" y="0"/>
                    <a:pt x="24" y="5"/>
                    <a:pt x="24" y="17"/>
                  </a:cubicBezTo>
                  <a:cubicBezTo>
                    <a:pt x="24" y="22"/>
                    <a:pt x="23" y="26"/>
                    <a:pt x="21" y="29"/>
                  </a:cubicBezTo>
                  <a:cubicBezTo>
                    <a:pt x="19" y="32"/>
                    <a:pt x="16" y="34"/>
                    <a:pt x="12" y="34"/>
                  </a:cubicBezTo>
                  <a:close/>
                  <a:moveTo>
                    <a:pt x="12" y="5"/>
                  </a:moveTo>
                  <a:cubicBezTo>
                    <a:pt x="9" y="5"/>
                    <a:pt x="7" y="9"/>
                    <a:pt x="7" y="17"/>
                  </a:cubicBezTo>
                  <a:cubicBezTo>
                    <a:pt x="7" y="25"/>
                    <a:pt x="9" y="28"/>
                    <a:pt x="12" y="28"/>
                  </a:cubicBezTo>
                  <a:cubicBezTo>
                    <a:pt x="15" y="28"/>
                    <a:pt x="16" y="24"/>
                    <a:pt x="16" y="17"/>
                  </a:cubicBezTo>
                  <a:cubicBezTo>
                    <a:pt x="16" y="9"/>
                    <a:pt x="15" y="5"/>
                    <a:pt x="12"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119"/>
            <p:cNvSpPr>
              <a:spLocks noEditPoints="1"/>
            </p:cNvSpPr>
            <p:nvPr/>
          </p:nvSpPr>
          <p:spPr bwMode="auto">
            <a:xfrm>
              <a:off x="5951538" y="4929188"/>
              <a:ext cx="53975" cy="76200"/>
            </a:xfrm>
            <a:custGeom>
              <a:avLst/>
              <a:gdLst>
                <a:gd name="T0" fmla="*/ 12 w 24"/>
                <a:gd name="T1" fmla="*/ 34 h 34"/>
                <a:gd name="T2" fmla="*/ 0 w 24"/>
                <a:gd name="T3" fmla="*/ 17 h 34"/>
                <a:gd name="T4" fmla="*/ 3 w 24"/>
                <a:gd name="T5" fmla="*/ 4 h 34"/>
                <a:gd name="T6" fmla="*/ 13 w 24"/>
                <a:gd name="T7" fmla="*/ 0 h 34"/>
                <a:gd name="T8" fmla="*/ 24 w 24"/>
                <a:gd name="T9" fmla="*/ 17 h 34"/>
                <a:gd name="T10" fmla="*/ 21 w 24"/>
                <a:gd name="T11" fmla="*/ 29 h 34"/>
                <a:gd name="T12" fmla="*/ 12 w 24"/>
                <a:gd name="T13" fmla="*/ 34 h 34"/>
                <a:gd name="T14" fmla="*/ 12 w 24"/>
                <a:gd name="T15" fmla="*/ 5 h 34"/>
                <a:gd name="T16" fmla="*/ 7 w 24"/>
                <a:gd name="T17" fmla="*/ 17 h 34"/>
                <a:gd name="T18" fmla="*/ 12 w 24"/>
                <a:gd name="T19" fmla="*/ 28 h 34"/>
                <a:gd name="T20" fmla="*/ 17 w 24"/>
                <a:gd name="T21" fmla="*/ 17 h 34"/>
                <a:gd name="T22" fmla="*/ 12 w 24"/>
                <a:gd name="T23"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4">
                  <a:moveTo>
                    <a:pt x="12" y="34"/>
                  </a:moveTo>
                  <a:cubicBezTo>
                    <a:pt x="4" y="34"/>
                    <a:pt x="0" y="28"/>
                    <a:pt x="0" y="17"/>
                  </a:cubicBezTo>
                  <a:cubicBezTo>
                    <a:pt x="0" y="12"/>
                    <a:pt x="1" y="7"/>
                    <a:pt x="3" y="4"/>
                  </a:cubicBezTo>
                  <a:cubicBezTo>
                    <a:pt x="5" y="1"/>
                    <a:pt x="8" y="0"/>
                    <a:pt x="13" y="0"/>
                  </a:cubicBezTo>
                  <a:cubicBezTo>
                    <a:pt x="20" y="0"/>
                    <a:pt x="24" y="5"/>
                    <a:pt x="24" y="17"/>
                  </a:cubicBezTo>
                  <a:cubicBezTo>
                    <a:pt x="24" y="22"/>
                    <a:pt x="23" y="26"/>
                    <a:pt x="21" y="29"/>
                  </a:cubicBezTo>
                  <a:cubicBezTo>
                    <a:pt x="19" y="32"/>
                    <a:pt x="16" y="34"/>
                    <a:pt x="12" y="34"/>
                  </a:cubicBezTo>
                  <a:close/>
                  <a:moveTo>
                    <a:pt x="12" y="5"/>
                  </a:moveTo>
                  <a:cubicBezTo>
                    <a:pt x="9" y="5"/>
                    <a:pt x="7" y="9"/>
                    <a:pt x="7" y="17"/>
                  </a:cubicBezTo>
                  <a:cubicBezTo>
                    <a:pt x="7" y="25"/>
                    <a:pt x="9" y="28"/>
                    <a:pt x="12" y="28"/>
                  </a:cubicBezTo>
                  <a:cubicBezTo>
                    <a:pt x="15" y="28"/>
                    <a:pt x="17" y="24"/>
                    <a:pt x="17" y="17"/>
                  </a:cubicBezTo>
                  <a:cubicBezTo>
                    <a:pt x="17" y="9"/>
                    <a:pt x="15" y="5"/>
                    <a:pt x="12"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120"/>
            <p:cNvSpPr>
              <a:spLocks/>
            </p:cNvSpPr>
            <p:nvPr/>
          </p:nvSpPr>
          <p:spPr bwMode="auto">
            <a:xfrm>
              <a:off x="6019800" y="4929188"/>
              <a:ext cx="31750" cy="73025"/>
            </a:xfrm>
            <a:custGeom>
              <a:avLst/>
              <a:gdLst>
                <a:gd name="T0" fmla="*/ 14 w 14"/>
                <a:gd name="T1" fmla="*/ 0 h 33"/>
                <a:gd name="T2" fmla="*/ 14 w 14"/>
                <a:gd name="T3" fmla="*/ 33 h 33"/>
                <a:gd name="T4" fmla="*/ 7 w 14"/>
                <a:gd name="T5" fmla="*/ 33 h 33"/>
                <a:gd name="T6" fmla="*/ 7 w 14"/>
                <a:gd name="T7" fmla="*/ 8 h 33"/>
                <a:gd name="T8" fmla="*/ 5 w 14"/>
                <a:gd name="T9" fmla="*/ 9 h 33"/>
                <a:gd name="T10" fmla="*/ 3 w 14"/>
                <a:gd name="T11" fmla="*/ 10 h 33"/>
                <a:gd name="T12" fmla="*/ 1 w 14"/>
                <a:gd name="T13" fmla="*/ 10 h 33"/>
                <a:gd name="T14" fmla="*/ 0 w 14"/>
                <a:gd name="T15" fmla="*/ 11 h 33"/>
                <a:gd name="T16" fmla="*/ 0 w 14"/>
                <a:gd name="T17" fmla="*/ 4 h 33"/>
                <a:gd name="T18" fmla="*/ 5 w 14"/>
                <a:gd name="T19" fmla="*/ 2 h 33"/>
                <a:gd name="T20" fmla="*/ 9 w 14"/>
                <a:gd name="T21" fmla="*/ 0 h 33"/>
                <a:gd name="T22" fmla="*/ 14 w 14"/>
                <a:gd name="T2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3">
                  <a:moveTo>
                    <a:pt x="14" y="0"/>
                  </a:moveTo>
                  <a:cubicBezTo>
                    <a:pt x="14" y="33"/>
                    <a:pt x="14" y="33"/>
                    <a:pt x="14" y="33"/>
                  </a:cubicBezTo>
                  <a:cubicBezTo>
                    <a:pt x="7" y="33"/>
                    <a:pt x="7" y="33"/>
                    <a:pt x="7" y="33"/>
                  </a:cubicBezTo>
                  <a:cubicBezTo>
                    <a:pt x="7" y="8"/>
                    <a:pt x="7" y="8"/>
                    <a:pt x="7" y="8"/>
                  </a:cubicBezTo>
                  <a:cubicBezTo>
                    <a:pt x="6" y="8"/>
                    <a:pt x="6" y="8"/>
                    <a:pt x="5" y="9"/>
                  </a:cubicBezTo>
                  <a:cubicBezTo>
                    <a:pt x="5" y="9"/>
                    <a:pt x="4" y="9"/>
                    <a:pt x="3" y="10"/>
                  </a:cubicBezTo>
                  <a:cubicBezTo>
                    <a:pt x="3" y="10"/>
                    <a:pt x="2" y="10"/>
                    <a:pt x="1" y="10"/>
                  </a:cubicBezTo>
                  <a:cubicBezTo>
                    <a:pt x="1" y="10"/>
                    <a:pt x="0" y="11"/>
                    <a:pt x="0" y="11"/>
                  </a:cubicBezTo>
                  <a:cubicBezTo>
                    <a:pt x="0" y="4"/>
                    <a:pt x="0" y="4"/>
                    <a:pt x="0" y="4"/>
                  </a:cubicBezTo>
                  <a:cubicBezTo>
                    <a:pt x="1" y="4"/>
                    <a:pt x="3" y="3"/>
                    <a:pt x="5" y="2"/>
                  </a:cubicBezTo>
                  <a:cubicBezTo>
                    <a:pt x="7" y="2"/>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121"/>
            <p:cNvSpPr>
              <a:spLocks/>
            </p:cNvSpPr>
            <p:nvPr/>
          </p:nvSpPr>
          <p:spPr bwMode="auto">
            <a:xfrm>
              <a:off x="6146800" y="4718050"/>
              <a:ext cx="31750" cy="76200"/>
            </a:xfrm>
            <a:custGeom>
              <a:avLst/>
              <a:gdLst>
                <a:gd name="T0" fmla="*/ 14 w 14"/>
                <a:gd name="T1" fmla="*/ 0 h 34"/>
                <a:gd name="T2" fmla="*/ 14 w 14"/>
                <a:gd name="T3" fmla="*/ 34 h 34"/>
                <a:gd name="T4" fmla="*/ 7 w 14"/>
                <a:gd name="T5" fmla="*/ 34 h 34"/>
                <a:gd name="T6" fmla="*/ 7 w 14"/>
                <a:gd name="T7" fmla="*/ 8 h 34"/>
                <a:gd name="T8" fmla="*/ 5 w 14"/>
                <a:gd name="T9" fmla="*/ 9 h 34"/>
                <a:gd name="T10" fmla="*/ 3 w 14"/>
                <a:gd name="T11" fmla="*/ 10 h 34"/>
                <a:gd name="T12" fmla="*/ 2 w 14"/>
                <a:gd name="T13" fmla="*/ 11 h 34"/>
                <a:gd name="T14" fmla="*/ 0 w 14"/>
                <a:gd name="T15" fmla="*/ 11 h 34"/>
                <a:gd name="T16" fmla="*/ 0 w 14"/>
                <a:gd name="T17" fmla="*/ 5 h 34"/>
                <a:gd name="T18" fmla="*/ 5 w 14"/>
                <a:gd name="T19" fmla="*/ 3 h 34"/>
                <a:gd name="T20" fmla="*/ 9 w 14"/>
                <a:gd name="T21" fmla="*/ 0 h 34"/>
                <a:gd name="T22" fmla="*/ 14 w 14"/>
                <a:gd name="T2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4">
                  <a:moveTo>
                    <a:pt x="14" y="0"/>
                  </a:moveTo>
                  <a:cubicBezTo>
                    <a:pt x="14" y="34"/>
                    <a:pt x="14" y="34"/>
                    <a:pt x="14" y="34"/>
                  </a:cubicBezTo>
                  <a:cubicBezTo>
                    <a:pt x="7" y="34"/>
                    <a:pt x="7" y="34"/>
                    <a:pt x="7" y="34"/>
                  </a:cubicBezTo>
                  <a:cubicBezTo>
                    <a:pt x="7" y="8"/>
                    <a:pt x="7" y="8"/>
                    <a:pt x="7" y="8"/>
                  </a:cubicBezTo>
                  <a:cubicBezTo>
                    <a:pt x="6" y="9"/>
                    <a:pt x="6" y="9"/>
                    <a:pt x="5" y="9"/>
                  </a:cubicBezTo>
                  <a:cubicBezTo>
                    <a:pt x="5" y="10"/>
                    <a:pt x="4" y="10"/>
                    <a:pt x="3" y="10"/>
                  </a:cubicBezTo>
                  <a:cubicBezTo>
                    <a:pt x="3" y="11"/>
                    <a:pt x="2" y="11"/>
                    <a:pt x="2" y="11"/>
                  </a:cubicBezTo>
                  <a:cubicBezTo>
                    <a:pt x="1" y="11"/>
                    <a:pt x="0" y="11"/>
                    <a:pt x="0" y="11"/>
                  </a:cubicBezTo>
                  <a:cubicBezTo>
                    <a:pt x="0" y="5"/>
                    <a:pt x="0" y="5"/>
                    <a:pt x="0" y="5"/>
                  </a:cubicBezTo>
                  <a:cubicBezTo>
                    <a:pt x="2" y="5"/>
                    <a:pt x="3" y="4"/>
                    <a:pt x="5" y="3"/>
                  </a:cubicBezTo>
                  <a:cubicBezTo>
                    <a:pt x="7" y="2"/>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122"/>
            <p:cNvSpPr>
              <a:spLocks noEditPoints="1"/>
            </p:cNvSpPr>
            <p:nvPr/>
          </p:nvSpPr>
          <p:spPr bwMode="auto">
            <a:xfrm>
              <a:off x="6138863" y="4824413"/>
              <a:ext cx="52388" cy="76200"/>
            </a:xfrm>
            <a:custGeom>
              <a:avLst/>
              <a:gdLst>
                <a:gd name="T0" fmla="*/ 12 w 24"/>
                <a:gd name="T1" fmla="*/ 34 h 34"/>
                <a:gd name="T2" fmla="*/ 0 w 24"/>
                <a:gd name="T3" fmla="*/ 17 h 34"/>
                <a:gd name="T4" fmla="*/ 4 w 24"/>
                <a:gd name="T5" fmla="*/ 4 h 34"/>
                <a:gd name="T6" fmla="*/ 13 w 24"/>
                <a:gd name="T7" fmla="*/ 0 h 34"/>
                <a:gd name="T8" fmla="*/ 24 w 24"/>
                <a:gd name="T9" fmla="*/ 16 h 34"/>
                <a:gd name="T10" fmla="*/ 21 w 24"/>
                <a:gd name="T11" fmla="*/ 29 h 34"/>
                <a:gd name="T12" fmla="*/ 12 w 24"/>
                <a:gd name="T13" fmla="*/ 34 h 34"/>
                <a:gd name="T14" fmla="*/ 12 w 24"/>
                <a:gd name="T15" fmla="*/ 5 h 34"/>
                <a:gd name="T16" fmla="*/ 8 w 24"/>
                <a:gd name="T17" fmla="*/ 17 h 34"/>
                <a:gd name="T18" fmla="*/ 12 w 24"/>
                <a:gd name="T19" fmla="*/ 28 h 34"/>
                <a:gd name="T20" fmla="*/ 17 w 24"/>
                <a:gd name="T21" fmla="*/ 17 h 34"/>
                <a:gd name="T22" fmla="*/ 12 w 24"/>
                <a:gd name="T23"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4">
                  <a:moveTo>
                    <a:pt x="12" y="34"/>
                  </a:moveTo>
                  <a:cubicBezTo>
                    <a:pt x="4" y="34"/>
                    <a:pt x="0" y="28"/>
                    <a:pt x="0" y="17"/>
                  </a:cubicBezTo>
                  <a:cubicBezTo>
                    <a:pt x="0" y="11"/>
                    <a:pt x="1" y="7"/>
                    <a:pt x="4" y="4"/>
                  </a:cubicBezTo>
                  <a:cubicBezTo>
                    <a:pt x="6" y="1"/>
                    <a:pt x="9" y="0"/>
                    <a:pt x="13" y="0"/>
                  </a:cubicBezTo>
                  <a:cubicBezTo>
                    <a:pt x="20" y="0"/>
                    <a:pt x="24" y="5"/>
                    <a:pt x="24" y="16"/>
                  </a:cubicBezTo>
                  <a:cubicBezTo>
                    <a:pt x="24" y="22"/>
                    <a:pt x="23" y="26"/>
                    <a:pt x="21" y="29"/>
                  </a:cubicBezTo>
                  <a:cubicBezTo>
                    <a:pt x="19" y="32"/>
                    <a:pt x="16" y="34"/>
                    <a:pt x="12" y="34"/>
                  </a:cubicBezTo>
                  <a:close/>
                  <a:moveTo>
                    <a:pt x="12" y="5"/>
                  </a:moveTo>
                  <a:cubicBezTo>
                    <a:pt x="9" y="5"/>
                    <a:pt x="8" y="9"/>
                    <a:pt x="8" y="17"/>
                  </a:cubicBezTo>
                  <a:cubicBezTo>
                    <a:pt x="8" y="24"/>
                    <a:pt x="9" y="28"/>
                    <a:pt x="12" y="28"/>
                  </a:cubicBezTo>
                  <a:cubicBezTo>
                    <a:pt x="15" y="28"/>
                    <a:pt x="17" y="24"/>
                    <a:pt x="17" y="17"/>
                  </a:cubicBezTo>
                  <a:cubicBezTo>
                    <a:pt x="17" y="9"/>
                    <a:pt x="15" y="5"/>
                    <a:pt x="12"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123"/>
            <p:cNvSpPr>
              <a:spLocks noEditPoints="1"/>
            </p:cNvSpPr>
            <p:nvPr/>
          </p:nvSpPr>
          <p:spPr bwMode="auto">
            <a:xfrm>
              <a:off x="6138863" y="4929188"/>
              <a:ext cx="52388" cy="76200"/>
            </a:xfrm>
            <a:custGeom>
              <a:avLst/>
              <a:gdLst>
                <a:gd name="T0" fmla="*/ 12 w 24"/>
                <a:gd name="T1" fmla="*/ 34 h 34"/>
                <a:gd name="T2" fmla="*/ 0 w 24"/>
                <a:gd name="T3" fmla="*/ 17 h 34"/>
                <a:gd name="T4" fmla="*/ 4 w 24"/>
                <a:gd name="T5" fmla="*/ 4 h 34"/>
                <a:gd name="T6" fmla="*/ 13 w 24"/>
                <a:gd name="T7" fmla="*/ 0 h 34"/>
                <a:gd name="T8" fmla="*/ 24 w 24"/>
                <a:gd name="T9" fmla="*/ 17 h 34"/>
                <a:gd name="T10" fmla="*/ 21 w 24"/>
                <a:gd name="T11" fmla="*/ 29 h 34"/>
                <a:gd name="T12" fmla="*/ 12 w 24"/>
                <a:gd name="T13" fmla="*/ 34 h 34"/>
                <a:gd name="T14" fmla="*/ 12 w 24"/>
                <a:gd name="T15" fmla="*/ 5 h 34"/>
                <a:gd name="T16" fmla="*/ 8 w 24"/>
                <a:gd name="T17" fmla="*/ 17 h 34"/>
                <a:gd name="T18" fmla="*/ 12 w 24"/>
                <a:gd name="T19" fmla="*/ 28 h 34"/>
                <a:gd name="T20" fmla="*/ 17 w 24"/>
                <a:gd name="T21" fmla="*/ 17 h 34"/>
                <a:gd name="T22" fmla="*/ 12 w 24"/>
                <a:gd name="T23"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4">
                  <a:moveTo>
                    <a:pt x="12" y="34"/>
                  </a:moveTo>
                  <a:cubicBezTo>
                    <a:pt x="4" y="34"/>
                    <a:pt x="0" y="28"/>
                    <a:pt x="0" y="17"/>
                  </a:cubicBezTo>
                  <a:cubicBezTo>
                    <a:pt x="0" y="12"/>
                    <a:pt x="1" y="7"/>
                    <a:pt x="4" y="4"/>
                  </a:cubicBezTo>
                  <a:cubicBezTo>
                    <a:pt x="6" y="1"/>
                    <a:pt x="9" y="0"/>
                    <a:pt x="13" y="0"/>
                  </a:cubicBezTo>
                  <a:cubicBezTo>
                    <a:pt x="20" y="0"/>
                    <a:pt x="24" y="5"/>
                    <a:pt x="24" y="17"/>
                  </a:cubicBezTo>
                  <a:cubicBezTo>
                    <a:pt x="24" y="22"/>
                    <a:pt x="23" y="26"/>
                    <a:pt x="21" y="29"/>
                  </a:cubicBezTo>
                  <a:cubicBezTo>
                    <a:pt x="19" y="32"/>
                    <a:pt x="16" y="34"/>
                    <a:pt x="12" y="34"/>
                  </a:cubicBezTo>
                  <a:close/>
                  <a:moveTo>
                    <a:pt x="12" y="5"/>
                  </a:moveTo>
                  <a:cubicBezTo>
                    <a:pt x="9" y="5"/>
                    <a:pt x="8" y="9"/>
                    <a:pt x="8" y="17"/>
                  </a:cubicBezTo>
                  <a:cubicBezTo>
                    <a:pt x="8" y="25"/>
                    <a:pt x="9" y="28"/>
                    <a:pt x="12" y="28"/>
                  </a:cubicBezTo>
                  <a:cubicBezTo>
                    <a:pt x="15" y="28"/>
                    <a:pt x="17" y="24"/>
                    <a:pt x="17" y="17"/>
                  </a:cubicBezTo>
                  <a:cubicBezTo>
                    <a:pt x="17" y="9"/>
                    <a:pt x="15" y="5"/>
                    <a:pt x="12"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124"/>
            <p:cNvSpPr>
              <a:spLocks noEditPoints="1"/>
            </p:cNvSpPr>
            <p:nvPr/>
          </p:nvSpPr>
          <p:spPr bwMode="auto">
            <a:xfrm>
              <a:off x="6073775" y="4718050"/>
              <a:ext cx="53975" cy="77788"/>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0 h 35"/>
                <a:gd name="T12" fmla="*/ 12 w 24"/>
                <a:gd name="T13" fmla="*/ 35 h 35"/>
                <a:gd name="T14" fmla="*/ 12 w 24"/>
                <a:gd name="T15" fmla="*/ 6 h 35"/>
                <a:gd name="T16" fmla="*/ 8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8"/>
                    <a:pt x="3" y="5"/>
                  </a:cubicBezTo>
                  <a:cubicBezTo>
                    <a:pt x="6" y="2"/>
                    <a:pt x="9" y="0"/>
                    <a:pt x="13" y="0"/>
                  </a:cubicBezTo>
                  <a:cubicBezTo>
                    <a:pt x="20" y="0"/>
                    <a:pt x="24" y="6"/>
                    <a:pt x="24" y="17"/>
                  </a:cubicBezTo>
                  <a:cubicBezTo>
                    <a:pt x="24" y="23"/>
                    <a:pt x="23" y="27"/>
                    <a:pt x="21" y="30"/>
                  </a:cubicBezTo>
                  <a:cubicBezTo>
                    <a:pt x="19" y="33"/>
                    <a:pt x="16" y="35"/>
                    <a:pt x="12" y="35"/>
                  </a:cubicBezTo>
                  <a:close/>
                  <a:moveTo>
                    <a:pt x="12" y="6"/>
                  </a:moveTo>
                  <a:cubicBezTo>
                    <a:pt x="9" y="6"/>
                    <a:pt x="8" y="10"/>
                    <a:pt x="8" y="18"/>
                  </a:cubicBezTo>
                  <a:cubicBezTo>
                    <a:pt x="8" y="25"/>
                    <a:pt x="9" y="29"/>
                    <a:pt x="12" y="29"/>
                  </a:cubicBezTo>
                  <a:cubicBezTo>
                    <a:pt x="15" y="29"/>
                    <a:pt x="17" y="25"/>
                    <a:pt x="17" y="18"/>
                  </a:cubicBezTo>
                  <a:cubicBezTo>
                    <a:pt x="17" y="10"/>
                    <a:pt x="15" y="6"/>
                    <a:pt x="12"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125"/>
            <p:cNvSpPr>
              <a:spLocks/>
            </p:cNvSpPr>
            <p:nvPr/>
          </p:nvSpPr>
          <p:spPr bwMode="auto">
            <a:xfrm>
              <a:off x="6080125" y="4822825"/>
              <a:ext cx="33338" cy="76200"/>
            </a:xfrm>
            <a:custGeom>
              <a:avLst/>
              <a:gdLst>
                <a:gd name="T0" fmla="*/ 15 w 15"/>
                <a:gd name="T1" fmla="*/ 0 h 34"/>
                <a:gd name="T2" fmla="*/ 15 w 15"/>
                <a:gd name="T3" fmla="*/ 34 h 34"/>
                <a:gd name="T4" fmla="*/ 8 w 15"/>
                <a:gd name="T5" fmla="*/ 34 h 34"/>
                <a:gd name="T6" fmla="*/ 8 w 15"/>
                <a:gd name="T7" fmla="*/ 9 h 34"/>
                <a:gd name="T8" fmla="*/ 6 w 15"/>
                <a:gd name="T9" fmla="*/ 10 h 34"/>
                <a:gd name="T10" fmla="*/ 4 w 15"/>
                <a:gd name="T11" fmla="*/ 10 h 34"/>
                <a:gd name="T12" fmla="*/ 2 w 15"/>
                <a:gd name="T13" fmla="*/ 11 h 34"/>
                <a:gd name="T14" fmla="*/ 0 w 15"/>
                <a:gd name="T15" fmla="*/ 11 h 34"/>
                <a:gd name="T16" fmla="*/ 0 w 15"/>
                <a:gd name="T17" fmla="*/ 5 h 34"/>
                <a:gd name="T18" fmla="*/ 6 w 15"/>
                <a:gd name="T19" fmla="*/ 3 h 34"/>
                <a:gd name="T20" fmla="*/ 10 w 15"/>
                <a:gd name="T21" fmla="*/ 0 h 34"/>
                <a:gd name="T22" fmla="*/ 15 w 15"/>
                <a:gd name="T2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4">
                  <a:moveTo>
                    <a:pt x="15" y="0"/>
                  </a:moveTo>
                  <a:cubicBezTo>
                    <a:pt x="15" y="34"/>
                    <a:pt x="15" y="34"/>
                    <a:pt x="15" y="34"/>
                  </a:cubicBezTo>
                  <a:cubicBezTo>
                    <a:pt x="8" y="34"/>
                    <a:pt x="8" y="34"/>
                    <a:pt x="8" y="34"/>
                  </a:cubicBezTo>
                  <a:cubicBezTo>
                    <a:pt x="8" y="9"/>
                    <a:pt x="8" y="9"/>
                    <a:pt x="8" y="9"/>
                  </a:cubicBezTo>
                  <a:cubicBezTo>
                    <a:pt x="7" y="9"/>
                    <a:pt x="7" y="9"/>
                    <a:pt x="6" y="10"/>
                  </a:cubicBezTo>
                  <a:cubicBezTo>
                    <a:pt x="6" y="10"/>
                    <a:pt x="5" y="10"/>
                    <a:pt x="4" y="10"/>
                  </a:cubicBezTo>
                  <a:cubicBezTo>
                    <a:pt x="4" y="11"/>
                    <a:pt x="3" y="11"/>
                    <a:pt x="2" y="11"/>
                  </a:cubicBezTo>
                  <a:cubicBezTo>
                    <a:pt x="2" y="11"/>
                    <a:pt x="1" y="11"/>
                    <a:pt x="0" y="11"/>
                  </a:cubicBezTo>
                  <a:cubicBezTo>
                    <a:pt x="0" y="5"/>
                    <a:pt x="0" y="5"/>
                    <a:pt x="0" y="5"/>
                  </a:cubicBezTo>
                  <a:cubicBezTo>
                    <a:pt x="2" y="5"/>
                    <a:pt x="4" y="4"/>
                    <a:pt x="6" y="3"/>
                  </a:cubicBezTo>
                  <a:cubicBezTo>
                    <a:pt x="7" y="2"/>
                    <a:pt x="9" y="1"/>
                    <a:pt x="10" y="0"/>
                  </a:cubicBez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126"/>
            <p:cNvSpPr>
              <a:spLocks noEditPoints="1"/>
            </p:cNvSpPr>
            <p:nvPr/>
          </p:nvSpPr>
          <p:spPr bwMode="auto">
            <a:xfrm>
              <a:off x="6073775" y="4929188"/>
              <a:ext cx="53975" cy="76200"/>
            </a:xfrm>
            <a:custGeom>
              <a:avLst/>
              <a:gdLst>
                <a:gd name="T0" fmla="*/ 12 w 24"/>
                <a:gd name="T1" fmla="*/ 34 h 34"/>
                <a:gd name="T2" fmla="*/ 0 w 24"/>
                <a:gd name="T3" fmla="*/ 17 h 34"/>
                <a:gd name="T4" fmla="*/ 3 w 24"/>
                <a:gd name="T5" fmla="*/ 4 h 34"/>
                <a:gd name="T6" fmla="*/ 13 w 24"/>
                <a:gd name="T7" fmla="*/ 0 h 34"/>
                <a:gd name="T8" fmla="*/ 24 w 24"/>
                <a:gd name="T9" fmla="*/ 17 h 34"/>
                <a:gd name="T10" fmla="*/ 21 w 24"/>
                <a:gd name="T11" fmla="*/ 29 h 34"/>
                <a:gd name="T12" fmla="*/ 12 w 24"/>
                <a:gd name="T13" fmla="*/ 34 h 34"/>
                <a:gd name="T14" fmla="*/ 12 w 24"/>
                <a:gd name="T15" fmla="*/ 5 h 34"/>
                <a:gd name="T16" fmla="*/ 8 w 24"/>
                <a:gd name="T17" fmla="*/ 17 h 34"/>
                <a:gd name="T18" fmla="*/ 12 w 24"/>
                <a:gd name="T19" fmla="*/ 28 h 34"/>
                <a:gd name="T20" fmla="*/ 17 w 24"/>
                <a:gd name="T21" fmla="*/ 17 h 34"/>
                <a:gd name="T22" fmla="*/ 12 w 24"/>
                <a:gd name="T23"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4">
                  <a:moveTo>
                    <a:pt x="12" y="34"/>
                  </a:moveTo>
                  <a:cubicBezTo>
                    <a:pt x="4" y="34"/>
                    <a:pt x="0" y="28"/>
                    <a:pt x="0" y="17"/>
                  </a:cubicBezTo>
                  <a:cubicBezTo>
                    <a:pt x="0" y="12"/>
                    <a:pt x="1" y="7"/>
                    <a:pt x="3" y="4"/>
                  </a:cubicBezTo>
                  <a:cubicBezTo>
                    <a:pt x="6" y="1"/>
                    <a:pt x="9" y="0"/>
                    <a:pt x="13" y="0"/>
                  </a:cubicBezTo>
                  <a:cubicBezTo>
                    <a:pt x="20" y="0"/>
                    <a:pt x="24" y="5"/>
                    <a:pt x="24" y="17"/>
                  </a:cubicBezTo>
                  <a:cubicBezTo>
                    <a:pt x="24" y="22"/>
                    <a:pt x="23" y="26"/>
                    <a:pt x="21" y="29"/>
                  </a:cubicBezTo>
                  <a:cubicBezTo>
                    <a:pt x="19" y="32"/>
                    <a:pt x="16" y="34"/>
                    <a:pt x="12" y="34"/>
                  </a:cubicBezTo>
                  <a:close/>
                  <a:moveTo>
                    <a:pt x="12" y="5"/>
                  </a:moveTo>
                  <a:cubicBezTo>
                    <a:pt x="9" y="5"/>
                    <a:pt x="8" y="9"/>
                    <a:pt x="8" y="17"/>
                  </a:cubicBezTo>
                  <a:cubicBezTo>
                    <a:pt x="8" y="25"/>
                    <a:pt x="9" y="28"/>
                    <a:pt x="12" y="28"/>
                  </a:cubicBezTo>
                  <a:cubicBezTo>
                    <a:pt x="15" y="28"/>
                    <a:pt x="17" y="24"/>
                    <a:pt x="17" y="17"/>
                  </a:cubicBezTo>
                  <a:cubicBezTo>
                    <a:pt x="17" y="9"/>
                    <a:pt x="15" y="5"/>
                    <a:pt x="12"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Rectangle 127"/>
            <p:cNvSpPr>
              <a:spLocks noChangeArrowheads="1"/>
            </p:cNvSpPr>
            <p:nvPr/>
          </p:nvSpPr>
          <p:spPr bwMode="auto">
            <a:xfrm>
              <a:off x="6450013" y="4902200"/>
              <a:ext cx="444500" cy="44767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128"/>
            <p:cNvSpPr>
              <a:spLocks/>
            </p:cNvSpPr>
            <p:nvPr/>
          </p:nvSpPr>
          <p:spPr bwMode="auto">
            <a:xfrm>
              <a:off x="6524625" y="4983163"/>
              <a:ext cx="33338" cy="74613"/>
            </a:xfrm>
            <a:custGeom>
              <a:avLst/>
              <a:gdLst>
                <a:gd name="T0" fmla="*/ 15 w 15"/>
                <a:gd name="T1" fmla="*/ 0 h 34"/>
                <a:gd name="T2" fmla="*/ 15 w 15"/>
                <a:gd name="T3" fmla="*/ 34 h 34"/>
                <a:gd name="T4" fmla="*/ 7 w 15"/>
                <a:gd name="T5" fmla="*/ 34 h 34"/>
                <a:gd name="T6" fmla="*/ 7 w 15"/>
                <a:gd name="T7" fmla="*/ 8 h 34"/>
                <a:gd name="T8" fmla="*/ 6 w 15"/>
                <a:gd name="T9" fmla="*/ 9 h 34"/>
                <a:gd name="T10" fmla="*/ 4 w 15"/>
                <a:gd name="T11" fmla="*/ 10 h 34"/>
                <a:gd name="T12" fmla="*/ 2 w 15"/>
                <a:gd name="T13" fmla="*/ 11 h 34"/>
                <a:gd name="T14" fmla="*/ 0 w 15"/>
                <a:gd name="T15" fmla="*/ 11 h 34"/>
                <a:gd name="T16" fmla="*/ 0 w 15"/>
                <a:gd name="T17" fmla="*/ 5 h 34"/>
                <a:gd name="T18" fmla="*/ 6 w 15"/>
                <a:gd name="T19" fmla="*/ 3 h 34"/>
                <a:gd name="T20" fmla="*/ 10 w 15"/>
                <a:gd name="T21" fmla="*/ 0 h 34"/>
                <a:gd name="T22" fmla="*/ 15 w 15"/>
                <a:gd name="T2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4">
                  <a:moveTo>
                    <a:pt x="15" y="0"/>
                  </a:moveTo>
                  <a:cubicBezTo>
                    <a:pt x="15" y="34"/>
                    <a:pt x="15" y="34"/>
                    <a:pt x="15" y="34"/>
                  </a:cubicBezTo>
                  <a:cubicBezTo>
                    <a:pt x="7" y="34"/>
                    <a:pt x="7" y="34"/>
                    <a:pt x="7" y="34"/>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5"/>
                    <a:pt x="4" y="4"/>
                    <a:pt x="6" y="3"/>
                  </a:cubicBezTo>
                  <a:cubicBezTo>
                    <a:pt x="7" y="2"/>
                    <a:pt x="9" y="1"/>
                    <a:pt x="10" y="0"/>
                  </a:cubicBezTo>
                  <a:lnTo>
                    <a:pt x="15"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129"/>
            <p:cNvSpPr>
              <a:spLocks noEditPoints="1"/>
            </p:cNvSpPr>
            <p:nvPr/>
          </p:nvSpPr>
          <p:spPr bwMode="auto">
            <a:xfrm>
              <a:off x="6583363" y="4983163"/>
              <a:ext cx="52388" cy="74613"/>
            </a:xfrm>
            <a:custGeom>
              <a:avLst/>
              <a:gdLst>
                <a:gd name="T0" fmla="*/ 12 w 24"/>
                <a:gd name="T1" fmla="*/ 34 h 34"/>
                <a:gd name="T2" fmla="*/ 0 w 24"/>
                <a:gd name="T3" fmla="*/ 18 h 34"/>
                <a:gd name="T4" fmla="*/ 3 w 24"/>
                <a:gd name="T5" fmla="*/ 5 h 34"/>
                <a:gd name="T6" fmla="*/ 13 w 24"/>
                <a:gd name="T7" fmla="*/ 0 h 34"/>
                <a:gd name="T8" fmla="*/ 24 w 24"/>
                <a:gd name="T9" fmla="*/ 17 h 34"/>
                <a:gd name="T10" fmla="*/ 21 w 24"/>
                <a:gd name="T11" fmla="*/ 30 h 34"/>
                <a:gd name="T12" fmla="*/ 12 w 24"/>
                <a:gd name="T13" fmla="*/ 34 h 34"/>
                <a:gd name="T14" fmla="*/ 12 w 24"/>
                <a:gd name="T15" fmla="*/ 6 h 34"/>
                <a:gd name="T16" fmla="*/ 8 w 24"/>
                <a:gd name="T17" fmla="*/ 18 h 34"/>
                <a:gd name="T18" fmla="*/ 12 w 24"/>
                <a:gd name="T19" fmla="*/ 29 h 34"/>
                <a:gd name="T20" fmla="*/ 17 w 24"/>
                <a:gd name="T21" fmla="*/ 17 h 34"/>
                <a:gd name="T22" fmla="*/ 12 w 24"/>
                <a:gd name="T23"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4">
                  <a:moveTo>
                    <a:pt x="12" y="34"/>
                  </a:moveTo>
                  <a:cubicBezTo>
                    <a:pt x="4" y="34"/>
                    <a:pt x="0" y="29"/>
                    <a:pt x="0" y="18"/>
                  </a:cubicBezTo>
                  <a:cubicBezTo>
                    <a:pt x="0" y="12"/>
                    <a:pt x="1" y="8"/>
                    <a:pt x="3" y="5"/>
                  </a:cubicBezTo>
                  <a:cubicBezTo>
                    <a:pt x="6" y="2"/>
                    <a:pt x="9" y="0"/>
                    <a:pt x="13" y="0"/>
                  </a:cubicBezTo>
                  <a:cubicBezTo>
                    <a:pt x="20" y="0"/>
                    <a:pt x="24" y="6"/>
                    <a:pt x="24" y="17"/>
                  </a:cubicBezTo>
                  <a:cubicBezTo>
                    <a:pt x="24" y="23"/>
                    <a:pt x="23" y="27"/>
                    <a:pt x="21" y="30"/>
                  </a:cubicBezTo>
                  <a:cubicBezTo>
                    <a:pt x="19" y="33"/>
                    <a:pt x="16" y="34"/>
                    <a:pt x="12" y="34"/>
                  </a:cubicBezTo>
                  <a:close/>
                  <a:moveTo>
                    <a:pt x="12" y="6"/>
                  </a:moveTo>
                  <a:cubicBezTo>
                    <a:pt x="9" y="6"/>
                    <a:pt x="8" y="10"/>
                    <a:pt x="8" y="18"/>
                  </a:cubicBezTo>
                  <a:cubicBezTo>
                    <a:pt x="8" y="25"/>
                    <a:pt x="9" y="29"/>
                    <a:pt x="12" y="29"/>
                  </a:cubicBezTo>
                  <a:cubicBezTo>
                    <a:pt x="15" y="29"/>
                    <a:pt x="17" y="25"/>
                    <a:pt x="17" y="17"/>
                  </a:cubicBezTo>
                  <a:cubicBezTo>
                    <a:pt x="17" y="10"/>
                    <a:pt x="15" y="6"/>
                    <a:pt x="12"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130"/>
            <p:cNvSpPr>
              <a:spLocks/>
            </p:cNvSpPr>
            <p:nvPr/>
          </p:nvSpPr>
          <p:spPr bwMode="auto">
            <a:xfrm>
              <a:off x="6651625" y="4983163"/>
              <a:ext cx="31750" cy="74613"/>
            </a:xfrm>
            <a:custGeom>
              <a:avLst/>
              <a:gdLst>
                <a:gd name="T0" fmla="*/ 14 w 14"/>
                <a:gd name="T1" fmla="*/ 0 h 34"/>
                <a:gd name="T2" fmla="*/ 14 w 14"/>
                <a:gd name="T3" fmla="*/ 34 h 34"/>
                <a:gd name="T4" fmla="*/ 7 w 14"/>
                <a:gd name="T5" fmla="*/ 34 h 34"/>
                <a:gd name="T6" fmla="*/ 7 w 14"/>
                <a:gd name="T7" fmla="*/ 8 h 34"/>
                <a:gd name="T8" fmla="*/ 5 w 14"/>
                <a:gd name="T9" fmla="*/ 9 h 34"/>
                <a:gd name="T10" fmla="*/ 4 w 14"/>
                <a:gd name="T11" fmla="*/ 10 h 34"/>
                <a:gd name="T12" fmla="*/ 2 w 14"/>
                <a:gd name="T13" fmla="*/ 11 h 34"/>
                <a:gd name="T14" fmla="*/ 0 w 14"/>
                <a:gd name="T15" fmla="*/ 11 h 34"/>
                <a:gd name="T16" fmla="*/ 0 w 14"/>
                <a:gd name="T17" fmla="*/ 5 h 34"/>
                <a:gd name="T18" fmla="*/ 5 w 14"/>
                <a:gd name="T19" fmla="*/ 3 h 34"/>
                <a:gd name="T20" fmla="*/ 10 w 14"/>
                <a:gd name="T21" fmla="*/ 0 h 34"/>
                <a:gd name="T22" fmla="*/ 14 w 14"/>
                <a:gd name="T2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4">
                  <a:moveTo>
                    <a:pt x="14" y="0"/>
                  </a:moveTo>
                  <a:cubicBezTo>
                    <a:pt x="14" y="34"/>
                    <a:pt x="14" y="34"/>
                    <a:pt x="14" y="34"/>
                  </a:cubicBezTo>
                  <a:cubicBezTo>
                    <a:pt x="7" y="34"/>
                    <a:pt x="7" y="34"/>
                    <a:pt x="7" y="34"/>
                  </a:cubicBezTo>
                  <a:cubicBezTo>
                    <a:pt x="7" y="8"/>
                    <a:pt x="7" y="8"/>
                    <a:pt x="7" y="8"/>
                  </a:cubicBezTo>
                  <a:cubicBezTo>
                    <a:pt x="6" y="9"/>
                    <a:pt x="6" y="9"/>
                    <a:pt x="5" y="9"/>
                  </a:cubicBezTo>
                  <a:cubicBezTo>
                    <a:pt x="5" y="10"/>
                    <a:pt x="4" y="10"/>
                    <a:pt x="4" y="10"/>
                  </a:cubicBezTo>
                  <a:cubicBezTo>
                    <a:pt x="3" y="10"/>
                    <a:pt x="2" y="11"/>
                    <a:pt x="2" y="11"/>
                  </a:cubicBezTo>
                  <a:cubicBezTo>
                    <a:pt x="1" y="11"/>
                    <a:pt x="0" y="11"/>
                    <a:pt x="0" y="11"/>
                  </a:cubicBezTo>
                  <a:cubicBezTo>
                    <a:pt x="0" y="5"/>
                    <a:pt x="0" y="5"/>
                    <a:pt x="0" y="5"/>
                  </a:cubicBezTo>
                  <a:cubicBezTo>
                    <a:pt x="2" y="5"/>
                    <a:pt x="3" y="4"/>
                    <a:pt x="5" y="3"/>
                  </a:cubicBezTo>
                  <a:cubicBezTo>
                    <a:pt x="7" y="2"/>
                    <a:pt x="8" y="1"/>
                    <a:pt x="10"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131"/>
            <p:cNvSpPr>
              <a:spLocks noEditPoints="1"/>
            </p:cNvSpPr>
            <p:nvPr/>
          </p:nvSpPr>
          <p:spPr bwMode="auto">
            <a:xfrm>
              <a:off x="6518275" y="5087938"/>
              <a:ext cx="53975" cy="77788"/>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0 h 35"/>
                <a:gd name="T12" fmla="*/ 12 w 24"/>
                <a:gd name="T13" fmla="*/ 35 h 35"/>
                <a:gd name="T14" fmla="*/ 12 w 24"/>
                <a:gd name="T15" fmla="*/ 6 h 35"/>
                <a:gd name="T16" fmla="*/ 8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8"/>
                    <a:pt x="3" y="5"/>
                  </a:cubicBezTo>
                  <a:cubicBezTo>
                    <a:pt x="5" y="2"/>
                    <a:pt x="9" y="0"/>
                    <a:pt x="13" y="0"/>
                  </a:cubicBezTo>
                  <a:cubicBezTo>
                    <a:pt x="20" y="0"/>
                    <a:pt x="24" y="6"/>
                    <a:pt x="24" y="17"/>
                  </a:cubicBezTo>
                  <a:cubicBezTo>
                    <a:pt x="24" y="23"/>
                    <a:pt x="23" y="27"/>
                    <a:pt x="21" y="30"/>
                  </a:cubicBezTo>
                  <a:cubicBezTo>
                    <a:pt x="19" y="33"/>
                    <a:pt x="16" y="35"/>
                    <a:pt x="12" y="35"/>
                  </a:cubicBezTo>
                  <a:close/>
                  <a:moveTo>
                    <a:pt x="12" y="6"/>
                  </a:moveTo>
                  <a:cubicBezTo>
                    <a:pt x="9" y="6"/>
                    <a:pt x="8" y="10"/>
                    <a:pt x="8" y="18"/>
                  </a:cubicBezTo>
                  <a:cubicBezTo>
                    <a:pt x="8" y="25"/>
                    <a:pt x="9" y="29"/>
                    <a:pt x="12" y="29"/>
                  </a:cubicBezTo>
                  <a:cubicBezTo>
                    <a:pt x="15" y="29"/>
                    <a:pt x="17" y="25"/>
                    <a:pt x="17" y="18"/>
                  </a:cubicBezTo>
                  <a:cubicBezTo>
                    <a:pt x="17" y="10"/>
                    <a:pt x="15" y="6"/>
                    <a:pt x="12"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132"/>
            <p:cNvSpPr>
              <a:spLocks/>
            </p:cNvSpPr>
            <p:nvPr/>
          </p:nvSpPr>
          <p:spPr bwMode="auto">
            <a:xfrm>
              <a:off x="6591300" y="5087938"/>
              <a:ext cx="31750" cy="74613"/>
            </a:xfrm>
            <a:custGeom>
              <a:avLst/>
              <a:gdLst>
                <a:gd name="T0" fmla="*/ 14 w 14"/>
                <a:gd name="T1" fmla="*/ 0 h 34"/>
                <a:gd name="T2" fmla="*/ 14 w 14"/>
                <a:gd name="T3" fmla="*/ 34 h 34"/>
                <a:gd name="T4" fmla="*/ 7 w 14"/>
                <a:gd name="T5" fmla="*/ 34 h 34"/>
                <a:gd name="T6" fmla="*/ 7 w 14"/>
                <a:gd name="T7" fmla="*/ 8 h 34"/>
                <a:gd name="T8" fmla="*/ 5 w 14"/>
                <a:gd name="T9" fmla="*/ 9 h 34"/>
                <a:gd name="T10" fmla="*/ 3 w 14"/>
                <a:gd name="T11" fmla="*/ 10 h 34"/>
                <a:gd name="T12" fmla="*/ 2 w 14"/>
                <a:gd name="T13" fmla="*/ 11 h 34"/>
                <a:gd name="T14" fmla="*/ 0 w 14"/>
                <a:gd name="T15" fmla="*/ 11 h 34"/>
                <a:gd name="T16" fmla="*/ 0 w 14"/>
                <a:gd name="T17" fmla="*/ 5 h 34"/>
                <a:gd name="T18" fmla="*/ 5 w 14"/>
                <a:gd name="T19" fmla="*/ 3 h 34"/>
                <a:gd name="T20" fmla="*/ 9 w 14"/>
                <a:gd name="T21" fmla="*/ 0 h 34"/>
                <a:gd name="T22" fmla="*/ 14 w 14"/>
                <a:gd name="T2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4">
                  <a:moveTo>
                    <a:pt x="14" y="0"/>
                  </a:moveTo>
                  <a:cubicBezTo>
                    <a:pt x="14" y="34"/>
                    <a:pt x="14" y="34"/>
                    <a:pt x="14" y="34"/>
                  </a:cubicBezTo>
                  <a:cubicBezTo>
                    <a:pt x="7" y="34"/>
                    <a:pt x="7" y="34"/>
                    <a:pt x="7" y="34"/>
                  </a:cubicBezTo>
                  <a:cubicBezTo>
                    <a:pt x="7" y="8"/>
                    <a:pt x="7" y="8"/>
                    <a:pt x="7" y="8"/>
                  </a:cubicBezTo>
                  <a:cubicBezTo>
                    <a:pt x="6" y="9"/>
                    <a:pt x="6" y="9"/>
                    <a:pt x="5" y="9"/>
                  </a:cubicBezTo>
                  <a:cubicBezTo>
                    <a:pt x="5" y="10"/>
                    <a:pt x="4" y="10"/>
                    <a:pt x="3" y="10"/>
                  </a:cubicBezTo>
                  <a:cubicBezTo>
                    <a:pt x="3" y="11"/>
                    <a:pt x="2" y="11"/>
                    <a:pt x="2" y="11"/>
                  </a:cubicBezTo>
                  <a:cubicBezTo>
                    <a:pt x="1" y="11"/>
                    <a:pt x="0" y="11"/>
                    <a:pt x="0" y="11"/>
                  </a:cubicBezTo>
                  <a:cubicBezTo>
                    <a:pt x="0" y="5"/>
                    <a:pt x="0" y="5"/>
                    <a:pt x="0" y="5"/>
                  </a:cubicBezTo>
                  <a:cubicBezTo>
                    <a:pt x="1" y="5"/>
                    <a:pt x="3"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133"/>
            <p:cNvSpPr>
              <a:spLocks noEditPoints="1"/>
            </p:cNvSpPr>
            <p:nvPr/>
          </p:nvSpPr>
          <p:spPr bwMode="auto">
            <a:xfrm>
              <a:off x="6642100" y="5087938"/>
              <a:ext cx="53975" cy="77788"/>
            </a:xfrm>
            <a:custGeom>
              <a:avLst/>
              <a:gdLst>
                <a:gd name="T0" fmla="*/ 12 w 24"/>
                <a:gd name="T1" fmla="*/ 35 h 35"/>
                <a:gd name="T2" fmla="*/ 0 w 24"/>
                <a:gd name="T3" fmla="*/ 18 h 35"/>
                <a:gd name="T4" fmla="*/ 4 w 24"/>
                <a:gd name="T5" fmla="*/ 5 h 35"/>
                <a:gd name="T6" fmla="*/ 13 w 24"/>
                <a:gd name="T7" fmla="*/ 0 h 35"/>
                <a:gd name="T8" fmla="*/ 24 w 24"/>
                <a:gd name="T9" fmla="*/ 17 h 35"/>
                <a:gd name="T10" fmla="*/ 21 w 24"/>
                <a:gd name="T11" fmla="*/ 30 h 35"/>
                <a:gd name="T12" fmla="*/ 12 w 24"/>
                <a:gd name="T13" fmla="*/ 35 h 35"/>
                <a:gd name="T14" fmla="*/ 12 w 24"/>
                <a:gd name="T15" fmla="*/ 6 h 35"/>
                <a:gd name="T16" fmla="*/ 8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8"/>
                    <a:pt x="4" y="5"/>
                  </a:cubicBezTo>
                  <a:cubicBezTo>
                    <a:pt x="6" y="2"/>
                    <a:pt x="9" y="0"/>
                    <a:pt x="13" y="0"/>
                  </a:cubicBezTo>
                  <a:cubicBezTo>
                    <a:pt x="20" y="0"/>
                    <a:pt x="24" y="6"/>
                    <a:pt x="24" y="17"/>
                  </a:cubicBezTo>
                  <a:cubicBezTo>
                    <a:pt x="24" y="23"/>
                    <a:pt x="23" y="27"/>
                    <a:pt x="21" y="30"/>
                  </a:cubicBezTo>
                  <a:cubicBezTo>
                    <a:pt x="19" y="33"/>
                    <a:pt x="16" y="35"/>
                    <a:pt x="12" y="35"/>
                  </a:cubicBezTo>
                  <a:close/>
                  <a:moveTo>
                    <a:pt x="12" y="6"/>
                  </a:moveTo>
                  <a:cubicBezTo>
                    <a:pt x="9" y="6"/>
                    <a:pt x="8" y="10"/>
                    <a:pt x="8" y="18"/>
                  </a:cubicBezTo>
                  <a:cubicBezTo>
                    <a:pt x="8" y="25"/>
                    <a:pt x="9" y="29"/>
                    <a:pt x="12" y="29"/>
                  </a:cubicBezTo>
                  <a:cubicBezTo>
                    <a:pt x="15" y="29"/>
                    <a:pt x="17" y="25"/>
                    <a:pt x="17" y="18"/>
                  </a:cubicBezTo>
                  <a:cubicBezTo>
                    <a:pt x="17" y="10"/>
                    <a:pt x="15" y="6"/>
                    <a:pt x="12"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134"/>
            <p:cNvSpPr>
              <a:spLocks noEditPoints="1"/>
            </p:cNvSpPr>
            <p:nvPr/>
          </p:nvSpPr>
          <p:spPr bwMode="auto">
            <a:xfrm>
              <a:off x="6518275" y="5194300"/>
              <a:ext cx="53975" cy="74613"/>
            </a:xfrm>
            <a:custGeom>
              <a:avLst/>
              <a:gdLst>
                <a:gd name="T0" fmla="*/ 12 w 24"/>
                <a:gd name="T1" fmla="*/ 34 h 34"/>
                <a:gd name="T2" fmla="*/ 0 w 24"/>
                <a:gd name="T3" fmla="*/ 17 h 34"/>
                <a:gd name="T4" fmla="*/ 3 w 24"/>
                <a:gd name="T5" fmla="*/ 4 h 34"/>
                <a:gd name="T6" fmla="*/ 13 w 24"/>
                <a:gd name="T7" fmla="*/ 0 h 34"/>
                <a:gd name="T8" fmla="*/ 24 w 24"/>
                <a:gd name="T9" fmla="*/ 16 h 34"/>
                <a:gd name="T10" fmla="*/ 21 w 24"/>
                <a:gd name="T11" fmla="*/ 29 h 34"/>
                <a:gd name="T12" fmla="*/ 12 w 24"/>
                <a:gd name="T13" fmla="*/ 34 h 34"/>
                <a:gd name="T14" fmla="*/ 12 w 24"/>
                <a:gd name="T15" fmla="*/ 5 h 34"/>
                <a:gd name="T16" fmla="*/ 8 w 24"/>
                <a:gd name="T17" fmla="*/ 17 h 34"/>
                <a:gd name="T18" fmla="*/ 12 w 24"/>
                <a:gd name="T19" fmla="*/ 28 h 34"/>
                <a:gd name="T20" fmla="*/ 17 w 24"/>
                <a:gd name="T21" fmla="*/ 17 h 34"/>
                <a:gd name="T22" fmla="*/ 12 w 24"/>
                <a:gd name="T23"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4">
                  <a:moveTo>
                    <a:pt x="12" y="34"/>
                  </a:moveTo>
                  <a:cubicBezTo>
                    <a:pt x="4" y="34"/>
                    <a:pt x="0" y="28"/>
                    <a:pt x="0" y="17"/>
                  </a:cubicBezTo>
                  <a:cubicBezTo>
                    <a:pt x="0" y="11"/>
                    <a:pt x="1" y="7"/>
                    <a:pt x="3" y="4"/>
                  </a:cubicBezTo>
                  <a:cubicBezTo>
                    <a:pt x="5" y="1"/>
                    <a:pt x="9" y="0"/>
                    <a:pt x="13" y="0"/>
                  </a:cubicBezTo>
                  <a:cubicBezTo>
                    <a:pt x="20" y="0"/>
                    <a:pt x="24" y="5"/>
                    <a:pt x="24" y="16"/>
                  </a:cubicBezTo>
                  <a:cubicBezTo>
                    <a:pt x="24" y="22"/>
                    <a:pt x="23" y="26"/>
                    <a:pt x="21" y="29"/>
                  </a:cubicBezTo>
                  <a:cubicBezTo>
                    <a:pt x="19" y="32"/>
                    <a:pt x="16" y="34"/>
                    <a:pt x="12" y="34"/>
                  </a:cubicBezTo>
                  <a:close/>
                  <a:moveTo>
                    <a:pt x="12" y="5"/>
                  </a:moveTo>
                  <a:cubicBezTo>
                    <a:pt x="9" y="5"/>
                    <a:pt x="8" y="9"/>
                    <a:pt x="8" y="17"/>
                  </a:cubicBezTo>
                  <a:cubicBezTo>
                    <a:pt x="8" y="24"/>
                    <a:pt x="9" y="28"/>
                    <a:pt x="12" y="28"/>
                  </a:cubicBezTo>
                  <a:cubicBezTo>
                    <a:pt x="15" y="28"/>
                    <a:pt x="17" y="24"/>
                    <a:pt x="17" y="17"/>
                  </a:cubicBezTo>
                  <a:cubicBezTo>
                    <a:pt x="17" y="9"/>
                    <a:pt x="15" y="5"/>
                    <a:pt x="12"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135"/>
            <p:cNvSpPr>
              <a:spLocks noEditPoints="1"/>
            </p:cNvSpPr>
            <p:nvPr/>
          </p:nvSpPr>
          <p:spPr bwMode="auto">
            <a:xfrm>
              <a:off x="6583363" y="5194300"/>
              <a:ext cx="52388" cy="74613"/>
            </a:xfrm>
            <a:custGeom>
              <a:avLst/>
              <a:gdLst>
                <a:gd name="T0" fmla="*/ 12 w 24"/>
                <a:gd name="T1" fmla="*/ 34 h 34"/>
                <a:gd name="T2" fmla="*/ 0 w 24"/>
                <a:gd name="T3" fmla="*/ 17 h 34"/>
                <a:gd name="T4" fmla="*/ 3 w 24"/>
                <a:gd name="T5" fmla="*/ 4 h 34"/>
                <a:gd name="T6" fmla="*/ 13 w 24"/>
                <a:gd name="T7" fmla="*/ 0 h 34"/>
                <a:gd name="T8" fmla="*/ 24 w 24"/>
                <a:gd name="T9" fmla="*/ 16 h 34"/>
                <a:gd name="T10" fmla="*/ 21 w 24"/>
                <a:gd name="T11" fmla="*/ 29 h 34"/>
                <a:gd name="T12" fmla="*/ 12 w 24"/>
                <a:gd name="T13" fmla="*/ 34 h 34"/>
                <a:gd name="T14" fmla="*/ 12 w 24"/>
                <a:gd name="T15" fmla="*/ 5 h 34"/>
                <a:gd name="T16" fmla="*/ 8 w 24"/>
                <a:gd name="T17" fmla="*/ 17 h 34"/>
                <a:gd name="T18" fmla="*/ 12 w 24"/>
                <a:gd name="T19" fmla="*/ 28 h 34"/>
                <a:gd name="T20" fmla="*/ 17 w 24"/>
                <a:gd name="T21" fmla="*/ 17 h 34"/>
                <a:gd name="T22" fmla="*/ 12 w 24"/>
                <a:gd name="T23"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4">
                  <a:moveTo>
                    <a:pt x="12" y="34"/>
                  </a:moveTo>
                  <a:cubicBezTo>
                    <a:pt x="4" y="34"/>
                    <a:pt x="0" y="28"/>
                    <a:pt x="0" y="17"/>
                  </a:cubicBezTo>
                  <a:cubicBezTo>
                    <a:pt x="0" y="11"/>
                    <a:pt x="1" y="7"/>
                    <a:pt x="3" y="4"/>
                  </a:cubicBezTo>
                  <a:cubicBezTo>
                    <a:pt x="6" y="1"/>
                    <a:pt x="9" y="0"/>
                    <a:pt x="13" y="0"/>
                  </a:cubicBezTo>
                  <a:cubicBezTo>
                    <a:pt x="20" y="0"/>
                    <a:pt x="24" y="5"/>
                    <a:pt x="24" y="16"/>
                  </a:cubicBezTo>
                  <a:cubicBezTo>
                    <a:pt x="24" y="22"/>
                    <a:pt x="23" y="26"/>
                    <a:pt x="21" y="29"/>
                  </a:cubicBezTo>
                  <a:cubicBezTo>
                    <a:pt x="19" y="32"/>
                    <a:pt x="16" y="34"/>
                    <a:pt x="12" y="34"/>
                  </a:cubicBezTo>
                  <a:close/>
                  <a:moveTo>
                    <a:pt x="12" y="5"/>
                  </a:moveTo>
                  <a:cubicBezTo>
                    <a:pt x="9" y="5"/>
                    <a:pt x="8" y="9"/>
                    <a:pt x="8" y="17"/>
                  </a:cubicBezTo>
                  <a:cubicBezTo>
                    <a:pt x="8" y="24"/>
                    <a:pt x="9" y="28"/>
                    <a:pt x="12" y="28"/>
                  </a:cubicBezTo>
                  <a:cubicBezTo>
                    <a:pt x="15" y="28"/>
                    <a:pt x="17" y="24"/>
                    <a:pt x="17" y="17"/>
                  </a:cubicBezTo>
                  <a:cubicBezTo>
                    <a:pt x="17" y="9"/>
                    <a:pt x="15" y="5"/>
                    <a:pt x="12"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136"/>
            <p:cNvSpPr>
              <a:spLocks/>
            </p:cNvSpPr>
            <p:nvPr/>
          </p:nvSpPr>
          <p:spPr bwMode="auto">
            <a:xfrm>
              <a:off x="6651625" y="5191125"/>
              <a:ext cx="31750" cy="76200"/>
            </a:xfrm>
            <a:custGeom>
              <a:avLst/>
              <a:gdLst>
                <a:gd name="T0" fmla="*/ 14 w 14"/>
                <a:gd name="T1" fmla="*/ 0 h 34"/>
                <a:gd name="T2" fmla="*/ 14 w 14"/>
                <a:gd name="T3" fmla="*/ 34 h 34"/>
                <a:gd name="T4" fmla="*/ 7 w 14"/>
                <a:gd name="T5" fmla="*/ 34 h 34"/>
                <a:gd name="T6" fmla="*/ 7 w 14"/>
                <a:gd name="T7" fmla="*/ 9 h 34"/>
                <a:gd name="T8" fmla="*/ 5 w 14"/>
                <a:gd name="T9" fmla="*/ 10 h 34"/>
                <a:gd name="T10" fmla="*/ 4 w 14"/>
                <a:gd name="T11" fmla="*/ 10 h 34"/>
                <a:gd name="T12" fmla="*/ 2 w 14"/>
                <a:gd name="T13" fmla="*/ 11 h 34"/>
                <a:gd name="T14" fmla="*/ 0 w 14"/>
                <a:gd name="T15" fmla="*/ 11 h 34"/>
                <a:gd name="T16" fmla="*/ 0 w 14"/>
                <a:gd name="T17" fmla="*/ 5 h 34"/>
                <a:gd name="T18" fmla="*/ 5 w 14"/>
                <a:gd name="T19" fmla="*/ 3 h 34"/>
                <a:gd name="T20" fmla="*/ 10 w 14"/>
                <a:gd name="T21" fmla="*/ 0 h 34"/>
                <a:gd name="T22" fmla="*/ 14 w 14"/>
                <a:gd name="T2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4">
                  <a:moveTo>
                    <a:pt x="14" y="0"/>
                  </a:moveTo>
                  <a:cubicBezTo>
                    <a:pt x="14" y="34"/>
                    <a:pt x="14" y="34"/>
                    <a:pt x="14" y="34"/>
                  </a:cubicBezTo>
                  <a:cubicBezTo>
                    <a:pt x="7" y="34"/>
                    <a:pt x="7" y="34"/>
                    <a:pt x="7" y="34"/>
                  </a:cubicBezTo>
                  <a:cubicBezTo>
                    <a:pt x="7" y="9"/>
                    <a:pt x="7" y="9"/>
                    <a:pt x="7" y="9"/>
                  </a:cubicBezTo>
                  <a:cubicBezTo>
                    <a:pt x="6" y="9"/>
                    <a:pt x="6" y="9"/>
                    <a:pt x="5" y="10"/>
                  </a:cubicBezTo>
                  <a:cubicBezTo>
                    <a:pt x="5" y="10"/>
                    <a:pt x="4" y="10"/>
                    <a:pt x="4" y="10"/>
                  </a:cubicBezTo>
                  <a:cubicBezTo>
                    <a:pt x="3" y="11"/>
                    <a:pt x="2" y="11"/>
                    <a:pt x="2" y="11"/>
                  </a:cubicBezTo>
                  <a:cubicBezTo>
                    <a:pt x="1" y="11"/>
                    <a:pt x="0" y="11"/>
                    <a:pt x="0" y="11"/>
                  </a:cubicBezTo>
                  <a:cubicBezTo>
                    <a:pt x="0" y="5"/>
                    <a:pt x="0" y="5"/>
                    <a:pt x="0" y="5"/>
                  </a:cubicBezTo>
                  <a:cubicBezTo>
                    <a:pt x="2" y="5"/>
                    <a:pt x="3" y="4"/>
                    <a:pt x="5" y="3"/>
                  </a:cubicBezTo>
                  <a:cubicBezTo>
                    <a:pt x="7" y="2"/>
                    <a:pt x="8" y="1"/>
                    <a:pt x="10"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137"/>
            <p:cNvSpPr>
              <a:spLocks/>
            </p:cNvSpPr>
            <p:nvPr/>
          </p:nvSpPr>
          <p:spPr bwMode="auto">
            <a:xfrm>
              <a:off x="6778625" y="4983163"/>
              <a:ext cx="30163" cy="74613"/>
            </a:xfrm>
            <a:custGeom>
              <a:avLst/>
              <a:gdLst>
                <a:gd name="T0" fmla="*/ 14 w 14"/>
                <a:gd name="T1" fmla="*/ 0 h 34"/>
                <a:gd name="T2" fmla="*/ 14 w 14"/>
                <a:gd name="T3" fmla="*/ 34 h 34"/>
                <a:gd name="T4" fmla="*/ 7 w 14"/>
                <a:gd name="T5" fmla="*/ 34 h 34"/>
                <a:gd name="T6" fmla="*/ 7 w 14"/>
                <a:gd name="T7" fmla="*/ 8 h 34"/>
                <a:gd name="T8" fmla="*/ 5 w 14"/>
                <a:gd name="T9" fmla="*/ 9 h 34"/>
                <a:gd name="T10" fmla="*/ 4 w 14"/>
                <a:gd name="T11" fmla="*/ 10 h 34"/>
                <a:gd name="T12" fmla="*/ 2 w 14"/>
                <a:gd name="T13" fmla="*/ 11 h 34"/>
                <a:gd name="T14" fmla="*/ 0 w 14"/>
                <a:gd name="T15" fmla="*/ 11 h 34"/>
                <a:gd name="T16" fmla="*/ 0 w 14"/>
                <a:gd name="T17" fmla="*/ 5 h 34"/>
                <a:gd name="T18" fmla="*/ 5 w 14"/>
                <a:gd name="T19" fmla="*/ 3 h 34"/>
                <a:gd name="T20" fmla="*/ 10 w 14"/>
                <a:gd name="T21" fmla="*/ 0 h 34"/>
                <a:gd name="T22" fmla="*/ 14 w 14"/>
                <a:gd name="T2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4">
                  <a:moveTo>
                    <a:pt x="14" y="0"/>
                  </a:moveTo>
                  <a:cubicBezTo>
                    <a:pt x="14" y="34"/>
                    <a:pt x="14" y="34"/>
                    <a:pt x="14" y="34"/>
                  </a:cubicBezTo>
                  <a:cubicBezTo>
                    <a:pt x="7" y="34"/>
                    <a:pt x="7" y="34"/>
                    <a:pt x="7" y="34"/>
                  </a:cubicBezTo>
                  <a:cubicBezTo>
                    <a:pt x="7" y="8"/>
                    <a:pt x="7" y="8"/>
                    <a:pt x="7" y="8"/>
                  </a:cubicBezTo>
                  <a:cubicBezTo>
                    <a:pt x="6" y="9"/>
                    <a:pt x="6" y="9"/>
                    <a:pt x="5" y="9"/>
                  </a:cubicBezTo>
                  <a:cubicBezTo>
                    <a:pt x="5" y="10"/>
                    <a:pt x="4" y="10"/>
                    <a:pt x="4" y="10"/>
                  </a:cubicBezTo>
                  <a:cubicBezTo>
                    <a:pt x="3" y="10"/>
                    <a:pt x="2" y="11"/>
                    <a:pt x="2" y="11"/>
                  </a:cubicBezTo>
                  <a:cubicBezTo>
                    <a:pt x="1" y="11"/>
                    <a:pt x="0" y="11"/>
                    <a:pt x="0" y="11"/>
                  </a:cubicBezTo>
                  <a:cubicBezTo>
                    <a:pt x="0" y="5"/>
                    <a:pt x="0" y="5"/>
                    <a:pt x="0" y="5"/>
                  </a:cubicBezTo>
                  <a:cubicBezTo>
                    <a:pt x="2" y="5"/>
                    <a:pt x="3" y="4"/>
                    <a:pt x="5" y="3"/>
                  </a:cubicBezTo>
                  <a:cubicBezTo>
                    <a:pt x="7" y="2"/>
                    <a:pt x="8" y="1"/>
                    <a:pt x="10"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138"/>
            <p:cNvSpPr>
              <a:spLocks noEditPoints="1"/>
            </p:cNvSpPr>
            <p:nvPr/>
          </p:nvSpPr>
          <p:spPr bwMode="auto">
            <a:xfrm>
              <a:off x="6772275" y="5087938"/>
              <a:ext cx="50800" cy="77788"/>
            </a:xfrm>
            <a:custGeom>
              <a:avLst/>
              <a:gdLst>
                <a:gd name="T0" fmla="*/ 11 w 23"/>
                <a:gd name="T1" fmla="*/ 35 h 35"/>
                <a:gd name="T2" fmla="*/ 0 w 23"/>
                <a:gd name="T3" fmla="*/ 18 h 35"/>
                <a:gd name="T4" fmla="*/ 3 w 23"/>
                <a:gd name="T5" fmla="*/ 5 h 35"/>
                <a:gd name="T6" fmla="*/ 12 w 23"/>
                <a:gd name="T7" fmla="*/ 0 h 35"/>
                <a:gd name="T8" fmla="*/ 23 w 23"/>
                <a:gd name="T9" fmla="*/ 17 h 35"/>
                <a:gd name="T10" fmla="*/ 20 w 23"/>
                <a:gd name="T11" fmla="*/ 30 h 35"/>
                <a:gd name="T12" fmla="*/ 11 w 23"/>
                <a:gd name="T13" fmla="*/ 35 h 35"/>
                <a:gd name="T14" fmla="*/ 12 w 23"/>
                <a:gd name="T15" fmla="*/ 6 h 35"/>
                <a:gd name="T16" fmla="*/ 7 w 23"/>
                <a:gd name="T17" fmla="*/ 18 h 35"/>
                <a:gd name="T18" fmla="*/ 12 w 23"/>
                <a:gd name="T19" fmla="*/ 29 h 35"/>
                <a:gd name="T20" fmla="*/ 16 w 23"/>
                <a:gd name="T21" fmla="*/ 18 h 35"/>
                <a:gd name="T22" fmla="*/ 12 w 23"/>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5">
                  <a:moveTo>
                    <a:pt x="11" y="35"/>
                  </a:moveTo>
                  <a:cubicBezTo>
                    <a:pt x="3" y="35"/>
                    <a:pt x="0" y="29"/>
                    <a:pt x="0" y="18"/>
                  </a:cubicBezTo>
                  <a:cubicBezTo>
                    <a:pt x="0" y="12"/>
                    <a:pt x="1" y="8"/>
                    <a:pt x="3" y="5"/>
                  </a:cubicBezTo>
                  <a:cubicBezTo>
                    <a:pt x="5" y="2"/>
                    <a:pt x="8" y="0"/>
                    <a:pt x="12" y="0"/>
                  </a:cubicBezTo>
                  <a:cubicBezTo>
                    <a:pt x="20" y="0"/>
                    <a:pt x="23" y="6"/>
                    <a:pt x="23" y="17"/>
                  </a:cubicBezTo>
                  <a:cubicBezTo>
                    <a:pt x="23" y="23"/>
                    <a:pt x="22" y="27"/>
                    <a:pt x="20" y="30"/>
                  </a:cubicBezTo>
                  <a:cubicBezTo>
                    <a:pt x="18" y="33"/>
                    <a:pt x="15" y="35"/>
                    <a:pt x="11" y="35"/>
                  </a:cubicBezTo>
                  <a:close/>
                  <a:moveTo>
                    <a:pt x="12" y="6"/>
                  </a:moveTo>
                  <a:cubicBezTo>
                    <a:pt x="8" y="6"/>
                    <a:pt x="7" y="10"/>
                    <a:pt x="7" y="18"/>
                  </a:cubicBezTo>
                  <a:cubicBezTo>
                    <a:pt x="7" y="25"/>
                    <a:pt x="8" y="29"/>
                    <a:pt x="12" y="29"/>
                  </a:cubicBezTo>
                  <a:cubicBezTo>
                    <a:pt x="15" y="29"/>
                    <a:pt x="16" y="25"/>
                    <a:pt x="16" y="18"/>
                  </a:cubicBezTo>
                  <a:cubicBezTo>
                    <a:pt x="16" y="10"/>
                    <a:pt x="15" y="6"/>
                    <a:pt x="12"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139"/>
            <p:cNvSpPr>
              <a:spLocks noEditPoints="1"/>
            </p:cNvSpPr>
            <p:nvPr/>
          </p:nvSpPr>
          <p:spPr bwMode="auto">
            <a:xfrm>
              <a:off x="6772275" y="5194300"/>
              <a:ext cx="50800" cy="74613"/>
            </a:xfrm>
            <a:custGeom>
              <a:avLst/>
              <a:gdLst>
                <a:gd name="T0" fmla="*/ 11 w 23"/>
                <a:gd name="T1" fmla="*/ 34 h 34"/>
                <a:gd name="T2" fmla="*/ 0 w 23"/>
                <a:gd name="T3" fmla="*/ 17 h 34"/>
                <a:gd name="T4" fmla="*/ 3 w 23"/>
                <a:gd name="T5" fmla="*/ 4 h 34"/>
                <a:gd name="T6" fmla="*/ 12 w 23"/>
                <a:gd name="T7" fmla="*/ 0 h 34"/>
                <a:gd name="T8" fmla="*/ 23 w 23"/>
                <a:gd name="T9" fmla="*/ 16 h 34"/>
                <a:gd name="T10" fmla="*/ 20 w 23"/>
                <a:gd name="T11" fmla="*/ 29 h 34"/>
                <a:gd name="T12" fmla="*/ 11 w 23"/>
                <a:gd name="T13" fmla="*/ 34 h 34"/>
                <a:gd name="T14" fmla="*/ 12 w 23"/>
                <a:gd name="T15" fmla="*/ 5 h 34"/>
                <a:gd name="T16" fmla="*/ 7 w 23"/>
                <a:gd name="T17" fmla="*/ 17 h 34"/>
                <a:gd name="T18" fmla="*/ 12 w 23"/>
                <a:gd name="T19" fmla="*/ 28 h 34"/>
                <a:gd name="T20" fmla="*/ 16 w 23"/>
                <a:gd name="T21" fmla="*/ 17 h 34"/>
                <a:gd name="T22" fmla="*/ 12 w 23"/>
                <a:gd name="T23"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4">
                  <a:moveTo>
                    <a:pt x="11" y="34"/>
                  </a:moveTo>
                  <a:cubicBezTo>
                    <a:pt x="3" y="34"/>
                    <a:pt x="0" y="28"/>
                    <a:pt x="0" y="17"/>
                  </a:cubicBezTo>
                  <a:cubicBezTo>
                    <a:pt x="0" y="11"/>
                    <a:pt x="1" y="7"/>
                    <a:pt x="3" y="4"/>
                  </a:cubicBezTo>
                  <a:cubicBezTo>
                    <a:pt x="5" y="1"/>
                    <a:pt x="8" y="0"/>
                    <a:pt x="12" y="0"/>
                  </a:cubicBezTo>
                  <a:cubicBezTo>
                    <a:pt x="20" y="0"/>
                    <a:pt x="23" y="5"/>
                    <a:pt x="23" y="16"/>
                  </a:cubicBezTo>
                  <a:cubicBezTo>
                    <a:pt x="23" y="22"/>
                    <a:pt x="22" y="26"/>
                    <a:pt x="20" y="29"/>
                  </a:cubicBezTo>
                  <a:cubicBezTo>
                    <a:pt x="18" y="32"/>
                    <a:pt x="15" y="34"/>
                    <a:pt x="11" y="34"/>
                  </a:cubicBezTo>
                  <a:close/>
                  <a:moveTo>
                    <a:pt x="12" y="5"/>
                  </a:moveTo>
                  <a:cubicBezTo>
                    <a:pt x="8" y="5"/>
                    <a:pt x="7" y="9"/>
                    <a:pt x="7" y="17"/>
                  </a:cubicBezTo>
                  <a:cubicBezTo>
                    <a:pt x="7" y="24"/>
                    <a:pt x="8" y="28"/>
                    <a:pt x="12" y="28"/>
                  </a:cubicBezTo>
                  <a:cubicBezTo>
                    <a:pt x="15" y="28"/>
                    <a:pt x="16" y="24"/>
                    <a:pt x="16" y="17"/>
                  </a:cubicBezTo>
                  <a:cubicBezTo>
                    <a:pt x="16" y="9"/>
                    <a:pt x="15" y="5"/>
                    <a:pt x="12"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140"/>
            <p:cNvSpPr>
              <a:spLocks noEditPoints="1"/>
            </p:cNvSpPr>
            <p:nvPr/>
          </p:nvSpPr>
          <p:spPr bwMode="auto">
            <a:xfrm>
              <a:off x="6705600" y="4983163"/>
              <a:ext cx="52388" cy="74613"/>
            </a:xfrm>
            <a:custGeom>
              <a:avLst/>
              <a:gdLst>
                <a:gd name="T0" fmla="*/ 12 w 24"/>
                <a:gd name="T1" fmla="*/ 34 h 34"/>
                <a:gd name="T2" fmla="*/ 0 w 24"/>
                <a:gd name="T3" fmla="*/ 18 h 34"/>
                <a:gd name="T4" fmla="*/ 4 w 24"/>
                <a:gd name="T5" fmla="*/ 5 h 34"/>
                <a:gd name="T6" fmla="*/ 13 w 24"/>
                <a:gd name="T7" fmla="*/ 0 h 34"/>
                <a:gd name="T8" fmla="*/ 24 w 24"/>
                <a:gd name="T9" fmla="*/ 17 h 34"/>
                <a:gd name="T10" fmla="*/ 21 w 24"/>
                <a:gd name="T11" fmla="*/ 30 h 34"/>
                <a:gd name="T12" fmla="*/ 12 w 24"/>
                <a:gd name="T13" fmla="*/ 34 h 34"/>
                <a:gd name="T14" fmla="*/ 12 w 24"/>
                <a:gd name="T15" fmla="*/ 6 h 34"/>
                <a:gd name="T16" fmla="*/ 8 w 24"/>
                <a:gd name="T17" fmla="*/ 18 h 34"/>
                <a:gd name="T18" fmla="*/ 12 w 24"/>
                <a:gd name="T19" fmla="*/ 29 h 34"/>
                <a:gd name="T20" fmla="*/ 17 w 24"/>
                <a:gd name="T21" fmla="*/ 17 h 34"/>
                <a:gd name="T22" fmla="*/ 12 w 24"/>
                <a:gd name="T23"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4">
                  <a:moveTo>
                    <a:pt x="12" y="34"/>
                  </a:moveTo>
                  <a:cubicBezTo>
                    <a:pt x="4" y="34"/>
                    <a:pt x="0" y="29"/>
                    <a:pt x="0" y="18"/>
                  </a:cubicBezTo>
                  <a:cubicBezTo>
                    <a:pt x="0" y="12"/>
                    <a:pt x="1" y="8"/>
                    <a:pt x="4" y="5"/>
                  </a:cubicBezTo>
                  <a:cubicBezTo>
                    <a:pt x="6" y="2"/>
                    <a:pt x="9" y="0"/>
                    <a:pt x="13" y="0"/>
                  </a:cubicBezTo>
                  <a:cubicBezTo>
                    <a:pt x="20" y="0"/>
                    <a:pt x="24" y="6"/>
                    <a:pt x="24" y="17"/>
                  </a:cubicBezTo>
                  <a:cubicBezTo>
                    <a:pt x="24" y="23"/>
                    <a:pt x="23" y="27"/>
                    <a:pt x="21" y="30"/>
                  </a:cubicBezTo>
                  <a:cubicBezTo>
                    <a:pt x="19" y="33"/>
                    <a:pt x="16" y="34"/>
                    <a:pt x="12" y="34"/>
                  </a:cubicBezTo>
                  <a:close/>
                  <a:moveTo>
                    <a:pt x="12" y="6"/>
                  </a:moveTo>
                  <a:cubicBezTo>
                    <a:pt x="9" y="6"/>
                    <a:pt x="8" y="10"/>
                    <a:pt x="8" y="18"/>
                  </a:cubicBezTo>
                  <a:cubicBezTo>
                    <a:pt x="8" y="25"/>
                    <a:pt x="9" y="29"/>
                    <a:pt x="12" y="29"/>
                  </a:cubicBezTo>
                  <a:cubicBezTo>
                    <a:pt x="15" y="29"/>
                    <a:pt x="17" y="25"/>
                    <a:pt x="17" y="17"/>
                  </a:cubicBezTo>
                  <a:cubicBezTo>
                    <a:pt x="17" y="10"/>
                    <a:pt x="15" y="6"/>
                    <a:pt x="12"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141"/>
            <p:cNvSpPr>
              <a:spLocks/>
            </p:cNvSpPr>
            <p:nvPr/>
          </p:nvSpPr>
          <p:spPr bwMode="auto">
            <a:xfrm>
              <a:off x="6713538" y="5087938"/>
              <a:ext cx="31750" cy="74613"/>
            </a:xfrm>
            <a:custGeom>
              <a:avLst/>
              <a:gdLst>
                <a:gd name="T0" fmla="*/ 14 w 14"/>
                <a:gd name="T1" fmla="*/ 0 h 34"/>
                <a:gd name="T2" fmla="*/ 14 w 14"/>
                <a:gd name="T3" fmla="*/ 34 h 34"/>
                <a:gd name="T4" fmla="*/ 7 w 14"/>
                <a:gd name="T5" fmla="*/ 34 h 34"/>
                <a:gd name="T6" fmla="*/ 7 w 14"/>
                <a:gd name="T7" fmla="*/ 8 h 34"/>
                <a:gd name="T8" fmla="*/ 5 w 14"/>
                <a:gd name="T9" fmla="*/ 9 h 34"/>
                <a:gd name="T10" fmla="*/ 4 w 14"/>
                <a:gd name="T11" fmla="*/ 10 h 34"/>
                <a:gd name="T12" fmla="*/ 2 w 14"/>
                <a:gd name="T13" fmla="*/ 11 h 34"/>
                <a:gd name="T14" fmla="*/ 0 w 14"/>
                <a:gd name="T15" fmla="*/ 11 h 34"/>
                <a:gd name="T16" fmla="*/ 0 w 14"/>
                <a:gd name="T17" fmla="*/ 5 h 34"/>
                <a:gd name="T18" fmla="*/ 5 w 14"/>
                <a:gd name="T19" fmla="*/ 3 h 34"/>
                <a:gd name="T20" fmla="*/ 10 w 14"/>
                <a:gd name="T21" fmla="*/ 0 h 34"/>
                <a:gd name="T22" fmla="*/ 14 w 14"/>
                <a:gd name="T2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4">
                  <a:moveTo>
                    <a:pt x="14" y="0"/>
                  </a:moveTo>
                  <a:cubicBezTo>
                    <a:pt x="14" y="34"/>
                    <a:pt x="14" y="34"/>
                    <a:pt x="14" y="34"/>
                  </a:cubicBezTo>
                  <a:cubicBezTo>
                    <a:pt x="7" y="34"/>
                    <a:pt x="7" y="34"/>
                    <a:pt x="7" y="34"/>
                  </a:cubicBezTo>
                  <a:cubicBezTo>
                    <a:pt x="7" y="8"/>
                    <a:pt x="7" y="8"/>
                    <a:pt x="7" y="8"/>
                  </a:cubicBezTo>
                  <a:cubicBezTo>
                    <a:pt x="6" y="9"/>
                    <a:pt x="6" y="9"/>
                    <a:pt x="5" y="9"/>
                  </a:cubicBezTo>
                  <a:cubicBezTo>
                    <a:pt x="5" y="10"/>
                    <a:pt x="4" y="10"/>
                    <a:pt x="4" y="10"/>
                  </a:cubicBezTo>
                  <a:cubicBezTo>
                    <a:pt x="3" y="11"/>
                    <a:pt x="2" y="11"/>
                    <a:pt x="2" y="11"/>
                  </a:cubicBezTo>
                  <a:cubicBezTo>
                    <a:pt x="1" y="11"/>
                    <a:pt x="0" y="11"/>
                    <a:pt x="0" y="11"/>
                  </a:cubicBezTo>
                  <a:cubicBezTo>
                    <a:pt x="0" y="5"/>
                    <a:pt x="0" y="5"/>
                    <a:pt x="0" y="5"/>
                  </a:cubicBezTo>
                  <a:cubicBezTo>
                    <a:pt x="2" y="5"/>
                    <a:pt x="3" y="4"/>
                    <a:pt x="5" y="3"/>
                  </a:cubicBezTo>
                  <a:cubicBezTo>
                    <a:pt x="7" y="2"/>
                    <a:pt x="8" y="1"/>
                    <a:pt x="10"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142"/>
            <p:cNvSpPr>
              <a:spLocks noEditPoints="1"/>
            </p:cNvSpPr>
            <p:nvPr/>
          </p:nvSpPr>
          <p:spPr bwMode="auto">
            <a:xfrm>
              <a:off x="6705600" y="5194300"/>
              <a:ext cx="52388" cy="74613"/>
            </a:xfrm>
            <a:custGeom>
              <a:avLst/>
              <a:gdLst>
                <a:gd name="T0" fmla="*/ 12 w 24"/>
                <a:gd name="T1" fmla="*/ 34 h 34"/>
                <a:gd name="T2" fmla="*/ 0 w 24"/>
                <a:gd name="T3" fmla="*/ 17 h 34"/>
                <a:gd name="T4" fmla="*/ 4 w 24"/>
                <a:gd name="T5" fmla="*/ 4 h 34"/>
                <a:gd name="T6" fmla="*/ 13 w 24"/>
                <a:gd name="T7" fmla="*/ 0 h 34"/>
                <a:gd name="T8" fmla="*/ 24 w 24"/>
                <a:gd name="T9" fmla="*/ 16 h 34"/>
                <a:gd name="T10" fmla="*/ 21 w 24"/>
                <a:gd name="T11" fmla="*/ 29 h 34"/>
                <a:gd name="T12" fmla="*/ 12 w 24"/>
                <a:gd name="T13" fmla="*/ 34 h 34"/>
                <a:gd name="T14" fmla="*/ 12 w 24"/>
                <a:gd name="T15" fmla="*/ 5 h 34"/>
                <a:gd name="T16" fmla="*/ 8 w 24"/>
                <a:gd name="T17" fmla="*/ 17 h 34"/>
                <a:gd name="T18" fmla="*/ 12 w 24"/>
                <a:gd name="T19" fmla="*/ 28 h 34"/>
                <a:gd name="T20" fmla="*/ 17 w 24"/>
                <a:gd name="T21" fmla="*/ 17 h 34"/>
                <a:gd name="T22" fmla="*/ 12 w 24"/>
                <a:gd name="T23"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4">
                  <a:moveTo>
                    <a:pt x="12" y="34"/>
                  </a:moveTo>
                  <a:cubicBezTo>
                    <a:pt x="4" y="34"/>
                    <a:pt x="0" y="28"/>
                    <a:pt x="0" y="17"/>
                  </a:cubicBezTo>
                  <a:cubicBezTo>
                    <a:pt x="0" y="11"/>
                    <a:pt x="1" y="7"/>
                    <a:pt x="4" y="4"/>
                  </a:cubicBezTo>
                  <a:cubicBezTo>
                    <a:pt x="6" y="1"/>
                    <a:pt x="9" y="0"/>
                    <a:pt x="13" y="0"/>
                  </a:cubicBezTo>
                  <a:cubicBezTo>
                    <a:pt x="20" y="0"/>
                    <a:pt x="24" y="5"/>
                    <a:pt x="24" y="16"/>
                  </a:cubicBezTo>
                  <a:cubicBezTo>
                    <a:pt x="24" y="22"/>
                    <a:pt x="23" y="26"/>
                    <a:pt x="21" y="29"/>
                  </a:cubicBezTo>
                  <a:cubicBezTo>
                    <a:pt x="19" y="32"/>
                    <a:pt x="16" y="34"/>
                    <a:pt x="12" y="34"/>
                  </a:cubicBezTo>
                  <a:close/>
                  <a:moveTo>
                    <a:pt x="12" y="5"/>
                  </a:moveTo>
                  <a:cubicBezTo>
                    <a:pt x="9" y="5"/>
                    <a:pt x="8" y="9"/>
                    <a:pt x="8" y="17"/>
                  </a:cubicBezTo>
                  <a:cubicBezTo>
                    <a:pt x="8" y="24"/>
                    <a:pt x="9" y="28"/>
                    <a:pt x="12" y="28"/>
                  </a:cubicBezTo>
                  <a:cubicBezTo>
                    <a:pt x="15" y="28"/>
                    <a:pt x="17" y="24"/>
                    <a:pt x="17" y="17"/>
                  </a:cubicBezTo>
                  <a:cubicBezTo>
                    <a:pt x="17" y="9"/>
                    <a:pt x="15" y="5"/>
                    <a:pt x="12"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Rectangle 143"/>
            <p:cNvSpPr>
              <a:spLocks noChangeArrowheads="1"/>
            </p:cNvSpPr>
            <p:nvPr/>
          </p:nvSpPr>
          <p:spPr bwMode="auto">
            <a:xfrm>
              <a:off x="6007100" y="3756025"/>
              <a:ext cx="306388" cy="306388"/>
            </a:xfrm>
            <a:prstGeom prst="rect">
              <a:avLst/>
            </a:prstGeom>
            <a:solidFill>
              <a:schemeClr val="accent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Freeform 144"/>
            <p:cNvSpPr>
              <a:spLocks/>
            </p:cNvSpPr>
            <p:nvPr/>
          </p:nvSpPr>
          <p:spPr bwMode="auto">
            <a:xfrm>
              <a:off x="6061075" y="3811588"/>
              <a:ext cx="22225" cy="50800"/>
            </a:xfrm>
            <a:custGeom>
              <a:avLst/>
              <a:gdLst>
                <a:gd name="T0" fmla="*/ 10 w 10"/>
                <a:gd name="T1" fmla="*/ 0 h 23"/>
                <a:gd name="T2" fmla="*/ 10 w 10"/>
                <a:gd name="T3" fmla="*/ 23 h 23"/>
                <a:gd name="T4" fmla="*/ 5 w 10"/>
                <a:gd name="T5" fmla="*/ 23 h 23"/>
                <a:gd name="T6" fmla="*/ 5 w 10"/>
                <a:gd name="T7" fmla="*/ 5 h 23"/>
                <a:gd name="T8" fmla="*/ 4 w 10"/>
                <a:gd name="T9" fmla="*/ 6 h 23"/>
                <a:gd name="T10" fmla="*/ 3 w 10"/>
                <a:gd name="T11" fmla="*/ 7 h 23"/>
                <a:gd name="T12" fmla="*/ 1 w 10"/>
                <a:gd name="T13" fmla="*/ 7 h 23"/>
                <a:gd name="T14" fmla="*/ 0 w 10"/>
                <a:gd name="T15" fmla="*/ 7 h 23"/>
                <a:gd name="T16" fmla="*/ 0 w 10"/>
                <a:gd name="T17" fmla="*/ 3 h 23"/>
                <a:gd name="T18" fmla="*/ 4 w 10"/>
                <a:gd name="T19" fmla="*/ 2 h 23"/>
                <a:gd name="T20" fmla="*/ 7 w 10"/>
                <a:gd name="T21" fmla="*/ 0 h 23"/>
                <a:gd name="T22" fmla="*/ 10 w 10"/>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10" y="0"/>
                  </a:moveTo>
                  <a:cubicBezTo>
                    <a:pt x="10" y="23"/>
                    <a:pt x="10" y="23"/>
                    <a:pt x="10" y="23"/>
                  </a:cubicBezTo>
                  <a:cubicBezTo>
                    <a:pt x="5" y="23"/>
                    <a:pt x="5" y="23"/>
                    <a:pt x="5" y="23"/>
                  </a:cubicBezTo>
                  <a:cubicBezTo>
                    <a:pt x="5" y="5"/>
                    <a:pt x="5" y="5"/>
                    <a:pt x="5" y="5"/>
                  </a:cubicBezTo>
                  <a:cubicBezTo>
                    <a:pt x="5" y="5"/>
                    <a:pt x="4" y="6"/>
                    <a:pt x="4" y="6"/>
                  </a:cubicBezTo>
                  <a:cubicBezTo>
                    <a:pt x="4" y="6"/>
                    <a:pt x="3" y="6"/>
                    <a:pt x="3" y="7"/>
                  </a:cubicBezTo>
                  <a:cubicBezTo>
                    <a:pt x="2" y="7"/>
                    <a:pt x="2" y="7"/>
                    <a:pt x="1" y="7"/>
                  </a:cubicBezTo>
                  <a:cubicBezTo>
                    <a:pt x="1" y="7"/>
                    <a:pt x="1" y="7"/>
                    <a:pt x="0" y="7"/>
                  </a:cubicBezTo>
                  <a:cubicBezTo>
                    <a:pt x="0" y="3"/>
                    <a:pt x="0" y="3"/>
                    <a:pt x="0" y="3"/>
                  </a:cubicBezTo>
                  <a:cubicBezTo>
                    <a:pt x="1" y="3"/>
                    <a:pt x="3" y="2"/>
                    <a:pt x="4" y="2"/>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145"/>
            <p:cNvSpPr>
              <a:spLocks noEditPoints="1"/>
            </p:cNvSpPr>
            <p:nvPr/>
          </p:nvSpPr>
          <p:spPr bwMode="auto">
            <a:xfrm>
              <a:off x="6100763" y="3811588"/>
              <a:ext cx="34925" cy="50800"/>
            </a:xfrm>
            <a:custGeom>
              <a:avLst/>
              <a:gdLst>
                <a:gd name="T0" fmla="*/ 8 w 16"/>
                <a:gd name="T1" fmla="*/ 23 h 23"/>
                <a:gd name="T2" fmla="*/ 0 w 16"/>
                <a:gd name="T3" fmla="*/ 12 h 23"/>
                <a:gd name="T4" fmla="*/ 2 w 16"/>
                <a:gd name="T5" fmla="*/ 3 h 23"/>
                <a:gd name="T6" fmla="*/ 8 w 16"/>
                <a:gd name="T7" fmla="*/ 0 h 23"/>
                <a:gd name="T8" fmla="*/ 16 w 16"/>
                <a:gd name="T9" fmla="*/ 11 h 23"/>
                <a:gd name="T10" fmla="*/ 14 w 16"/>
                <a:gd name="T11" fmla="*/ 20 h 23"/>
                <a:gd name="T12" fmla="*/ 8 w 16"/>
                <a:gd name="T13" fmla="*/ 23 h 23"/>
                <a:gd name="T14" fmla="*/ 8 w 16"/>
                <a:gd name="T15" fmla="*/ 4 h 23"/>
                <a:gd name="T16" fmla="*/ 5 w 16"/>
                <a:gd name="T17" fmla="*/ 12 h 23"/>
                <a:gd name="T18" fmla="*/ 8 w 16"/>
                <a:gd name="T19" fmla="*/ 19 h 23"/>
                <a:gd name="T20" fmla="*/ 11 w 16"/>
                <a:gd name="T21" fmla="*/ 11 h 23"/>
                <a:gd name="T22" fmla="*/ 8 w 16"/>
                <a:gd name="T2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3">
                  <a:moveTo>
                    <a:pt x="8" y="23"/>
                  </a:moveTo>
                  <a:cubicBezTo>
                    <a:pt x="2" y="23"/>
                    <a:pt x="0" y="19"/>
                    <a:pt x="0" y="12"/>
                  </a:cubicBezTo>
                  <a:cubicBezTo>
                    <a:pt x="0" y="8"/>
                    <a:pt x="1" y="5"/>
                    <a:pt x="2" y="3"/>
                  </a:cubicBezTo>
                  <a:cubicBezTo>
                    <a:pt x="3" y="1"/>
                    <a:pt x="6" y="0"/>
                    <a:pt x="8" y="0"/>
                  </a:cubicBezTo>
                  <a:cubicBezTo>
                    <a:pt x="14" y="0"/>
                    <a:pt x="16" y="4"/>
                    <a:pt x="16" y="11"/>
                  </a:cubicBezTo>
                  <a:cubicBezTo>
                    <a:pt x="16" y="15"/>
                    <a:pt x="16" y="18"/>
                    <a:pt x="14" y="20"/>
                  </a:cubicBezTo>
                  <a:cubicBezTo>
                    <a:pt x="13" y="22"/>
                    <a:pt x="11" y="23"/>
                    <a:pt x="8" y="23"/>
                  </a:cubicBezTo>
                  <a:close/>
                  <a:moveTo>
                    <a:pt x="8" y="4"/>
                  </a:moveTo>
                  <a:cubicBezTo>
                    <a:pt x="6" y="4"/>
                    <a:pt x="5" y="6"/>
                    <a:pt x="5" y="12"/>
                  </a:cubicBezTo>
                  <a:cubicBezTo>
                    <a:pt x="5" y="17"/>
                    <a:pt x="6" y="19"/>
                    <a:pt x="8" y="19"/>
                  </a:cubicBezTo>
                  <a:cubicBezTo>
                    <a:pt x="10" y="19"/>
                    <a:pt x="11" y="17"/>
                    <a:pt x="11" y="11"/>
                  </a:cubicBezTo>
                  <a:cubicBezTo>
                    <a:pt x="11" y="6"/>
                    <a:pt x="10" y="4"/>
                    <a:pt x="8" y="4"/>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146"/>
            <p:cNvSpPr>
              <a:spLocks/>
            </p:cNvSpPr>
            <p:nvPr/>
          </p:nvSpPr>
          <p:spPr bwMode="auto">
            <a:xfrm>
              <a:off x="6146800" y="3811588"/>
              <a:ext cx="20638" cy="50800"/>
            </a:xfrm>
            <a:custGeom>
              <a:avLst/>
              <a:gdLst>
                <a:gd name="T0" fmla="*/ 9 w 9"/>
                <a:gd name="T1" fmla="*/ 0 h 23"/>
                <a:gd name="T2" fmla="*/ 9 w 9"/>
                <a:gd name="T3" fmla="*/ 23 h 23"/>
                <a:gd name="T4" fmla="*/ 4 w 9"/>
                <a:gd name="T5" fmla="*/ 23 h 23"/>
                <a:gd name="T6" fmla="*/ 4 w 9"/>
                <a:gd name="T7" fmla="*/ 5 h 23"/>
                <a:gd name="T8" fmla="*/ 4 w 9"/>
                <a:gd name="T9" fmla="*/ 6 h 23"/>
                <a:gd name="T10" fmla="*/ 2 w 9"/>
                <a:gd name="T11" fmla="*/ 7 h 23"/>
                <a:gd name="T12" fmla="*/ 1 w 9"/>
                <a:gd name="T13" fmla="*/ 7 h 23"/>
                <a:gd name="T14" fmla="*/ 0 w 9"/>
                <a:gd name="T15" fmla="*/ 7 h 23"/>
                <a:gd name="T16" fmla="*/ 0 w 9"/>
                <a:gd name="T17" fmla="*/ 3 h 23"/>
                <a:gd name="T18" fmla="*/ 3 w 9"/>
                <a:gd name="T19" fmla="*/ 2 h 23"/>
                <a:gd name="T20" fmla="*/ 6 w 9"/>
                <a:gd name="T21" fmla="*/ 0 h 23"/>
                <a:gd name="T22" fmla="*/ 9 w 9"/>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3">
                  <a:moveTo>
                    <a:pt x="9" y="0"/>
                  </a:moveTo>
                  <a:cubicBezTo>
                    <a:pt x="9" y="23"/>
                    <a:pt x="9" y="23"/>
                    <a:pt x="9" y="23"/>
                  </a:cubicBezTo>
                  <a:cubicBezTo>
                    <a:pt x="4" y="23"/>
                    <a:pt x="4" y="23"/>
                    <a:pt x="4" y="23"/>
                  </a:cubicBezTo>
                  <a:cubicBezTo>
                    <a:pt x="4" y="5"/>
                    <a:pt x="4" y="5"/>
                    <a:pt x="4" y="5"/>
                  </a:cubicBezTo>
                  <a:cubicBezTo>
                    <a:pt x="4" y="5"/>
                    <a:pt x="4" y="6"/>
                    <a:pt x="4" y="6"/>
                  </a:cubicBezTo>
                  <a:cubicBezTo>
                    <a:pt x="3" y="6"/>
                    <a:pt x="3" y="6"/>
                    <a:pt x="2" y="7"/>
                  </a:cubicBezTo>
                  <a:cubicBezTo>
                    <a:pt x="2" y="7"/>
                    <a:pt x="1" y="7"/>
                    <a:pt x="1" y="7"/>
                  </a:cubicBezTo>
                  <a:cubicBezTo>
                    <a:pt x="1" y="7"/>
                    <a:pt x="0" y="7"/>
                    <a:pt x="0" y="7"/>
                  </a:cubicBezTo>
                  <a:cubicBezTo>
                    <a:pt x="0" y="3"/>
                    <a:pt x="0" y="3"/>
                    <a:pt x="0" y="3"/>
                  </a:cubicBezTo>
                  <a:cubicBezTo>
                    <a:pt x="1" y="3"/>
                    <a:pt x="2" y="2"/>
                    <a:pt x="3" y="2"/>
                  </a:cubicBezTo>
                  <a:cubicBezTo>
                    <a:pt x="4"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147"/>
            <p:cNvSpPr>
              <a:spLocks noEditPoints="1"/>
            </p:cNvSpPr>
            <p:nvPr/>
          </p:nvSpPr>
          <p:spPr bwMode="auto">
            <a:xfrm>
              <a:off x="6056313" y="3883025"/>
              <a:ext cx="34925" cy="52388"/>
            </a:xfrm>
            <a:custGeom>
              <a:avLst/>
              <a:gdLst>
                <a:gd name="T0" fmla="*/ 8 w 16"/>
                <a:gd name="T1" fmla="*/ 24 h 24"/>
                <a:gd name="T2" fmla="*/ 0 w 16"/>
                <a:gd name="T3" fmla="*/ 12 h 24"/>
                <a:gd name="T4" fmla="*/ 2 w 16"/>
                <a:gd name="T5" fmla="*/ 3 h 24"/>
                <a:gd name="T6" fmla="*/ 8 w 16"/>
                <a:gd name="T7" fmla="*/ 0 h 24"/>
                <a:gd name="T8" fmla="*/ 16 w 16"/>
                <a:gd name="T9" fmla="*/ 12 h 24"/>
                <a:gd name="T10" fmla="*/ 14 w 16"/>
                <a:gd name="T11" fmla="*/ 20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3" y="24"/>
                    <a:pt x="0" y="20"/>
                    <a:pt x="0" y="12"/>
                  </a:cubicBezTo>
                  <a:cubicBezTo>
                    <a:pt x="0" y="8"/>
                    <a:pt x="1" y="5"/>
                    <a:pt x="2" y="3"/>
                  </a:cubicBezTo>
                  <a:cubicBezTo>
                    <a:pt x="3" y="1"/>
                    <a:pt x="6" y="0"/>
                    <a:pt x="8" y="0"/>
                  </a:cubicBezTo>
                  <a:cubicBezTo>
                    <a:pt x="14" y="0"/>
                    <a:pt x="16" y="4"/>
                    <a:pt x="16" y="12"/>
                  </a:cubicBezTo>
                  <a:cubicBezTo>
                    <a:pt x="16" y="15"/>
                    <a:pt x="16" y="18"/>
                    <a:pt x="14" y="20"/>
                  </a:cubicBezTo>
                  <a:cubicBezTo>
                    <a:pt x="13" y="22"/>
                    <a:pt x="11"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148"/>
            <p:cNvSpPr>
              <a:spLocks/>
            </p:cNvSpPr>
            <p:nvPr/>
          </p:nvSpPr>
          <p:spPr bwMode="auto">
            <a:xfrm>
              <a:off x="6105525" y="3883025"/>
              <a:ext cx="22225" cy="50800"/>
            </a:xfrm>
            <a:custGeom>
              <a:avLst/>
              <a:gdLst>
                <a:gd name="T0" fmla="*/ 10 w 10"/>
                <a:gd name="T1" fmla="*/ 0 h 23"/>
                <a:gd name="T2" fmla="*/ 10 w 10"/>
                <a:gd name="T3" fmla="*/ 23 h 23"/>
                <a:gd name="T4" fmla="*/ 5 w 10"/>
                <a:gd name="T5" fmla="*/ 23 h 23"/>
                <a:gd name="T6" fmla="*/ 5 w 10"/>
                <a:gd name="T7" fmla="*/ 6 h 23"/>
                <a:gd name="T8" fmla="*/ 4 w 10"/>
                <a:gd name="T9" fmla="*/ 6 h 23"/>
                <a:gd name="T10" fmla="*/ 3 w 10"/>
                <a:gd name="T11" fmla="*/ 7 h 23"/>
                <a:gd name="T12" fmla="*/ 1 w 10"/>
                <a:gd name="T13" fmla="*/ 7 h 23"/>
                <a:gd name="T14" fmla="*/ 0 w 10"/>
                <a:gd name="T15" fmla="*/ 8 h 23"/>
                <a:gd name="T16" fmla="*/ 0 w 10"/>
                <a:gd name="T17" fmla="*/ 3 h 23"/>
                <a:gd name="T18" fmla="*/ 4 w 10"/>
                <a:gd name="T19" fmla="*/ 2 h 23"/>
                <a:gd name="T20" fmla="*/ 7 w 10"/>
                <a:gd name="T21" fmla="*/ 0 h 23"/>
                <a:gd name="T22" fmla="*/ 10 w 10"/>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10" y="0"/>
                  </a:moveTo>
                  <a:cubicBezTo>
                    <a:pt x="10" y="23"/>
                    <a:pt x="10" y="23"/>
                    <a:pt x="10" y="23"/>
                  </a:cubicBezTo>
                  <a:cubicBezTo>
                    <a:pt x="5" y="23"/>
                    <a:pt x="5" y="23"/>
                    <a:pt x="5" y="23"/>
                  </a:cubicBezTo>
                  <a:cubicBezTo>
                    <a:pt x="5" y="6"/>
                    <a:pt x="5" y="6"/>
                    <a:pt x="5" y="6"/>
                  </a:cubicBezTo>
                  <a:cubicBezTo>
                    <a:pt x="5" y="6"/>
                    <a:pt x="4" y="6"/>
                    <a:pt x="4" y="6"/>
                  </a:cubicBezTo>
                  <a:cubicBezTo>
                    <a:pt x="4" y="6"/>
                    <a:pt x="3" y="7"/>
                    <a:pt x="3" y="7"/>
                  </a:cubicBezTo>
                  <a:cubicBezTo>
                    <a:pt x="2" y="7"/>
                    <a:pt x="2" y="7"/>
                    <a:pt x="1" y="7"/>
                  </a:cubicBezTo>
                  <a:cubicBezTo>
                    <a:pt x="1" y="7"/>
                    <a:pt x="0" y="8"/>
                    <a:pt x="0" y="8"/>
                  </a:cubicBezTo>
                  <a:cubicBezTo>
                    <a:pt x="0" y="3"/>
                    <a:pt x="0" y="3"/>
                    <a:pt x="0" y="3"/>
                  </a:cubicBezTo>
                  <a:cubicBezTo>
                    <a:pt x="1" y="3"/>
                    <a:pt x="3" y="2"/>
                    <a:pt x="4" y="2"/>
                  </a:cubicBezTo>
                  <a:cubicBezTo>
                    <a:pt x="5" y="1"/>
                    <a:pt x="6" y="1"/>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149"/>
            <p:cNvSpPr>
              <a:spLocks noEditPoints="1"/>
            </p:cNvSpPr>
            <p:nvPr/>
          </p:nvSpPr>
          <p:spPr bwMode="auto">
            <a:xfrm>
              <a:off x="6140450" y="3883025"/>
              <a:ext cx="38100" cy="52388"/>
            </a:xfrm>
            <a:custGeom>
              <a:avLst/>
              <a:gdLst>
                <a:gd name="T0" fmla="*/ 8 w 17"/>
                <a:gd name="T1" fmla="*/ 24 h 24"/>
                <a:gd name="T2" fmla="*/ 0 w 17"/>
                <a:gd name="T3" fmla="*/ 12 h 24"/>
                <a:gd name="T4" fmla="*/ 3 w 17"/>
                <a:gd name="T5" fmla="*/ 3 h 24"/>
                <a:gd name="T6" fmla="*/ 9 w 17"/>
                <a:gd name="T7" fmla="*/ 0 h 24"/>
                <a:gd name="T8" fmla="*/ 17 w 17"/>
                <a:gd name="T9" fmla="*/ 12 h 24"/>
                <a:gd name="T10" fmla="*/ 15 w 17"/>
                <a:gd name="T11" fmla="*/ 20 h 24"/>
                <a:gd name="T12" fmla="*/ 8 w 17"/>
                <a:gd name="T13" fmla="*/ 24 h 24"/>
                <a:gd name="T14" fmla="*/ 9 w 17"/>
                <a:gd name="T15" fmla="*/ 4 h 24"/>
                <a:gd name="T16" fmla="*/ 5 w 17"/>
                <a:gd name="T17" fmla="*/ 12 h 24"/>
                <a:gd name="T18" fmla="*/ 9 w 17"/>
                <a:gd name="T19" fmla="*/ 20 h 24"/>
                <a:gd name="T20" fmla="*/ 12 w 17"/>
                <a:gd name="T21" fmla="*/ 12 h 24"/>
                <a:gd name="T22" fmla="*/ 9 w 17"/>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8" y="24"/>
                  </a:moveTo>
                  <a:cubicBezTo>
                    <a:pt x="3" y="24"/>
                    <a:pt x="0" y="20"/>
                    <a:pt x="0" y="12"/>
                  </a:cubicBezTo>
                  <a:cubicBezTo>
                    <a:pt x="0" y="8"/>
                    <a:pt x="1" y="5"/>
                    <a:pt x="3" y="3"/>
                  </a:cubicBezTo>
                  <a:cubicBezTo>
                    <a:pt x="4" y="1"/>
                    <a:pt x="6" y="0"/>
                    <a:pt x="9" y="0"/>
                  </a:cubicBezTo>
                  <a:cubicBezTo>
                    <a:pt x="14" y="0"/>
                    <a:pt x="17" y="4"/>
                    <a:pt x="17" y="12"/>
                  </a:cubicBezTo>
                  <a:cubicBezTo>
                    <a:pt x="17" y="15"/>
                    <a:pt x="16" y="18"/>
                    <a:pt x="15" y="20"/>
                  </a:cubicBezTo>
                  <a:cubicBezTo>
                    <a:pt x="13" y="22"/>
                    <a:pt x="11" y="24"/>
                    <a:pt x="8" y="24"/>
                  </a:cubicBezTo>
                  <a:close/>
                  <a:moveTo>
                    <a:pt x="9" y="4"/>
                  </a:moveTo>
                  <a:cubicBezTo>
                    <a:pt x="7" y="4"/>
                    <a:pt x="5" y="7"/>
                    <a:pt x="5" y="12"/>
                  </a:cubicBezTo>
                  <a:cubicBezTo>
                    <a:pt x="5" y="17"/>
                    <a:pt x="7" y="20"/>
                    <a:pt x="9" y="20"/>
                  </a:cubicBezTo>
                  <a:cubicBezTo>
                    <a:pt x="11" y="20"/>
                    <a:pt x="12" y="17"/>
                    <a:pt x="12" y="12"/>
                  </a:cubicBezTo>
                  <a:cubicBezTo>
                    <a:pt x="12" y="7"/>
                    <a:pt x="11" y="4"/>
                    <a:pt x="9" y="4"/>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150"/>
            <p:cNvSpPr>
              <a:spLocks noEditPoints="1"/>
            </p:cNvSpPr>
            <p:nvPr/>
          </p:nvSpPr>
          <p:spPr bwMode="auto">
            <a:xfrm>
              <a:off x="6056313" y="3952875"/>
              <a:ext cx="34925" cy="53975"/>
            </a:xfrm>
            <a:custGeom>
              <a:avLst/>
              <a:gdLst>
                <a:gd name="T0" fmla="*/ 8 w 16"/>
                <a:gd name="T1" fmla="*/ 24 h 24"/>
                <a:gd name="T2" fmla="*/ 0 w 16"/>
                <a:gd name="T3" fmla="*/ 12 h 24"/>
                <a:gd name="T4" fmla="*/ 2 w 16"/>
                <a:gd name="T5" fmla="*/ 4 h 24"/>
                <a:gd name="T6" fmla="*/ 8 w 16"/>
                <a:gd name="T7" fmla="*/ 0 h 24"/>
                <a:gd name="T8" fmla="*/ 16 w 16"/>
                <a:gd name="T9" fmla="*/ 12 h 24"/>
                <a:gd name="T10" fmla="*/ 14 w 16"/>
                <a:gd name="T11" fmla="*/ 21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3" y="24"/>
                    <a:pt x="0" y="20"/>
                    <a:pt x="0" y="12"/>
                  </a:cubicBezTo>
                  <a:cubicBezTo>
                    <a:pt x="0" y="9"/>
                    <a:pt x="1" y="6"/>
                    <a:pt x="2" y="4"/>
                  </a:cubicBezTo>
                  <a:cubicBezTo>
                    <a:pt x="3" y="1"/>
                    <a:pt x="6" y="0"/>
                    <a:pt x="8" y="0"/>
                  </a:cubicBezTo>
                  <a:cubicBezTo>
                    <a:pt x="14" y="0"/>
                    <a:pt x="16" y="4"/>
                    <a:pt x="16" y="12"/>
                  </a:cubicBezTo>
                  <a:cubicBezTo>
                    <a:pt x="16" y="16"/>
                    <a:pt x="16" y="19"/>
                    <a:pt x="14" y="21"/>
                  </a:cubicBezTo>
                  <a:cubicBezTo>
                    <a:pt x="13" y="23"/>
                    <a:pt x="11"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151"/>
            <p:cNvSpPr>
              <a:spLocks noEditPoints="1"/>
            </p:cNvSpPr>
            <p:nvPr/>
          </p:nvSpPr>
          <p:spPr bwMode="auto">
            <a:xfrm>
              <a:off x="6100763" y="3952875"/>
              <a:ext cx="34925" cy="53975"/>
            </a:xfrm>
            <a:custGeom>
              <a:avLst/>
              <a:gdLst>
                <a:gd name="T0" fmla="*/ 8 w 16"/>
                <a:gd name="T1" fmla="*/ 24 h 24"/>
                <a:gd name="T2" fmla="*/ 0 w 16"/>
                <a:gd name="T3" fmla="*/ 12 h 24"/>
                <a:gd name="T4" fmla="*/ 2 w 16"/>
                <a:gd name="T5" fmla="*/ 4 h 24"/>
                <a:gd name="T6" fmla="*/ 8 w 16"/>
                <a:gd name="T7" fmla="*/ 0 h 24"/>
                <a:gd name="T8" fmla="*/ 16 w 16"/>
                <a:gd name="T9" fmla="*/ 12 h 24"/>
                <a:gd name="T10" fmla="*/ 14 w 16"/>
                <a:gd name="T11" fmla="*/ 21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2" y="24"/>
                    <a:pt x="0" y="20"/>
                    <a:pt x="0" y="12"/>
                  </a:cubicBezTo>
                  <a:cubicBezTo>
                    <a:pt x="0" y="9"/>
                    <a:pt x="1" y="6"/>
                    <a:pt x="2" y="4"/>
                  </a:cubicBezTo>
                  <a:cubicBezTo>
                    <a:pt x="3" y="1"/>
                    <a:pt x="6" y="0"/>
                    <a:pt x="8" y="0"/>
                  </a:cubicBezTo>
                  <a:cubicBezTo>
                    <a:pt x="14" y="0"/>
                    <a:pt x="16" y="4"/>
                    <a:pt x="16" y="12"/>
                  </a:cubicBezTo>
                  <a:cubicBezTo>
                    <a:pt x="16" y="16"/>
                    <a:pt x="16" y="19"/>
                    <a:pt x="14" y="21"/>
                  </a:cubicBezTo>
                  <a:cubicBezTo>
                    <a:pt x="13" y="23"/>
                    <a:pt x="11"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152"/>
            <p:cNvSpPr>
              <a:spLocks/>
            </p:cNvSpPr>
            <p:nvPr/>
          </p:nvSpPr>
          <p:spPr bwMode="auto">
            <a:xfrm>
              <a:off x="6146800" y="3952875"/>
              <a:ext cx="20638" cy="52388"/>
            </a:xfrm>
            <a:custGeom>
              <a:avLst/>
              <a:gdLst>
                <a:gd name="T0" fmla="*/ 9 w 9"/>
                <a:gd name="T1" fmla="*/ 0 h 23"/>
                <a:gd name="T2" fmla="*/ 9 w 9"/>
                <a:gd name="T3" fmla="*/ 23 h 23"/>
                <a:gd name="T4" fmla="*/ 4 w 9"/>
                <a:gd name="T5" fmla="*/ 23 h 23"/>
                <a:gd name="T6" fmla="*/ 4 w 9"/>
                <a:gd name="T7" fmla="*/ 6 h 23"/>
                <a:gd name="T8" fmla="*/ 4 w 9"/>
                <a:gd name="T9" fmla="*/ 7 h 23"/>
                <a:gd name="T10" fmla="*/ 2 w 9"/>
                <a:gd name="T11" fmla="*/ 7 h 23"/>
                <a:gd name="T12" fmla="*/ 1 w 9"/>
                <a:gd name="T13" fmla="*/ 8 h 23"/>
                <a:gd name="T14" fmla="*/ 0 w 9"/>
                <a:gd name="T15" fmla="*/ 8 h 23"/>
                <a:gd name="T16" fmla="*/ 0 w 9"/>
                <a:gd name="T17" fmla="*/ 4 h 23"/>
                <a:gd name="T18" fmla="*/ 3 w 9"/>
                <a:gd name="T19" fmla="*/ 2 h 23"/>
                <a:gd name="T20" fmla="*/ 6 w 9"/>
                <a:gd name="T21" fmla="*/ 0 h 23"/>
                <a:gd name="T22" fmla="*/ 9 w 9"/>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3">
                  <a:moveTo>
                    <a:pt x="9" y="0"/>
                  </a:moveTo>
                  <a:cubicBezTo>
                    <a:pt x="9" y="23"/>
                    <a:pt x="9" y="23"/>
                    <a:pt x="9" y="23"/>
                  </a:cubicBezTo>
                  <a:cubicBezTo>
                    <a:pt x="4" y="23"/>
                    <a:pt x="4" y="23"/>
                    <a:pt x="4" y="23"/>
                  </a:cubicBezTo>
                  <a:cubicBezTo>
                    <a:pt x="4" y="6"/>
                    <a:pt x="4" y="6"/>
                    <a:pt x="4" y="6"/>
                  </a:cubicBezTo>
                  <a:cubicBezTo>
                    <a:pt x="4" y="6"/>
                    <a:pt x="4" y="6"/>
                    <a:pt x="4" y="7"/>
                  </a:cubicBezTo>
                  <a:cubicBezTo>
                    <a:pt x="3" y="7"/>
                    <a:pt x="3" y="7"/>
                    <a:pt x="2" y="7"/>
                  </a:cubicBezTo>
                  <a:cubicBezTo>
                    <a:pt x="2" y="7"/>
                    <a:pt x="1" y="8"/>
                    <a:pt x="1" y="8"/>
                  </a:cubicBezTo>
                  <a:cubicBezTo>
                    <a:pt x="1" y="8"/>
                    <a:pt x="0" y="8"/>
                    <a:pt x="0" y="8"/>
                  </a:cubicBezTo>
                  <a:cubicBezTo>
                    <a:pt x="0" y="4"/>
                    <a:pt x="0" y="4"/>
                    <a:pt x="0" y="4"/>
                  </a:cubicBezTo>
                  <a:cubicBezTo>
                    <a:pt x="1" y="3"/>
                    <a:pt x="2" y="3"/>
                    <a:pt x="3" y="2"/>
                  </a:cubicBezTo>
                  <a:cubicBezTo>
                    <a:pt x="4" y="2"/>
                    <a:pt x="6" y="1"/>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153"/>
            <p:cNvSpPr>
              <a:spLocks/>
            </p:cNvSpPr>
            <p:nvPr/>
          </p:nvSpPr>
          <p:spPr bwMode="auto">
            <a:xfrm>
              <a:off x="6234113" y="3811588"/>
              <a:ext cx="22225" cy="50800"/>
            </a:xfrm>
            <a:custGeom>
              <a:avLst/>
              <a:gdLst>
                <a:gd name="T0" fmla="*/ 10 w 10"/>
                <a:gd name="T1" fmla="*/ 0 h 23"/>
                <a:gd name="T2" fmla="*/ 10 w 10"/>
                <a:gd name="T3" fmla="*/ 23 h 23"/>
                <a:gd name="T4" fmla="*/ 5 w 10"/>
                <a:gd name="T5" fmla="*/ 23 h 23"/>
                <a:gd name="T6" fmla="*/ 5 w 10"/>
                <a:gd name="T7" fmla="*/ 5 h 23"/>
                <a:gd name="T8" fmla="*/ 4 w 10"/>
                <a:gd name="T9" fmla="*/ 6 h 23"/>
                <a:gd name="T10" fmla="*/ 3 w 10"/>
                <a:gd name="T11" fmla="*/ 7 h 23"/>
                <a:gd name="T12" fmla="*/ 1 w 10"/>
                <a:gd name="T13" fmla="*/ 7 h 23"/>
                <a:gd name="T14" fmla="*/ 0 w 10"/>
                <a:gd name="T15" fmla="*/ 7 h 23"/>
                <a:gd name="T16" fmla="*/ 0 w 10"/>
                <a:gd name="T17" fmla="*/ 3 h 23"/>
                <a:gd name="T18" fmla="*/ 4 w 10"/>
                <a:gd name="T19" fmla="*/ 2 h 23"/>
                <a:gd name="T20" fmla="*/ 7 w 10"/>
                <a:gd name="T21" fmla="*/ 0 h 23"/>
                <a:gd name="T22" fmla="*/ 10 w 10"/>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10" y="0"/>
                  </a:moveTo>
                  <a:cubicBezTo>
                    <a:pt x="10" y="23"/>
                    <a:pt x="10" y="23"/>
                    <a:pt x="10" y="23"/>
                  </a:cubicBezTo>
                  <a:cubicBezTo>
                    <a:pt x="5" y="23"/>
                    <a:pt x="5" y="23"/>
                    <a:pt x="5" y="23"/>
                  </a:cubicBezTo>
                  <a:cubicBezTo>
                    <a:pt x="5" y="5"/>
                    <a:pt x="5" y="5"/>
                    <a:pt x="5" y="5"/>
                  </a:cubicBezTo>
                  <a:cubicBezTo>
                    <a:pt x="4" y="5"/>
                    <a:pt x="4" y="6"/>
                    <a:pt x="4" y="6"/>
                  </a:cubicBezTo>
                  <a:cubicBezTo>
                    <a:pt x="3" y="6"/>
                    <a:pt x="3" y="6"/>
                    <a:pt x="3" y="7"/>
                  </a:cubicBezTo>
                  <a:cubicBezTo>
                    <a:pt x="2" y="7"/>
                    <a:pt x="2" y="7"/>
                    <a:pt x="1" y="7"/>
                  </a:cubicBezTo>
                  <a:cubicBezTo>
                    <a:pt x="1" y="7"/>
                    <a:pt x="0" y="7"/>
                    <a:pt x="0" y="7"/>
                  </a:cubicBezTo>
                  <a:cubicBezTo>
                    <a:pt x="0" y="3"/>
                    <a:pt x="0" y="3"/>
                    <a:pt x="0" y="3"/>
                  </a:cubicBezTo>
                  <a:cubicBezTo>
                    <a:pt x="1" y="3"/>
                    <a:pt x="2" y="2"/>
                    <a:pt x="4" y="2"/>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154"/>
            <p:cNvSpPr>
              <a:spLocks noEditPoints="1"/>
            </p:cNvSpPr>
            <p:nvPr/>
          </p:nvSpPr>
          <p:spPr bwMode="auto">
            <a:xfrm>
              <a:off x="6229350" y="3883025"/>
              <a:ext cx="34925" cy="52388"/>
            </a:xfrm>
            <a:custGeom>
              <a:avLst/>
              <a:gdLst>
                <a:gd name="T0" fmla="*/ 8 w 16"/>
                <a:gd name="T1" fmla="*/ 24 h 24"/>
                <a:gd name="T2" fmla="*/ 0 w 16"/>
                <a:gd name="T3" fmla="*/ 12 h 24"/>
                <a:gd name="T4" fmla="*/ 2 w 16"/>
                <a:gd name="T5" fmla="*/ 3 h 24"/>
                <a:gd name="T6" fmla="*/ 8 w 16"/>
                <a:gd name="T7" fmla="*/ 0 h 24"/>
                <a:gd name="T8" fmla="*/ 16 w 16"/>
                <a:gd name="T9" fmla="*/ 12 h 24"/>
                <a:gd name="T10" fmla="*/ 14 w 16"/>
                <a:gd name="T11" fmla="*/ 20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2" y="24"/>
                    <a:pt x="0" y="20"/>
                    <a:pt x="0" y="12"/>
                  </a:cubicBezTo>
                  <a:cubicBezTo>
                    <a:pt x="0" y="8"/>
                    <a:pt x="0" y="5"/>
                    <a:pt x="2" y="3"/>
                  </a:cubicBezTo>
                  <a:cubicBezTo>
                    <a:pt x="3" y="1"/>
                    <a:pt x="5" y="0"/>
                    <a:pt x="8" y="0"/>
                  </a:cubicBezTo>
                  <a:cubicBezTo>
                    <a:pt x="13" y="0"/>
                    <a:pt x="16" y="4"/>
                    <a:pt x="16" y="12"/>
                  </a:cubicBezTo>
                  <a:cubicBezTo>
                    <a:pt x="16" y="15"/>
                    <a:pt x="15" y="18"/>
                    <a:pt x="14" y="20"/>
                  </a:cubicBezTo>
                  <a:cubicBezTo>
                    <a:pt x="12" y="22"/>
                    <a:pt x="10"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155"/>
            <p:cNvSpPr>
              <a:spLocks noEditPoints="1"/>
            </p:cNvSpPr>
            <p:nvPr/>
          </p:nvSpPr>
          <p:spPr bwMode="auto">
            <a:xfrm>
              <a:off x="6229350" y="3952875"/>
              <a:ext cx="34925" cy="53975"/>
            </a:xfrm>
            <a:custGeom>
              <a:avLst/>
              <a:gdLst>
                <a:gd name="T0" fmla="*/ 8 w 16"/>
                <a:gd name="T1" fmla="*/ 24 h 24"/>
                <a:gd name="T2" fmla="*/ 0 w 16"/>
                <a:gd name="T3" fmla="*/ 12 h 24"/>
                <a:gd name="T4" fmla="*/ 2 w 16"/>
                <a:gd name="T5" fmla="*/ 4 h 24"/>
                <a:gd name="T6" fmla="*/ 8 w 16"/>
                <a:gd name="T7" fmla="*/ 0 h 24"/>
                <a:gd name="T8" fmla="*/ 16 w 16"/>
                <a:gd name="T9" fmla="*/ 12 h 24"/>
                <a:gd name="T10" fmla="*/ 14 w 16"/>
                <a:gd name="T11" fmla="*/ 21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2" y="24"/>
                    <a:pt x="0" y="20"/>
                    <a:pt x="0" y="12"/>
                  </a:cubicBezTo>
                  <a:cubicBezTo>
                    <a:pt x="0" y="9"/>
                    <a:pt x="0" y="6"/>
                    <a:pt x="2" y="4"/>
                  </a:cubicBezTo>
                  <a:cubicBezTo>
                    <a:pt x="3" y="1"/>
                    <a:pt x="5" y="0"/>
                    <a:pt x="8" y="0"/>
                  </a:cubicBezTo>
                  <a:cubicBezTo>
                    <a:pt x="13" y="0"/>
                    <a:pt x="16" y="4"/>
                    <a:pt x="16" y="12"/>
                  </a:cubicBezTo>
                  <a:cubicBezTo>
                    <a:pt x="16" y="16"/>
                    <a:pt x="15" y="19"/>
                    <a:pt x="14" y="21"/>
                  </a:cubicBezTo>
                  <a:cubicBezTo>
                    <a:pt x="12" y="23"/>
                    <a:pt x="10"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156"/>
            <p:cNvSpPr>
              <a:spLocks noEditPoints="1"/>
            </p:cNvSpPr>
            <p:nvPr/>
          </p:nvSpPr>
          <p:spPr bwMode="auto">
            <a:xfrm>
              <a:off x="6184900" y="3811588"/>
              <a:ext cx="34925" cy="50800"/>
            </a:xfrm>
            <a:custGeom>
              <a:avLst/>
              <a:gdLst>
                <a:gd name="T0" fmla="*/ 8 w 16"/>
                <a:gd name="T1" fmla="*/ 23 h 23"/>
                <a:gd name="T2" fmla="*/ 0 w 16"/>
                <a:gd name="T3" fmla="*/ 12 h 23"/>
                <a:gd name="T4" fmla="*/ 2 w 16"/>
                <a:gd name="T5" fmla="*/ 3 h 23"/>
                <a:gd name="T6" fmla="*/ 8 w 16"/>
                <a:gd name="T7" fmla="*/ 0 h 23"/>
                <a:gd name="T8" fmla="*/ 16 w 16"/>
                <a:gd name="T9" fmla="*/ 11 h 23"/>
                <a:gd name="T10" fmla="*/ 14 w 16"/>
                <a:gd name="T11" fmla="*/ 20 h 23"/>
                <a:gd name="T12" fmla="*/ 8 w 16"/>
                <a:gd name="T13" fmla="*/ 23 h 23"/>
                <a:gd name="T14" fmla="*/ 8 w 16"/>
                <a:gd name="T15" fmla="*/ 4 h 23"/>
                <a:gd name="T16" fmla="*/ 5 w 16"/>
                <a:gd name="T17" fmla="*/ 12 h 23"/>
                <a:gd name="T18" fmla="*/ 8 w 16"/>
                <a:gd name="T19" fmla="*/ 19 h 23"/>
                <a:gd name="T20" fmla="*/ 11 w 16"/>
                <a:gd name="T21" fmla="*/ 11 h 23"/>
                <a:gd name="T22" fmla="*/ 8 w 16"/>
                <a:gd name="T2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3">
                  <a:moveTo>
                    <a:pt x="8" y="23"/>
                  </a:moveTo>
                  <a:cubicBezTo>
                    <a:pt x="2" y="23"/>
                    <a:pt x="0" y="19"/>
                    <a:pt x="0" y="12"/>
                  </a:cubicBezTo>
                  <a:cubicBezTo>
                    <a:pt x="0" y="8"/>
                    <a:pt x="0" y="5"/>
                    <a:pt x="2" y="3"/>
                  </a:cubicBezTo>
                  <a:cubicBezTo>
                    <a:pt x="3" y="1"/>
                    <a:pt x="5" y="0"/>
                    <a:pt x="8" y="0"/>
                  </a:cubicBezTo>
                  <a:cubicBezTo>
                    <a:pt x="13" y="0"/>
                    <a:pt x="16" y="4"/>
                    <a:pt x="16" y="11"/>
                  </a:cubicBezTo>
                  <a:cubicBezTo>
                    <a:pt x="16" y="15"/>
                    <a:pt x="15" y="18"/>
                    <a:pt x="14" y="20"/>
                  </a:cubicBezTo>
                  <a:cubicBezTo>
                    <a:pt x="12" y="22"/>
                    <a:pt x="10" y="23"/>
                    <a:pt x="8" y="23"/>
                  </a:cubicBezTo>
                  <a:close/>
                  <a:moveTo>
                    <a:pt x="8" y="4"/>
                  </a:moveTo>
                  <a:cubicBezTo>
                    <a:pt x="6" y="4"/>
                    <a:pt x="5" y="6"/>
                    <a:pt x="5" y="12"/>
                  </a:cubicBezTo>
                  <a:cubicBezTo>
                    <a:pt x="5" y="17"/>
                    <a:pt x="6" y="19"/>
                    <a:pt x="8" y="19"/>
                  </a:cubicBezTo>
                  <a:cubicBezTo>
                    <a:pt x="10" y="19"/>
                    <a:pt x="11" y="17"/>
                    <a:pt x="11" y="11"/>
                  </a:cubicBezTo>
                  <a:cubicBezTo>
                    <a:pt x="11" y="6"/>
                    <a:pt x="10" y="4"/>
                    <a:pt x="8" y="4"/>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157"/>
            <p:cNvSpPr>
              <a:spLocks/>
            </p:cNvSpPr>
            <p:nvPr/>
          </p:nvSpPr>
          <p:spPr bwMode="auto">
            <a:xfrm>
              <a:off x="6189663" y="3883025"/>
              <a:ext cx="22225" cy="50800"/>
            </a:xfrm>
            <a:custGeom>
              <a:avLst/>
              <a:gdLst>
                <a:gd name="T0" fmla="*/ 10 w 10"/>
                <a:gd name="T1" fmla="*/ 0 h 23"/>
                <a:gd name="T2" fmla="*/ 10 w 10"/>
                <a:gd name="T3" fmla="*/ 23 h 23"/>
                <a:gd name="T4" fmla="*/ 5 w 10"/>
                <a:gd name="T5" fmla="*/ 23 h 23"/>
                <a:gd name="T6" fmla="*/ 5 w 10"/>
                <a:gd name="T7" fmla="*/ 6 h 23"/>
                <a:gd name="T8" fmla="*/ 4 w 10"/>
                <a:gd name="T9" fmla="*/ 6 h 23"/>
                <a:gd name="T10" fmla="*/ 3 w 10"/>
                <a:gd name="T11" fmla="*/ 7 h 23"/>
                <a:gd name="T12" fmla="*/ 1 w 10"/>
                <a:gd name="T13" fmla="*/ 7 h 23"/>
                <a:gd name="T14" fmla="*/ 0 w 10"/>
                <a:gd name="T15" fmla="*/ 8 h 23"/>
                <a:gd name="T16" fmla="*/ 0 w 10"/>
                <a:gd name="T17" fmla="*/ 3 h 23"/>
                <a:gd name="T18" fmla="*/ 4 w 10"/>
                <a:gd name="T19" fmla="*/ 2 h 23"/>
                <a:gd name="T20" fmla="*/ 7 w 10"/>
                <a:gd name="T21" fmla="*/ 0 h 23"/>
                <a:gd name="T22" fmla="*/ 10 w 10"/>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10" y="0"/>
                  </a:moveTo>
                  <a:cubicBezTo>
                    <a:pt x="10" y="23"/>
                    <a:pt x="10" y="23"/>
                    <a:pt x="10" y="23"/>
                  </a:cubicBezTo>
                  <a:cubicBezTo>
                    <a:pt x="5" y="23"/>
                    <a:pt x="5" y="23"/>
                    <a:pt x="5" y="23"/>
                  </a:cubicBezTo>
                  <a:cubicBezTo>
                    <a:pt x="5" y="6"/>
                    <a:pt x="5" y="6"/>
                    <a:pt x="5" y="6"/>
                  </a:cubicBezTo>
                  <a:cubicBezTo>
                    <a:pt x="4" y="6"/>
                    <a:pt x="4" y="6"/>
                    <a:pt x="4" y="6"/>
                  </a:cubicBezTo>
                  <a:cubicBezTo>
                    <a:pt x="3" y="6"/>
                    <a:pt x="3" y="7"/>
                    <a:pt x="3" y="7"/>
                  </a:cubicBezTo>
                  <a:cubicBezTo>
                    <a:pt x="2" y="7"/>
                    <a:pt x="2" y="7"/>
                    <a:pt x="1" y="7"/>
                  </a:cubicBezTo>
                  <a:cubicBezTo>
                    <a:pt x="1" y="7"/>
                    <a:pt x="0" y="8"/>
                    <a:pt x="0" y="8"/>
                  </a:cubicBezTo>
                  <a:cubicBezTo>
                    <a:pt x="0" y="3"/>
                    <a:pt x="0" y="3"/>
                    <a:pt x="0" y="3"/>
                  </a:cubicBezTo>
                  <a:cubicBezTo>
                    <a:pt x="1" y="3"/>
                    <a:pt x="2" y="2"/>
                    <a:pt x="4" y="2"/>
                  </a:cubicBezTo>
                  <a:cubicBezTo>
                    <a:pt x="5" y="1"/>
                    <a:pt x="6" y="1"/>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158"/>
            <p:cNvSpPr>
              <a:spLocks noEditPoints="1"/>
            </p:cNvSpPr>
            <p:nvPr/>
          </p:nvSpPr>
          <p:spPr bwMode="auto">
            <a:xfrm>
              <a:off x="6184900" y="3952875"/>
              <a:ext cx="34925" cy="53975"/>
            </a:xfrm>
            <a:custGeom>
              <a:avLst/>
              <a:gdLst>
                <a:gd name="T0" fmla="*/ 8 w 16"/>
                <a:gd name="T1" fmla="*/ 24 h 24"/>
                <a:gd name="T2" fmla="*/ 0 w 16"/>
                <a:gd name="T3" fmla="*/ 12 h 24"/>
                <a:gd name="T4" fmla="*/ 2 w 16"/>
                <a:gd name="T5" fmla="*/ 4 h 24"/>
                <a:gd name="T6" fmla="*/ 8 w 16"/>
                <a:gd name="T7" fmla="*/ 0 h 24"/>
                <a:gd name="T8" fmla="*/ 16 w 16"/>
                <a:gd name="T9" fmla="*/ 12 h 24"/>
                <a:gd name="T10" fmla="*/ 14 w 16"/>
                <a:gd name="T11" fmla="*/ 21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2" y="24"/>
                    <a:pt x="0" y="20"/>
                    <a:pt x="0" y="12"/>
                  </a:cubicBezTo>
                  <a:cubicBezTo>
                    <a:pt x="0" y="9"/>
                    <a:pt x="0" y="6"/>
                    <a:pt x="2" y="4"/>
                  </a:cubicBezTo>
                  <a:cubicBezTo>
                    <a:pt x="3" y="1"/>
                    <a:pt x="5" y="0"/>
                    <a:pt x="8" y="0"/>
                  </a:cubicBezTo>
                  <a:cubicBezTo>
                    <a:pt x="13" y="0"/>
                    <a:pt x="16" y="4"/>
                    <a:pt x="16" y="12"/>
                  </a:cubicBezTo>
                  <a:cubicBezTo>
                    <a:pt x="16" y="16"/>
                    <a:pt x="15" y="19"/>
                    <a:pt x="14" y="21"/>
                  </a:cubicBezTo>
                  <a:cubicBezTo>
                    <a:pt x="12" y="23"/>
                    <a:pt x="10"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1" name="Group 550"/>
          <p:cNvGrpSpPr/>
          <p:nvPr/>
        </p:nvGrpSpPr>
        <p:grpSpPr>
          <a:xfrm>
            <a:off x="2957208" y="3715154"/>
            <a:ext cx="1879325" cy="1761721"/>
            <a:chOff x="4189413" y="3216275"/>
            <a:chExt cx="1268412" cy="1189038"/>
          </a:xfrm>
        </p:grpSpPr>
        <p:sp>
          <p:nvSpPr>
            <p:cNvPr id="554" name="Freeform 406"/>
            <p:cNvSpPr>
              <a:spLocks/>
            </p:cNvSpPr>
            <p:nvPr/>
          </p:nvSpPr>
          <p:spPr bwMode="auto">
            <a:xfrm>
              <a:off x="5118100" y="3621088"/>
              <a:ext cx="339725" cy="214313"/>
            </a:xfrm>
            <a:custGeom>
              <a:avLst/>
              <a:gdLst>
                <a:gd name="T0" fmla="*/ 231 w 231"/>
                <a:gd name="T1" fmla="*/ 131 h 147"/>
                <a:gd name="T2" fmla="*/ 214 w 231"/>
                <a:gd name="T3" fmla="*/ 45 h 147"/>
                <a:gd name="T4" fmla="*/ 214 w 231"/>
                <a:gd name="T5" fmla="*/ 10 h 147"/>
                <a:gd name="T6" fmla="*/ 204 w 231"/>
                <a:gd name="T7" fmla="*/ 0 h 147"/>
                <a:gd name="T8" fmla="*/ 146 w 231"/>
                <a:gd name="T9" fmla="*/ 0 h 147"/>
                <a:gd name="T10" fmla="*/ 115 w 231"/>
                <a:gd name="T11" fmla="*/ 0 h 147"/>
                <a:gd name="T12" fmla="*/ 10 w 231"/>
                <a:gd name="T13" fmla="*/ 0 h 147"/>
                <a:gd name="T14" fmla="*/ 0 w 231"/>
                <a:gd name="T15" fmla="*/ 10 h 147"/>
                <a:gd name="T16" fmla="*/ 0 w 231"/>
                <a:gd name="T17" fmla="*/ 137 h 147"/>
                <a:gd name="T18" fmla="*/ 10 w 231"/>
                <a:gd name="T19" fmla="*/ 147 h 147"/>
                <a:gd name="T20" fmla="*/ 204 w 231"/>
                <a:gd name="T21" fmla="*/ 147 h 147"/>
                <a:gd name="T22" fmla="*/ 214 w 231"/>
                <a:gd name="T23" fmla="*/ 137 h 147"/>
                <a:gd name="T24" fmla="*/ 214 w 231"/>
                <a:gd name="T25" fmla="*/ 137 h 147"/>
                <a:gd name="T26" fmla="*/ 227 w 231"/>
                <a:gd name="T27" fmla="*/ 137 h 147"/>
                <a:gd name="T28" fmla="*/ 231 w 231"/>
                <a:gd name="T29" fmla="*/ 133 h 147"/>
                <a:gd name="T30" fmla="*/ 231 w 231"/>
                <a:gd name="T31" fmla="*/ 13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1" h="147">
                  <a:moveTo>
                    <a:pt x="231" y="131"/>
                  </a:moveTo>
                  <a:cubicBezTo>
                    <a:pt x="214" y="45"/>
                    <a:pt x="214" y="45"/>
                    <a:pt x="214" y="45"/>
                  </a:cubicBezTo>
                  <a:cubicBezTo>
                    <a:pt x="214" y="10"/>
                    <a:pt x="214" y="10"/>
                    <a:pt x="214" y="10"/>
                  </a:cubicBezTo>
                  <a:cubicBezTo>
                    <a:pt x="214" y="5"/>
                    <a:pt x="209" y="0"/>
                    <a:pt x="204" y="0"/>
                  </a:cubicBezTo>
                  <a:cubicBezTo>
                    <a:pt x="146" y="0"/>
                    <a:pt x="146" y="0"/>
                    <a:pt x="146" y="0"/>
                  </a:cubicBezTo>
                  <a:cubicBezTo>
                    <a:pt x="115" y="0"/>
                    <a:pt x="115" y="0"/>
                    <a:pt x="115" y="0"/>
                  </a:cubicBezTo>
                  <a:cubicBezTo>
                    <a:pt x="10" y="0"/>
                    <a:pt x="10" y="0"/>
                    <a:pt x="10" y="0"/>
                  </a:cubicBezTo>
                  <a:cubicBezTo>
                    <a:pt x="5" y="0"/>
                    <a:pt x="0" y="5"/>
                    <a:pt x="0" y="10"/>
                  </a:cubicBezTo>
                  <a:cubicBezTo>
                    <a:pt x="0" y="137"/>
                    <a:pt x="0" y="137"/>
                    <a:pt x="0" y="137"/>
                  </a:cubicBezTo>
                  <a:cubicBezTo>
                    <a:pt x="0" y="142"/>
                    <a:pt x="5" y="147"/>
                    <a:pt x="10" y="147"/>
                  </a:cubicBezTo>
                  <a:cubicBezTo>
                    <a:pt x="204" y="147"/>
                    <a:pt x="204" y="147"/>
                    <a:pt x="204" y="147"/>
                  </a:cubicBezTo>
                  <a:cubicBezTo>
                    <a:pt x="209" y="147"/>
                    <a:pt x="214" y="142"/>
                    <a:pt x="214" y="137"/>
                  </a:cubicBezTo>
                  <a:cubicBezTo>
                    <a:pt x="214" y="137"/>
                    <a:pt x="214" y="137"/>
                    <a:pt x="214" y="137"/>
                  </a:cubicBezTo>
                  <a:cubicBezTo>
                    <a:pt x="227" y="137"/>
                    <a:pt x="227" y="137"/>
                    <a:pt x="227" y="137"/>
                  </a:cubicBezTo>
                  <a:cubicBezTo>
                    <a:pt x="229" y="137"/>
                    <a:pt x="231" y="135"/>
                    <a:pt x="231" y="133"/>
                  </a:cubicBezTo>
                  <a:cubicBezTo>
                    <a:pt x="231" y="132"/>
                    <a:pt x="231" y="132"/>
                    <a:pt x="231" y="131"/>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55" name="Freeform 407"/>
            <p:cNvSpPr>
              <a:spLocks/>
            </p:cNvSpPr>
            <p:nvPr/>
          </p:nvSpPr>
          <p:spPr bwMode="auto">
            <a:xfrm>
              <a:off x="4903788" y="3875088"/>
              <a:ext cx="176213" cy="349250"/>
            </a:xfrm>
            <a:custGeom>
              <a:avLst/>
              <a:gdLst>
                <a:gd name="T0" fmla="*/ 121 w 121"/>
                <a:gd name="T1" fmla="*/ 8 h 238"/>
                <a:gd name="T2" fmla="*/ 113 w 121"/>
                <a:gd name="T3" fmla="*/ 0 h 238"/>
                <a:gd name="T4" fmla="*/ 8 w 121"/>
                <a:gd name="T5" fmla="*/ 0 h 238"/>
                <a:gd name="T6" fmla="*/ 0 w 121"/>
                <a:gd name="T7" fmla="*/ 8 h 238"/>
                <a:gd name="T8" fmla="*/ 0 w 121"/>
                <a:gd name="T9" fmla="*/ 230 h 238"/>
                <a:gd name="T10" fmla="*/ 8 w 121"/>
                <a:gd name="T11" fmla="*/ 238 h 238"/>
                <a:gd name="T12" fmla="*/ 113 w 121"/>
                <a:gd name="T13" fmla="*/ 238 h 238"/>
                <a:gd name="T14" fmla="*/ 121 w 121"/>
                <a:gd name="T15" fmla="*/ 230 h 238"/>
                <a:gd name="T16" fmla="*/ 121 w 121"/>
                <a:gd name="T17"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38">
                  <a:moveTo>
                    <a:pt x="121" y="8"/>
                  </a:moveTo>
                  <a:cubicBezTo>
                    <a:pt x="121" y="3"/>
                    <a:pt x="117" y="0"/>
                    <a:pt x="113" y="0"/>
                  </a:cubicBezTo>
                  <a:cubicBezTo>
                    <a:pt x="8" y="0"/>
                    <a:pt x="8" y="0"/>
                    <a:pt x="8" y="0"/>
                  </a:cubicBezTo>
                  <a:cubicBezTo>
                    <a:pt x="3" y="0"/>
                    <a:pt x="0" y="3"/>
                    <a:pt x="0" y="8"/>
                  </a:cubicBezTo>
                  <a:cubicBezTo>
                    <a:pt x="0" y="230"/>
                    <a:pt x="0" y="230"/>
                    <a:pt x="0" y="230"/>
                  </a:cubicBezTo>
                  <a:cubicBezTo>
                    <a:pt x="0" y="235"/>
                    <a:pt x="3" y="238"/>
                    <a:pt x="8" y="238"/>
                  </a:cubicBezTo>
                  <a:cubicBezTo>
                    <a:pt x="113" y="238"/>
                    <a:pt x="113" y="238"/>
                    <a:pt x="113" y="238"/>
                  </a:cubicBezTo>
                  <a:cubicBezTo>
                    <a:pt x="117" y="238"/>
                    <a:pt x="121" y="235"/>
                    <a:pt x="121" y="230"/>
                  </a:cubicBezTo>
                  <a:lnTo>
                    <a:pt x="121" y="8"/>
                  </a:lnTo>
                  <a:close/>
                </a:path>
              </a:pathLst>
            </a:custGeom>
            <a:solidFill>
              <a:srgbClr val="003D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56" name="Freeform 408"/>
            <p:cNvSpPr>
              <a:spLocks/>
            </p:cNvSpPr>
            <p:nvPr/>
          </p:nvSpPr>
          <p:spPr bwMode="auto">
            <a:xfrm>
              <a:off x="5118100" y="3875088"/>
              <a:ext cx="227013" cy="387350"/>
            </a:xfrm>
            <a:custGeom>
              <a:avLst/>
              <a:gdLst>
                <a:gd name="T0" fmla="*/ 154 w 154"/>
                <a:gd name="T1" fmla="*/ 254 h 264"/>
                <a:gd name="T2" fmla="*/ 144 w 154"/>
                <a:gd name="T3" fmla="*/ 264 h 264"/>
                <a:gd name="T4" fmla="*/ 10 w 154"/>
                <a:gd name="T5" fmla="*/ 264 h 264"/>
                <a:gd name="T6" fmla="*/ 0 w 154"/>
                <a:gd name="T7" fmla="*/ 254 h 264"/>
                <a:gd name="T8" fmla="*/ 0 w 154"/>
                <a:gd name="T9" fmla="*/ 10 h 264"/>
                <a:gd name="T10" fmla="*/ 10 w 154"/>
                <a:gd name="T11" fmla="*/ 0 h 264"/>
                <a:gd name="T12" fmla="*/ 144 w 154"/>
                <a:gd name="T13" fmla="*/ 0 h 264"/>
                <a:gd name="T14" fmla="*/ 154 w 154"/>
                <a:gd name="T15" fmla="*/ 10 h 264"/>
                <a:gd name="T16" fmla="*/ 154 w 154"/>
                <a:gd name="T17" fmla="*/ 25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264">
                  <a:moveTo>
                    <a:pt x="154" y="254"/>
                  </a:moveTo>
                  <a:cubicBezTo>
                    <a:pt x="154" y="259"/>
                    <a:pt x="150" y="264"/>
                    <a:pt x="144" y="264"/>
                  </a:cubicBezTo>
                  <a:cubicBezTo>
                    <a:pt x="10" y="264"/>
                    <a:pt x="10" y="264"/>
                    <a:pt x="10" y="264"/>
                  </a:cubicBezTo>
                  <a:cubicBezTo>
                    <a:pt x="5" y="264"/>
                    <a:pt x="0" y="259"/>
                    <a:pt x="0" y="254"/>
                  </a:cubicBezTo>
                  <a:cubicBezTo>
                    <a:pt x="0" y="10"/>
                    <a:pt x="0" y="10"/>
                    <a:pt x="0" y="10"/>
                  </a:cubicBezTo>
                  <a:cubicBezTo>
                    <a:pt x="0" y="4"/>
                    <a:pt x="5" y="0"/>
                    <a:pt x="10" y="0"/>
                  </a:cubicBezTo>
                  <a:cubicBezTo>
                    <a:pt x="144" y="0"/>
                    <a:pt x="144" y="0"/>
                    <a:pt x="144" y="0"/>
                  </a:cubicBezTo>
                  <a:cubicBezTo>
                    <a:pt x="150" y="0"/>
                    <a:pt x="154" y="4"/>
                    <a:pt x="154" y="10"/>
                  </a:cubicBezTo>
                  <a:lnTo>
                    <a:pt x="154" y="25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57" name="Rectangle 409"/>
            <p:cNvSpPr>
              <a:spLocks noChangeArrowheads="1"/>
            </p:cNvSpPr>
            <p:nvPr/>
          </p:nvSpPr>
          <p:spPr bwMode="auto">
            <a:xfrm>
              <a:off x="5140325" y="3895725"/>
              <a:ext cx="184150" cy="3048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58" name="Rectangle 410"/>
            <p:cNvSpPr>
              <a:spLocks noChangeArrowheads="1"/>
            </p:cNvSpPr>
            <p:nvPr/>
          </p:nvSpPr>
          <p:spPr bwMode="auto">
            <a:xfrm>
              <a:off x="4918075" y="3927475"/>
              <a:ext cx="147638" cy="249238"/>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59" name="Rectangle 411"/>
            <p:cNvSpPr>
              <a:spLocks noChangeArrowheads="1"/>
            </p:cNvSpPr>
            <p:nvPr/>
          </p:nvSpPr>
          <p:spPr bwMode="auto">
            <a:xfrm>
              <a:off x="5138738" y="3640138"/>
              <a:ext cx="273050" cy="1746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60" name="Freeform 412"/>
            <p:cNvSpPr>
              <a:spLocks noEditPoints="1"/>
            </p:cNvSpPr>
            <p:nvPr/>
          </p:nvSpPr>
          <p:spPr bwMode="auto">
            <a:xfrm>
              <a:off x="5235575" y="3679825"/>
              <a:ext cx="92075" cy="95250"/>
            </a:xfrm>
            <a:custGeom>
              <a:avLst/>
              <a:gdLst>
                <a:gd name="T0" fmla="*/ 62 w 62"/>
                <a:gd name="T1" fmla="*/ 5 h 64"/>
                <a:gd name="T2" fmla="*/ 55 w 62"/>
                <a:gd name="T3" fmla="*/ 0 h 64"/>
                <a:gd name="T4" fmla="*/ 50 w 62"/>
                <a:gd name="T5" fmla="*/ 7 h 64"/>
                <a:gd name="T6" fmla="*/ 0 w 62"/>
                <a:gd name="T7" fmla="*/ 7 h 64"/>
                <a:gd name="T8" fmla="*/ 0 w 62"/>
                <a:gd name="T9" fmla="*/ 64 h 64"/>
                <a:gd name="T10" fmla="*/ 58 w 62"/>
                <a:gd name="T11" fmla="*/ 64 h 64"/>
                <a:gd name="T12" fmla="*/ 58 w 62"/>
                <a:gd name="T13" fmla="*/ 11 h 64"/>
                <a:gd name="T14" fmla="*/ 62 w 62"/>
                <a:gd name="T15" fmla="*/ 5 h 64"/>
                <a:gd name="T16" fmla="*/ 49 w 62"/>
                <a:gd name="T17" fmla="*/ 56 h 64"/>
                <a:gd name="T18" fmla="*/ 9 w 62"/>
                <a:gd name="T19" fmla="*/ 56 h 64"/>
                <a:gd name="T20" fmla="*/ 9 w 62"/>
                <a:gd name="T21" fmla="*/ 16 h 64"/>
                <a:gd name="T22" fmla="*/ 44 w 62"/>
                <a:gd name="T23" fmla="*/ 16 h 64"/>
                <a:gd name="T24" fmla="*/ 31 w 62"/>
                <a:gd name="T25" fmla="*/ 35 h 64"/>
                <a:gd name="T26" fmla="*/ 19 w 62"/>
                <a:gd name="T27" fmla="*/ 25 h 64"/>
                <a:gd name="T28" fmla="*/ 13 w 62"/>
                <a:gd name="T29" fmla="*/ 32 h 64"/>
                <a:gd name="T30" fmla="*/ 32 w 62"/>
                <a:gd name="T31" fmla="*/ 48 h 64"/>
                <a:gd name="T32" fmla="*/ 49 w 62"/>
                <a:gd name="T33" fmla="*/ 24 h 64"/>
                <a:gd name="T34" fmla="*/ 49 w 62"/>
                <a:gd name="T35"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4">
                  <a:moveTo>
                    <a:pt x="62" y="5"/>
                  </a:moveTo>
                  <a:cubicBezTo>
                    <a:pt x="55" y="0"/>
                    <a:pt x="55" y="0"/>
                    <a:pt x="55" y="0"/>
                  </a:cubicBezTo>
                  <a:cubicBezTo>
                    <a:pt x="50" y="7"/>
                    <a:pt x="50" y="7"/>
                    <a:pt x="50" y="7"/>
                  </a:cubicBezTo>
                  <a:cubicBezTo>
                    <a:pt x="0" y="7"/>
                    <a:pt x="0" y="7"/>
                    <a:pt x="0" y="7"/>
                  </a:cubicBezTo>
                  <a:cubicBezTo>
                    <a:pt x="0" y="64"/>
                    <a:pt x="0" y="64"/>
                    <a:pt x="0" y="64"/>
                  </a:cubicBezTo>
                  <a:cubicBezTo>
                    <a:pt x="58" y="64"/>
                    <a:pt x="58" y="64"/>
                    <a:pt x="58" y="64"/>
                  </a:cubicBezTo>
                  <a:cubicBezTo>
                    <a:pt x="58" y="11"/>
                    <a:pt x="58" y="11"/>
                    <a:pt x="58" y="11"/>
                  </a:cubicBezTo>
                  <a:lnTo>
                    <a:pt x="62" y="5"/>
                  </a:lnTo>
                  <a:close/>
                  <a:moveTo>
                    <a:pt x="49" y="56"/>
                  </a:moveTo>
                  <a:cubicBezTo>
                    <a:pt x="9" y="56"/>
                    <a:pt x="9" y="56"/>
                    <a:pt x="9" y="56"/>
                  </a:cubicBezTo>
                  <a:cubicBezTo>
                    <a:pt x="9" y="16"/>
                    <a:pt x="9" y="16"/>
                    <a:pt x="9" y="16"/>
                  </a:cubicBezTo>
                  <a:cubicBezTo>
                    <a:pt x="44" y="16"/>
                    <a:pt x="44" y="16"/>
                    <a:pt x="44" y="16"/>
                  </a:cubicBezTo>
                  <a:cubicBezTo>
                    <a:pt x="41" y="20"/>
                    <a:pt x="37" y="26"/>
                    <a:pt x="31" y="35"/>
                  </a:cubicBezTo>
                  <a:cubicBezTo>
                    <a:pt x="31" y="35"/>
                    <a:pt x="31" y="35"/>
                    <a:pt x="19" y="25"/>
                  </a:cubicBezTo>
                  <a:cubicBezTo>
                    <a:pt x="19" y="25"/>
                    <a:pt x="19" y="25"/>
                    <a:pt x="13" y="32"/>
                  </a:cubicBezTo>
                  <a:cubicBezTo>
                    <a:pt x="13" y="32"/>
                    <a:pt x="13" y="32"/>
                    <a:pt x="32" y="48"/>
                  </a:cubicBezTo>
                  <a:cubicBezTo>
                    <a:pt x="32" y="48"/>
                    <a:pt x="32" y="48"/>
                    <a:pt x="49" y="24"/>
                  </a:cubicBezTo>
                  <a:lnTo>
                    <a:pt x="49" y="5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61" name="Freeform 413"/>
            <p:cNvSpPr>
              <a:spLocks/>
            </p:cNvSpPr>
            <p:nvPr/>
          </p:nvSpPr>
          <p:spPr bwMode="auto">
            <a:xfrm>
              <a:off x="4897438" y="3216275"/>
              <a:ext cx="204788" cy="296863"/>
            </a:xfrm>
            <a:custGeom>
              <a:avLst/>
              <a:gdLst>
                <a:gd name="T0" fmla="*/ 0 w 140"/>
                <a:gd name="T1" fmla="*/ 93 h 203"/>
                <a:gd name="T2" fmla="*/ 0 w 140"/>
                <a:gd name="T3" fmla="*/ 194 h 203"/>
                <a:gd name="T4" fmla="*/ 9 w 140"/>
                <a:gd name="T5" fmla="*/ 203 h 203"/>
                <a:gd name="T6" fmla="*/ 131 w 140"/>
                <a:gd name="T7" fmla="*/ 203 h 203"/>
                <a:gd name="T8" fmla="*/ 140 w 140"/>
                <a:gd name="T9" fmla="*/ 194 h 203"/>
                <a:gd name="T10" fmla="*/ 140 w 140"/>
                <a:gd name="T11" fmla="*/ 9 h 203"/>
                <a:gd name="T12" fmla="*/ 131 w 140"/>
                <a:gd name="T13" fmla="*/ 0 h 203"/>
                <a:gd name="T14" fmla="*/ 9 w 140"/>
                <a:gd name="T15" fmla="*/ 0 h 203"/>
                <a:gd name="T16" fmla="*/ 0 w 140"/>
                <a:gd name="T17" fmla="*/ 9 h 203"/>
                <a:gd name="T18" fmla="*/ 0 w 140"/>
                <a:gd name="T19" fmla="*/ 64 h 203"/>
                <a:gd name="T20" fmla="*/ 0 w 140"/>
                <a:gd name="T21" fmla="*/ 9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203">
                  <a:moveTo>
                    <a:pt x="0" y="93"/>
                  </a:moveTo>
                  <a:cubicBezTo>
                    <a:pt x="0" y="194"/>
                    <a:pt x="0" y="194"/>
                    <a:pt x="0" y="194"/>
                  </a:cubicBezTo>
                  <a:cubicBezTo>
                    <a:pt x="0" y="199"/>
                    <a:pt x="4" y="203"/>
                    <a:pt x="9" y="203"/>
                  </a:cubicBezTo>
                  <a:cubicBezTo>
                    <a:pt x="131" y="203"/>
                    <a:pt x="131" y="203"/>
                    <a:pt x="131" y="203"/>
                  </a:cubicBezTo>
                  <a:cubicBezTo>
                    <a:pt x="136" y="203"/>
                    <a:pt x="140" y="199"/>
                    <a:pt x="140" y="194"/>
                  </a:cubicBezTo>
                  <a:cubicBezTo>
                    <a:pt x="140" y="9"/>
                    <a:pt x="140" y="9"/>
                    <a:pt x="140" y="9"/>
                  </a:cubicBezTo>
                  <a:cubicBezTo>
                    <a:pt x="140" y="4"/>
                    <a:pt x="136" y="0"/>
                    <a:pt x="131" y="0"/>
                  </a:cubicBezTo>
                  <a:cubicBezTo>
                    <a:pt x="9" y="0"/>
                    <a:pt x="9" y="0"/>
                    <a:pt x="9" y="0"/>
                  </a:cubicBezTo>
                  <a:cubicBezTo>
                    <a:pt x="4" y="0"/>
                    <a:pt x="0" y="4"/>
                    <a:pt x="0" y="9"/>
                  </a:cubicBezTo>
                  <a:cubicBezTo>
                    <a:pt x="0" y="64"/>
                    <a:pt x="0" y="64"/>
                    <a:pt x="0" y="64"/>
                  </a:cubicBezTo>
                  <a:lnTo>
                    <a:pt x="0" y="93"/>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62" name="Rectangle 414"/>
            <p:cNvSpPr>
              <a:spLocks noChangeArrowheads="1"/>
            </p:cNvSpPr>
            <p:nvPr/>
          </p:nvSpPr>
          <p:spPr bwMode="auto">
            <a:xfrm>
              <a:off x="4918075" y="3235325"/>
              <a:ext cx="163513" cy="2587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63" name="Freeform 415"/>
            <p:cNvSpPr>
              <a:spLocks noEditPoints="1"/>
            </p:cNvSpPr>
            <p:nvPr/>
          </p:nvSpPr>
          <p:spPr bwMode="auto">
            <a:xfrm>
              <a:off x="4962525" y="3311525"/>
              <a:ext cx="85725" cy="88900"/>
            </a:xfrm>
            <a:custGeom>
              <a:avLst/>
              <a:gdLst>
                <a:gd name="T0" fmla="*/ 59 w 59"/>
                <a:gd name="T1" fmla="*/ 4 h 61"/>
                <a:gd name="T2" fmla="*/ 52 w 59"/>
                <a:gd name="T3" fmla="*/ 0 h 61"/>
                <a:gd name="T4" fmla="*/ 48 w 59"/>
                <a:gd name="T5" fmla="*/ 6 h 61"/>
                <a:gd name="T6" fmla="*/ 0 w 59"/>
                <a:gd name="T7" fmla="*/ 6 h 61"/>
                <a:gd name="T8" fmla="*/ 0 w 59"/>
                <a:gd name="T9" fmla="*/ 61 h 61"/>
                <a:gd name="T10" fmla="*/ 55 w 59"/>
                <a:gd name="T11" fmla="*/ 61 h 61"/>
                <a:gd name="T12" fmla="*/ 55 w 59"/>
                <a:gd name="T13" fmla="*/ 10 h 61"/>
                <a:gd name="T14" fmla="*/ 59 w 59"/>
                <a:gd name="T15" fmla="*/ 4 h 61"/>
                <a:gd name="T16" fmla="*/ 47 w 59"/>
                <a:gd name="T17" fmla="*/ 53 h 61"/>
                <a:gd name="T18" fmla="*/ 9 w 59"/>
                <a:gd name="T19" fmla="*/ 53 h 61"/>
                <a:gd name="T20" fmla="*/ 9 w 59"/>
                <a:gd name="T21" fmla="*/ 15 h 61"/>
                <a:gd name="T22" fmla="*/ 42 w 59"/>
                <a:gd name="T23" fmla="*/ 15 h 61"/>
                <a:gd name="T24" fmla="*/ 29 w 59"/>
                <a:gd name="T25" fmla="*/ 34 h 61"/>
                <a:gd name="T26" fmla="*/ 18 w 59"/>
                <a:gd name="T27" fmla="*/ 24 h 61"/>
                <a:gd name="T28" fmla="*/ 12 w 59"/>
                <a:gd name="T29" fmla="*/ 31 h 61"/>
                <a:gd name="T30" fmla="*/ 31 w 59"/>
                <a:gd name="T31" fmla="*/ 46 h 61"/>
                <a:gd name="T32" fmla="*/ 47 w 59"/>
                <a:gd name="T33" fmla="*/ 23 h 61"/>
                <a:gd name="T34" fmla="*/ 47 w 59"/>
                <a:gd name="T35" fmla="*/ 5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61">
                  <a:moveTo>
                    <a:pt x="59" y="4"/>
                  </a:moveTo>
                  <a:cubicBezTo>
                    <a:pt x="52" y="0"/>
                    <a:pt x="52" y="0"/>
                    <a:pt x="52" y="0"/>
                  </a:cubicBezTo>
                  <a:cubicBezTo>
                    <a:pt x="48" y="6"/>
                    <a:pt x="48" y="6"/>
                    <a:pt x="48" y="6"/>
                  </a:cubicBezTo>
                  <a:cubicBezTo>
                    <a:pt x="0" y="6"/>
                    <a:pt x="0" y="6"/>
                    <a:pt x="0" y="6"/>
                  </a:cubicBezTo>
                  <a:cubicBezTo>
                    <a:pt x="0" y="61"/>
                    <a:pt x="0" y="61"/>
                    <a:pt x="0" y="61"/>
                  </a:cubicBezTo>
                  <a:cubicBezTo>
                    <a:pt x="55" y="61"/>
                    <a:pt x="55" y="61"/>
                    <a:pt x="55" y="61"/>
                  </a:cubicBezTo>
                  <a:cubicBezTo>
                    <a:pt x="55" y="10"/>
                    <a:pt x="55" y="10"/>
                    <a:pt x="55" y="10"/>
                  </a:cubicBezTo>
                  <a:lnTo>
                    <a:pt x="59" y="4"/>
                  </a:lnTo>
                  <a:close/>
                  <a:moveTo>
                    <a:pt x="47" y="53"/>
                  </a:moveTo>
                  <a:cubicBezTo>
                    <a:pt x="9" y="53"/>
                    <a:pt x="9" y="53"/>
                    <a:pt x="9" y="53"/>
                  </a:cubicBezTo>
                  <a:cubicBezTo>
                    <a:pt x="9" y="15"/>
                    <a:pt x="9" y="15"/>
                    <a:pt x="9" y="15"/>
                  </a:cubicBezTo>
                  <a:cubicBezTo>
                    <a:pt x="42" y="15"/>
                    <a:pt x="42" y="15"/>
                    <a:pt x="42" y="15"/>
                  </a:cubicBezTo>
                  <a:cubicBezTo>
                    <a:pt x="39" y="19"/>
                    <a:pt x="35" y="25"/>
                    <a:pt x="29" y="34"/>
                  </a:cubicBezTo>
                  <a:cubicBezTo>
                    <a:pt x="29" y="34"/>
                    <a:pt x="29" y="34"/>
                    <a:pt x="18" y="24"/>
                  </a:cubicBezTo>
                  <a:cubicBezTo>
                    <a:pt x="18" y="24"/>
                    <a:pt x="18" y="24"/>
                    <a:pt x="12" y="31"/>
                  </a:cubicBezTo>
                  <a:cubicBezTo>
                    <a:pt x="12" y="31"/>
                    <a:pt x="12" y="31"/>
                    <a:pt x="31" y="46"/>
                  </a:cubicBezTo>
                  <a:cubicBezTo>
                    <a:pt x="31" y="46"/>
                    <a:pt x="31" y="46"/>
                    <a:pt x="47" y="23"/>
                  </a:cubicBezTo>
                  <a:lnTo>
                    <a:pt x="47" y="5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64" name="Freeform 416"/>
            <p:cNvSpPr>
              <a:spLocks noEditPoints="1"/>
            </p:cNvSpPr>
            <p:nvPr/>
          </p:nvSpPr>
          <p:spPr bwMode="auto">
            <a:xfrm>
              <a:off x="5181600" y="3986213"/>
              <a:ext cx="101600" cy="106363"/>
            </a:xfrm>
            <a:custGeom>
              <a:avLst/>
              <a:gdLst>
                <a:gd name="T0" fmla="*/ 69 w 69"/>
                <a:gd name="T1" fmla="*/ 6 h 72"/>
                <a:gd name="T2" fmla="*/ 61 w 69"/>
                <a:gd name="T3" fmla="*/ 0 h 72"/>
                <a:gd name="T4" fmla="*/ 56 w 69"/>
                <a:gd name="T5" fmla="*/ 8 h 72"/>
                <a:gd name="T6" fmla="*/ 0 w 69"/>
                <a:gd name="T7" fmla="*/ 8 h 72"/>
                <a:gd name="T8" fmla="*/ 0 w 69"/>
                <a:gd name="T9" fmla="*/ 72 h 72"/>
                <a:gd name="T10" fmla="*/ 64 w 69"/>
                <a:gd name="T11" fmla="*/ 72 h 72"/>
                <a:gd name="T12" fmla="*/ 64 w 69"/>
                <a:gd name="T13" fmla="*/ 12 h 72"/>
                <a:gd name="T14" fmla="*/ 69 w 69"/>
                <a:gd name="T15" fmla="*/ 6 h 72"/>
                <a:gd name="T16" fmla="*/ 54 w 69"/>
                <a:gd name="T17" fmla="*/ 62 h 72"/>
                <a:gd name="T18" fmla="*/ 10 w 69"/>
                <a:gd name="T19" fmla="*/ 62 h 72"/>
                <a:gd name="T20" fmla="*/ 10 w 69"/>
                <a:gd name="T21" fmla="*/ 18 h 72"/>
                <a:gd name="T22" fmla="*/ 49 w 69"/>
                <a:gd name="T23" fmla="*/ 18 h 72"/>
                <a:gd name="T24" fmla="*/ 34 w 69"/>
                <a:gd name="T25" fmla="*/ 40 h 72"/>
                <a:gd name="T26" fmla="*/ 21 w 69"/>
                <a:gd name="T27" fmla="*/ 29 h 72"/>
                <a:gd name="T28" fmla="*/ 14 w 69"/>
                <a:gd name="T29" fmla="*/ 36 h 72"/>
                <a:gd name="T30" fmla="*/ 36 w 69"/>
                <a:gd name="T31" fmla="*/ 54 h 72"/>
                <a:gd name="T32" fmla="*/ 54 w 69"/>
                <a:gd name="T33" fmla="*/ 27 h 72"/>
                <a:gd name="T34" fmla="*/ 54 w 69"/>
                <a:gd name="T35" fmla="*/ 6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72">
                  <a:moveTo>
                    <a:pt x="69" y="6"/>
                  </a:moveTo>
                  <a:cubicBezTo>
                    <a:pt x="61" y="0"/>
                    <a:pt x="61" y="0"/>
                    <a:pt x="61" y="0"/>
                  </a:cubicBezTo>
                  <a:cubicBezTo>
                    <a:pt x="56" y="8"/>
                    <a:pt x="56" y="8"/>
                    <a:pt x="56" y="8"/>
                  </a:cubicBezTo>
                  <a:cubicBezTo>
                    <a:pt x="0" y="8"/>
                    <a:pt x="0" y="8"/>
                    <a:pt x="0" y="8"/>
                  </a:cubicBezTo>
                  <a:cubicBezTo>
                    <a:pt x="0" y="72"/>
                    <a:pt x="0" y="72"/>
                    <a:pt x="0" y="72"/>
                  </a:cubicBezTo>
                  <a:cubicBezTo>
                    <a:pt x="64" y="72"/>
                    <a:pt x="64" y="72"/>
                    <a:pt x="64" y="72"/>
                  </a:cubicBezTo>
                  <a:cubicBezTo>
                    <a:pt x="64" y="12"/>
                    <a:pt x="64" y="12"/>
                    <a:pt x="64" y="12"/>
                  </a:cubicBezTo>
                  <a:lnTo>
                    <a:pt x="69" y="6"/>
                  </a:lnTo>
                  <a:close/>
                  <a:moveTo>
                    <a:pt x="54" y="62"/>
                  </a:moveTo>
                  <a:cubicBezTo>
                    <a:pt x="10" y="62"/>
                    <a:pt x="10" y="62"/>
                    <a:pt x="10" y="62"/>
                  </a:cubicBezTo>
                  <a:cubicBezTo>
                    <a:pt x="10" y="18"/>
                    <a:pt x="10" y="18"/>
                    <a:pt x="10" y="18"/>
                  </a:cubicBezTo>
                  <a:cubicBezTo>
                    <a:pt x="49" y="18"/>
                    <a:pt x="49" y="18"/>
                    <a:pt x="49" y="18"/>
                  </a:cubicBezTo>
                  <a:cubicBezTo>
                    <a:pt x="46" y="23"/>
                    <a:pt x="41" y="29"/>
                    <a:pt x="34" y="40"/>
                  </a:cubicBezTo>
                  <a:cubicBezTo>
                    <a:pt x="34" y="40"/>
                    <a:pt x="34" y="40"/>
                    <a:pt x="21" y="29"/>
                  </a:cubicBezTo>
                  <a:cubicBezTo>
                    <a:pt x="21" y="29"/>
                    <a:pt x="21" y="29"/>
                    <a:pt x="14" y="36"/>
                  </a:cubicBezTo>
                  <a:cubicBezTo>
                    <a:pt x="14" y="36"/>
                    <a:pt x="14" y="36"/>
                    <a:pt x="36" y="54"/>
                  </a:cubicBezTo>
                  <a:cubicBezTo>
                    <a:pt x="36" y="54"/>
                    <a:pt x="36" y="54"/>
                    <a:pt x="54" y="27"/>
                  </a:cubicBezTo>
                  <a:lnTo>
                    <a:pt x="54" y="6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65" name="Freeform 417"/>
            <p:cNvSpPr>
              <a:spLocks noEditPoints="1"/>
            </p:cNvSpPr>
            <p:nvPr/>
          </p:nvSpPr>
          <p:spPr bwMode="auto">
            <a:xfrm>
              <a:off x="4956175" y="4013200"/>
              <a:ext cx="71438" cy="73025"/>
            </a:xfrm>
            <a:custGeom>
              <a:avLst/>
              <a:gdLst>
                <a:gd name="T0" fmla="*/ 49 w 49"/>
                <a:gd name="T1" fmla="*/ 3 h 50"/>
                <a:gd name="T2" fmla="*/ 43 w 49"/>
                <a:gd name="T3" fmla="*/ 0 h 50"/>
                <a:gd name="T4" fmla="*/ 39 w 49"/>
                <a:gd name="T5" fmla="*/ 5 h 50"/>
                <a:gd name="T6" fmla="*/ 0 w 49"/>
                <a:gd name="T7" fmla="*/ 5 h 50"/>
                <a:gd name="T8" fmla="*/ 0 w 49"/>
                <a:gd name="T9" fmla="*/ 50 h 50"/>
                <a:gd name="T10" fmla="*/ 45 w 49"/>
                <a:gd name="T11" fmla="*/ 50 h 50"/>
                <a:gd name="T12" fmla="*/ 45 w 49"/>
                <a:gd name="T13" fmla="*/ 8 h 50"/>
                <a:gd name="T14" fmla="*/ 49 w 49"/>
                <a:gd name="T15" fmla="*/ 3 h 50"/>
                <a:gd name="T16" fmla="*/ 38 w 49"/>
                <a:gd name="T17" fmla="*/ 43 h 50"/>
                <a:gd name="T18" fmla="*/ 7 w 49"/>
                <a:gd name="T19" fmla="*/ 43 h 50"/>
                <a:gd name="T20" fmla="*/ 7 w 49"/>
                <a:gd name="T21" fmla="*/ 12 h 50"/>
                <a:gd name="T22" fmla="*/ 35 w 49"/>
                <a:gd name="T23" fmla="*/ 12 h 50"/>
                <a:gd name="T24" fmla="*/ 24 w 49"/>
                <a:gd name="T25" fmla="*/ 28 h 50"/>
                <a:gd name="T26" fmla="*/ 15 w 49"/>
                <a:gd name="T27" fmla="*/ 20 h 50"/>
                <a:gd name="T28" fmla="*/ 10 w 49"/>
                <a:gd name="T29" fmla="*/ 25 h 50"/>
                <a:gd name="T30" fmla="*/ 25 w 49"/>
                <a:gd name="T31" fmla="*/ 37 h 50"/>
                <a:gd name="T32" fmla="*/ 38 w 49"/>
                <a:gd name="T33" fmla="*/ 19 h 50"/>
                <a:gd name="T34" fmla="*/ 38 w 49"/>
                <a:gd name="T35" fmla="*/ 4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50">
                  <a:moveTo>
                    <a:pt x="49" y="3"/>
                  </a:moveTo>
                  <a:cubicBezTo>
                    <a:pt x="43" y="0"/>
                    <a:pt x="43" y="0"/>
                    <a:pt x="43" y="0"/>
                  </a:cubicBezTo>
                  <a:cubicBezTo>
                    <a:pt x="39" y="5"/>
                    <a:pt x="39" y="5"/>
                    <a:pt x="39" y="5"/>
                  </a:cubicBezTo>
                  <a:cubicBezTo>
                    <a:pt x="0" y="5"/>
                    <a:pt x="0" y="5"/>
                    <a:pt x="0" y="5"/>
                  </a:cubicBezTo>
                  <a:cubicBezTo>
                    <a:pt x="0" y="50"/>
                    <a:pt x="0" y="50"/>
                    <a:pt x="0" y="50"/>
                  </a:cubicBezTo>
                  <a:cubicBezTo>
                    <a:pt x="45" y="50"/>
                    <a:pt x="45" y="50"/>
                    <a:pt x="45" y="50"/>
                  </a:cubicBezTo>
                  <a:cubicBezTo>
                    <a:pt x="45" y="8"/>
                    <a:pt x="45" y="8"/>
                    <a:pt x="45" y="8"/>
                  </a:cubicBezTo>
                  <a:lnTo>
                    <a:pt x="49" y="3"/>
                  </a:lnTo>
                  <a:close/>
                  <a:moveTo>
                    <a:pt x="38" y="43"/>
                  </a:moveTo>
                  <a:cubicBezTo>
                    <a:pt x="7" y="43"/>
                    <a:pt x="7" y="43"/>
                    <a:pt x="7" y="43"/>
                  </a:cubicBezTo>
                  <a:cubicBezTo>
                    <a:pt x="7" y="12"/>
                    <a:pt x="7" y="12"/>
                    <a:pt x="7" y="12"/>
                  </a:cubicBezTo>
                  <a:cubicBezTo>
                    <a:pt x="35" y="12"/>
                    <a:pt x="35" y="12"/>
                    <a:pt x="35" y="12"/>
                  </a:cubicBezTo>
                  <a:cubicBezTo>
                    <a:pt x="32" y="15"/>
                    <a:pt x="29" y="20"/>
                    <a:pt x="24" y="28"/>
                  </a:cubicBezTo>
                  <a:cubicBezTo>
                    <a:pt x="24" y="28"/>
                    <a:pt x="24" y="28"/>
                    <a:pt x="15" y="20"/>
                  </a:cubicBezTo>
                  <a:cubicBezTo>
                    <a:pt x="15" y="20"/>
                    <a:pt x="15" y="20"/>
                    <a:pt x="10" y="25"/>
                  </a:cubicBezTo>
                  <a:cubicBezTo>
                    <a:pt x="10" y="25"/>
                    <a:pt x="10" y="25"/>
                    <a:pt x="25" y="37"/>
                  </a:cubicBezTo>
                  <a:cubicBezTo>
                    <a:pt x="25" y="37"/>
                    <a:pt x="25" y="37"/>
                    <a:pt x="38" y="19"/>
                  </a:cubicBezTo>
                  <a:lnTo>
                    <a:pt x="38" y="4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66" name="Freeform 418"/>
            <p:cNvSpPr>
              <a:spLocks noEditPoints="1"/>
            </p:cNvSpPr>
            <p:nvPr/>
          </p:nvSpPr>
          <p:spPr bwMode="auto">
            <a:xfrm>
              <a:off x="4189413" y="4024313"/>
              <a:ext cx="712788" cy="381000"/>
            </a:xfrm>
            <a:custGeom>
              <a:avLst/>
              <a:gdLst>
                <a:gd name="T0" fmla="*/ 412 w 485"/>
                <a:gd name="T1" fmla="*/ 0 h 260"/>
                <a:gd name="T2" fmla="*/ 74 w 485"/>
                <a:gd name="T3" fmla="*/ 0 h 260"/>
                <a:gd name="T4" fmla="*/ 62 w 485"/>
                <a:gd name="T5" fmla="*/ 12 h 260"/>
                <a:gd name="T6" fmla="*/ 62 w 485"/>
                <a:gd name="T7" fmla="*/ 220 h 260"/>
                <a:gd name="T8" fmla="*/ 74 w 485"/>
                <a:gd name="T9" fmla="*/ 232 h 260"/>
                <a:gd name="T10" fmla="*/ 412 w 485"/>
                <a:gd name="T11" fmla="*/ 232 h 260"/>
                <a:gd name="T12" fmla="*/ 424 w 485"/>
                <a:gd name="T13" fmla="*/ 220 h 260"/>
                <a:gd name="T14" fmla="*/ 424 w 485"/>
                <a:gd name="T15" fmla="*/ 12 h 260"/>
                <a:gd name="T16" fmla="*/ 412 w 485"/>
                <a:gd name="T17" fmla="*/ 0 h 260"/>
                <a:gd name="T18" fmla="*/ 408 w 485"/>
                <a:gd name="T19" fmla="*/ 218 h 260"/>
                <a:gd name="T20" fmla="*/ 77 w 485"/>
                <a:gd name="T21" fmla="*/ 218 h 260"/>
                <a:gd name="T22" fmla="*/ 77 w 485"/>
                <a:gd name="T23" fmla="*/ 13 h 260"/>
                <a:gd name="T24" fmla="*/ 408 w 485"/>
                <a:gd name="T25" fmla="*/ 13 h 260"/>
                <a:gd name="T26" fmla="*/ 408 w 485"/>
                <a:gd name="T27" fmla="*/ 218 h 260"/>
                <a:gd name="T28" fmla="*/ 276 w 485"/>
                <a:gd name="T29" fmla="*/ 241 h 260"/>
                <a:gd name="T30" fmla="*/ 276 w 485"/>
                <a:gd name="T31" fmla="*/ 243 h 260"/>
                <a:gd name="T32" fmla="*/ 271 w 485"/>
                <a:gd name="T33" fmla="*/ 247 h 260"/>
                <a:gd name="T34" fmla="*/ 214 w 485"/>
                <a:gd name="T35" fmla="*/ 247 h 260"/>
                <a:gd name="T36" fmla="*/ 210 w 485"/>
                <a:gd name="T37" fmla="*/ 243 h 260"/>
                <a:gd name="T38" fmla="*/ 210 w 485"/>
                <a:gd name="T39" fmla="*/ 241 h 260"/>
                <a:gd name="T40" fmla="*/ 0 w 485"/>
                <a:gd name="T41" fmla="*/ 241 h 260"/>
                <a:gd name="T42" fmla="*/ 0 w 485"/>
                <a:gd name="T43" fmla="*/ 253 h 260"/>
                <a:gd name="T44" fmla="*/ 16 w 485"/>
                <a:gd name="T45" fmla="*/ 260 h 260"/>
                <a:gd name="T46" fmla="*/ 16 w 485"/>
                <a:gd name="T47" fmla="*/ 260 h 260"/>
                <a:gd name="T48" fmla="*/ 469 w 485"/>
                <a:gd name="T49" fmla="*/ 260 h 260"/>
                <a:gd name="T50" fmla="*/ 469 w 485"/>
                <a:gd name="T51" fmla="*/ 260 h 260"/>
                <a:gd name="T52" fmla="*/ 485 w 485"/>
                <a:gd name="T53" fmla="*/ 253 h 260"/>
                <a:gd name="T54" fmla="*/ 485 w 485"/>
                <a:gd name="T55" fmla="*/ 241 h 260"/>
                <a:gd name="T56" fmla="*/ 276 w 485"/>
                <a:gd name="T57" fmla="*/ 241 h 260"/>
                <a:gd name="T58" fmla="*/ 276 w 485"/>
                <a:gd name="T59" fmla="*/ 24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5" h="260">
                  <a:moveTo>
                    <a:pt x="412" y="0"/>
                  </a:moveTo>
                  <a:cubicBezTo>
                    <a:pt x="74" y="0"/>
                    <a:pt x="74" y="0"/>
                    <a:pt x="74" y="0"/>
                  </a:cubicBezTo>
                  <a:cubicBezTo>
                    <a:pt x="68" y="0"/>
                    <a:pt x="62" y="5"/>
                    <a:pt x="62" y="12"/>
                  </a:cubicBezTo>
                  <a:cubicBezTo>
                    <a:pt x="62" y="220"/>
                    <a:pt x="62" y="220"/>
                    <a:pt x="62" y="220"/>
                  </a:cubicBezTo>
                  <a:cubicBezTo>
                    <a:pt x="62" y="227"/>
                    <a:pt x="68" y="232"/>
                    <a:pt x="74" y="232"/>
                  </a:cubicBezTo>
                  <a:cubicBezTo>
                    <a:pt x="412" y="232"/>
                    <a:pt x="412" y="232"/>
                    <a:pt x="412" y="232"/>
                  </a:cubicBezTo>
                  <a:cubicBezTo>
                    <a:pt x="419" y="232"/>
                    <a:pt x="424" y="227"/>
                    <a:pt x="424" y="220"/>
                  </a:cubicBezTo>
                  <a:cubicBezTo>
                    <a:pt x="424" y="12"/>
                    <a:pt x="424" y="12"/>
                    <a:pt x="424" y="12"/>
                  </a:cubicBezTo>
                  <a:cubicBezTo>
                    <a:pt x="424" y="5"/>
                    <a:pt x="419" y="0"/>
                    <a:pt x="412" y="0"/>
                  </a:cubicBezTo>
                  <a:close/>
                  <a:moveTo>
                    <a:pt x="408" y="218"/>
                  </a:moveTo>
                  <a:cubicBezTo>
                    <a:pt x="77" y="218"/>
                    <a:pt x="77" y="218"/>
                    <a:pt x="77" y="218"/>
                  </a:cubicBezTo>
                  <a:cubicBezTo>
                    <a:pt x="77" y="13"/>
                    <a:pt x="77" y="13"/>
                    <a:pt x="77" y="13"/>
                  </a:cubicBezTo>
                  <a:cubicBezTo>
                    <a:pt x="408" y="13"/>
                    <a:pt x="408" y="13"/>
                    <a:pt x="408" y="13"/>
                  </a:cubicBezTo>
                  <a:cubicBezTo>
                    <a:pt x="408" y="218"/>
                    <a:pt x="408" y="218"/>
                    <a:pt x="408" y="218"/>
                  </a:cubicBezTo>
                  <a:close/>
                  <a:moveTo>
                    <a:pt x="276" y="241"/>
                  </a:moveTo>
                  <a:cubicBezTo>
                    <a:pt x="276" y="243"/>
                    <a:pt x="276" y="243"/>
                    <a:pt x="276" y="243"/>
                  </a:cubicBezTo>
                  <a:cubicBezTo>
                    <a:pt x="276" y="246"/>
                    <a:pt x="274" y="247"/>
                    <a:pt x="271" y="247"/>
                  </a:cubicBezTo>
                  <a:cubicBezTo>
                    <a:pt x="214" y="247"/>
                    <a:pt x="214" y="247"/>
                    <a:pt x="214" y="247"/>
                  </a:cubicBezTo>
                  <a:cubicBezTo>
                    <a:pt x="212" y="247"/>
                    <a:pt x="210" y="246"/>
                    <a:pt x="210" y="243"/>
                  </a:cubicBezTo>
                  <a:cubicBezTo>
                    <a:pt x="210" y="241"/>
                    <a:pt x="210" y="241"/>
                    <a:pt x="210" y="241"/>
                  </a:cubicBezTo>
                  <a:cubicBezTo>
                    <a:pt x="0" y="241"/>
                    <a:pt x="0" y="241"/>
                    <a:pt x="0" y="241"/>
                  </a:cubicBezTo>
                  <a:cubicBezTo>
                    <a:pt x="0" y="253"/>
                    <a:pt x="0" y="253"/>
                    <a:pt x="0" y="253"/>
                  </a:cubicBezTo>
                  <a:cubicBezTo>
                    <a:pt x="0" y="253"/>
                    <a:pt x="11" y="260"/>
                    <a:pt x="16" y="260"/>
                  </a:cubicBezTo>
                  <a:cubicBezTo>
                    <a:pt x="16" y="260"/>
                    <a:pt x="16" y="260"/>
                    <a:pt x="16" y="260"/>
                  </a:cubicBezTo>
                  <a:cubicBezTo>
                    <a:pt x="469" y="260"/>
                    <a:pt x="469" y="260"/>
                    <a:pt x="469" y="260"/>
                  </a:cubicBezTo>
                  <a:cubicBezTo>
                    <a:pt x="469" y="260"/>
                    <a:pt x="469" y="260"/>
                    <a:pt x="469" y="260"/>
                  </a:cubicBezTo>
                  <a:cubicBezTo>
                    <a:pt x="474" y="260"/>
                    <a:pt x="485" y="253"/>
                    <a:pt x="485" y="253"/>
                  </a:cubicBezTo>
                  <a:cubicBezTo>
                    <a:pt x="485" y="241"/>
                    <a:pt x="485" y="241"/>
                    <a:pt x="485" y="241"/>
                  </a:cubicBezTo>
                  <a:cubicBezTo>
                    <a:pt x="276" y="241"/>
                    <a:pt x="276" y="241"/>
                    <a:pt x="276" y="241"/>
                  </a:cubicBezTo>
                  <a:cubicBezTo>
                    <a:pt x="276" y="241"/>
                    <a:pt x="276" y="241"/>
                    <a:pt x="276" y="241"/>
                  </a:cubicBezTo>
                  <a:close/>
                </a:path>
              </a:pathLst>
            </a:custGeom>
            <a:solidFill>
              <a:srgbClr val="003D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67" name="Rectangle 419"/>
            <p:cNvSpPr>
              <a:spLocks noChangeArrowheads="1"/>
            </p:cNvSpPr>
            <p:nvPr/>
          </p:nvSpPr>
          <p:spPr bwMode="auto">
            <a:xfrm>
              <a:off x="4302125" y="4043363"/>
              <a:ext cx="485775" cy="300038"/>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68" name="Freeform 420"/>
            <p:cNvSpPr>
              <a:spLocks noEditPoints="1"/>
            </p:cNvSpPr>
            <p:nvPr/>
          </p:nvSpPr>
          <p:spPr bwMode="auto">
            <a:xfrm>
              <a:off x="4489450" y="4122738"/>
              <a:ext cx="133350" cy="139700"/>
            </a:xfrm>
            <a:custGeom>
              <a:avLst/>
              <a:gdLst>
                <a:gd name="T0" fmla="*/ 91 w 91"/>
                <a:gd name="T1" fmla="*/ 7 h 95"/>
                <a:gd name="T2" fmla="*/ 81 w 91"/>
                <a:gd name="T3" fmla="*/ 0 h 95"/>
                <a:gd name="T4" fmla="*/ 74 w 91"/>
                <a:gd name="T5" fmla="*/ 10 h 95"/>
                <a:gd name="T6" fmla="*/ 0 w 91"/>
                <a:gd name="T7" fmla="*/ 10 h 95"/>
                <a:gd name="T8" fmla="*/ 0 w 91"/>
                <a:gd name="T9" fmla="*/ 95 h 95"/>
                <a:gd name="T10" fmla="*/ 85 w 91"/>
                <a:gd name="T11" fmla="*/ 95 h 95"/>
                <a:gd name="T12" fmla="*/ 85 w 91"/>
                <a:gd name="T13" fmla="*/ 16 h 95"/>
                <a:gd name="T14" fmla="*/ 91 w 91"/>
                <a:gd name="T15" fmla="*/ 7 h 95"/>
                <a:gd name="T16" fmla="*/ 72 w 91"/>
                <a:gd name="T17" fmla="*/ 82 h 95"/>
                <a:gd name="T18" fmla="*/ 13 w 91"/>
                <a:gd name="T19" fmla="*/ 82 h 95"/>
                <a:gd name="T20" fmla="*/ 13 w 91"/>
                <a:gd name="T21" fmla="*/ 23 h 95"/>
                <a:gd name="T22" fmla="*/ 65 w 91"/>
                <a:gd name="T23" fmla="*/ 23 h 95"/>
                <a:gd name="T24" fmla="*/ 45 w 91"/>
                <a:gd name="T25" fmla="*/ 52 h 95"/>
                <a:gd name="T26" fmla="*/ 28 w 91"/>
                <a:gd name="T27" fmla="*/ 37 h 95"/>
                <a:gd name="T28" fmla="*/ 19 w 91"/>
                <a:gd name="T29" fmla="*/ 47 h 95"/>
                <a:gd name="T30" fmla="*/ 48 w 91"/>
                <a:gd name="T31" fmla="*/ 71 h 95"/>
                <a:gd name="T32" fmla="*/ 72 w 91"/>
                <a:gd name="T33" fmla="*/ 36 h 95"/>
                <a:gd name="T34" fmla="*/ 72 w 91"/>
                <a:gd name="T35" fmla="*/ 8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95">
                  <a:moveTo>
                    <a:pt x="91" y="7"/>
                  </a:moveTo>
                  <a:cubicBezTo>
                    <a:pt x="81" y="0"/>
                    <a:pt x="81" y="0"/>
                    <a:pt x="81" y="0"/>
                  </a:cubicBezTo>
                  <a:cubicBezTo>
                    <a:pt x="74" y="10"/>
                    <a:pt x="74" y="10"/>
                    <a:pt x="74" y="10"/>
                  </a:cubicBezTo>
                  <a:cubicBezTo>
                    <a:pt x="0" y="10"/>
                    <a:pt x="0" y="10"/>
                    <a:pt x="0" y="10"/>
                  </a:cubicBezTo>
                  <a:cubicBezTo>
                    <a:pt x="0" y="95"/>
                    <a:pt x="0" y="95"/>
                    <a:pt x="0" y="95"/>
                  </a:cubicBezTo>
                  <a:cubicBezTo>
                    <a:pt x="85" y="95"/>
                    <a:pt x="85" y="95"/>
                    <a:pt x="85" y="95"/>
                  </a:cubicBezTo>
                  <a:cubicBezTo>
                    <a:pt x="85" y="16"/>
                    <a:pt x="85" y="16"/>
                    <a:pt x="85" y="16"/>
                  </a:cubicBezTo>
                  <a:lnTo>
                    <a:pt x="91" y="7"/>
                  </a:lnTo>
                  <a:close/>
                  <a:moveTo>
                    <a:pt x="72" y="82"/>
                  </a:moveTo>
                  <a:cubicBezTo>
                    <a:pt x="13" y="82"/>
                    <a:pt x="13" y="82"/>
                    <a:pt x="13" y="82"/>
                  </a:cubicBezTo>
                  <a:cubicBezTo>
                    <a:pt x="13" y="23"/>
                    <a:pt x="13" y="23"/>
                    <a:pt x="13" y="23"/>
                  </a:cubicBezTo>
                  <a:cubicBezTo>
                    <a:pt x="65" y="23"/>
                    <a:pt x="65" y="23"/>
                    <a:pt x="65" y="23"/>
                  </a:cubicBezTo>
                  <a:cubicBezTo>
                    <a:pt x="61" y="29"/>
                    <a:pt x="55" y="38"/>
                    <a:pt x="45" y="52"/>
                  </a:cubicBezTo>
                  <a:cubicBezTo>
                    <a:pt x="45" y="52"/>
                    <a:pt x="45" y="52"/>
                    <a:pt x="28" y="37"/>
                  </a:cubicBezTo>
                  <a:cubicBezTo>
                    <a:pt x="28" y="37"/>
                    <a:pt x="28" y="37"/>
                    <a:pt x="19" y="47"/>
                  </a:cubicBezTo>
                  <a:cubicBezTo>
                    <a:pt x="19" y="47"/>
                    <a:pt x="19" y="47"/>
                    <a:pt x="48" y="71"/>
                  </a:cubicBezTo>
                  <a:cubicBezTo>
                    <a:pt x="48" y="71"/>
                    <a:pt x="48" y="71"/>
                    <a:pt x="72" y="36"/>
                  </a:cubicBezTo>
                  <a:lnTo>
                    <a:pt x="72" y="8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69" name="Rectangle 421"/>
            <p:cNvSpPr>
              <a:spLocks noChangeArrowheads="1"/>
            </p:cNvSpPr>
            <p:nvPr/>
          </p:nvSpPr>
          <p:spPr bwMode="auto">
            <a:xfrm>
              <a:off x="4359275" y="3448050"/>
              <a:ext cx="492125" cy="319088"/>
            </a:xfrm>
            <a:prstGeom prst="rect">
              <a:avLst/>
            </a:prstGeom>
            <a:solidFill>
              <a:schemeClr val="accent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70" name="Freeform 422"/>
            <p:cNvSpPr>
              <a:spLocks noEditPoints="1"/>
            </p:cNvSpPr>
            <p:nvPr/>
          </p:nvSpPr>
          <p:spPr bwMode="auto">
            <a:xfrm>
              <a:off x="4897438" y="3552825"/>
              <a:ext cx="141288" cy="282575"/>
            </a:xfrm>
            <a:custGeom>
              <a:avLst/>
              <a:gdLst>
                <a:gd name="T0" fmla="*/ 94 w 96"/>
                <a:gd name="T1" fmla="*/ 0 h 193"/>
                <a:gd name="T2" fmla="*/ 3 w 96"/>
                <a:gd name="T3" fmla="*/ 0 h 193"/>
                <a:gd name="T4" fmla="*/ 0 w 96"/>
                <a:gd name="T5" fmla="*/ 2 h 193"/>
                <a:gd name="T6" fmla="*/ 0 w 96"/>
                <a:gd name="T7" fmla="*/ 40 h 193"/>
                <a:gd name="T8" fmla="*/ 0 w 96"/>
                <a:gd name="T9" fmla="*/ 42 h 193"/>
                <a:gd name="T10" fmla="*/ 0 w 96"/>
                <a:gd name="T11" fmla="*/ 190 h 193"/>
                <a:gd name="T12" fmla="*/ 3 w 96"/>
                <a:gd name="T13" fmla="*/ 193 h 193"/>
                <a:gd name="T14" fmla="*/ 94 w 96"/>
                <a:gd name="T15" fmla="*/ 193 h 193"/>
                <a:gd name="T16" fmla="*/ 96 w 96"/>
                <a:gd name="T17" fmla="*/ 190 h 193"/>
                <a:gd name="T18" fmla="*/ 96 w 96"/>
                <a:gd name="T19" fmla="*/ 42 h 193"/>
                <a:gd name="T20" fmla="*/ 96 w 96"/>
                <a:gd name="T21" fmla="*/ 40 h 193"/>
                <a:gd name="T22" fmla="*/ 96 w 96"/>
                <a:gd name="T23" fmla="*/ 2 h 193"/>
                <a:gd name="T24" fmla="*/ 94 w 96"/>
                <a:gd name="T25" fmla="*/ 0 h 193"/>
                <a:gd name="T26" fmla="*/ 12 w 96"/>
                <a:gd name="T27" fmla="*/ 29 h 193"/>
                <a:gd name="T28" fmla="*/ 12 w 96"/>
                <a:gd name="T29" fmla="*/ 20 h 193"/>
                <a:gd name="T30" fmla="*/ 14 w 96"/>
                <a:gd name="T31" fmla="*/ 18 h 193"/>
                <a:gd name="T32" fmla="*/ 82 w 96"/>
                <a:gd name="T33" fmla="*/ 18 h 193"/>
                <a:gd name="T34" fmla="*/ 85 w 96"/>
                <a:gd name="T35" fmla="*/ 20 h 193"/>
                <a:gd name="T36" fmla="*/ 85 w 96"/>
                <a:gd name="T37" fmla="*/ 29 h 193"/>
                <a:gd name="T38" fmla="*/ 82 w 96"/>
                <a:gd name="T39" fmla="*/ 32 h 193"/>
                <a:gd name="T40" fmla="*/ 14 w 96"/>
                <a:gd name="T41" fmla="*/ 32 h 193"/>
                <a:gd name="T42" fmla="*/ 12 w 96"/>
                <a:gd name="T43" fmla="*/ 29 h 193"/>
                <a:gd name="T44" fmla="*/ 77 w 96"/>
                <a:gd name="T45" fmla="*/ 91 h 193"/>
                <a:gd name="T46" fmla="*/ 70 w 96"/>
                <a:gd name="T47" fmla="*/ 84 h 193"/>
                <a:gd name="T48" fmla="*/ 77 w 96"/>
                <a:gd name="T49" fmla="*/ 78 h 193"/>
                <a:gd name="T50" fmla="*/ 84 w 96"/>
                <a:gd name="T51" fmla="*/ 84 h 193"/>
                <a:gd name="T52" fmla="*/ 77 w 96"/>
                <a:gd name="T53" fmla="*/ 91 h 193"/>
                <a:gd name="T54" fmla="*/ 77 w 96"/>
                <a:gd name="T55" fmla="*/ 69 h 193"/>
                <a:gd name="T56" fmla="*/ 68 w 96"/>
                <a:gd name="T57" fmla="*/ 61 h 193"/>
                <a:gd name="T58" fmla="*/ 77 w 96"/>
                <a:gd name="T59" fmla="*/ 52 h 193"/>
                <a:gd name="T60" fmla="*/ 86 w 96"/>
                <a:gd name="T61" fmla="*/ 61 h 193"/>
                <a:gd name="T62" fmla="*/ 77 w 96"/>
                <a:gd name="T63" fmla="*/ 6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93">
                  <a:moveTo>
                    <a:pt x="94" y="0"/>
                  </a:moveTo>
                  <a:cubicBezTo>
                    <a:pt x="3" y="0"/>
                    <a:pt x="3" y="0"/>
                    <a:pt x="3" y="0"/>
                  </a:cubicBezTo>
                  <a:cubicBezTo>
                    <a:pt x="1" y="0"/>
                    <a:pt x="0" y="1"/>
                    <a:pt x="0" y="2"/>
                  </a:cubicBezTo>
                  <a:cubicBezTo>
                    <a:pt x="0" y="40"/>
                    <a:pt x="0" y="40"/>
                    <a:pt x="0" y="40"/>
                  </a:cubicBezTo>
                  <a:cubicBezTo>
                    <a:pt x="0" y="42"/>
                    <a:pt x="0" y="42"/>
                    <a:pt x="0" y="42"/>
                  </a:cubicBezTo>
                  <a:cubicBezTo>
                    <a:pt x="0" y="190"/>
                    <a:pt x="0" y="190"/>
                    <a:pt x="0" y="190"/>
                  </a:cubicBezTo>
                  <a:cubicBezTo>
                    <a:pt x="0" y="191"/>
                    <a:pt x="1" y="193"/>
                    <a:pt x="3" y="193"/>
                  </a:cubicBezTo>
                  <a:cubicBezTo>
                    <a:pt x="94" y="193"/>
                    <a:pt x="94" y="193"/>
                    <a:pt x="94" y="193"/>
                  </a:cubicBezTo>
                  <a:cubicBezTo>
                    <a:pt x="95" y="193"/>
                    <a:pt x="96" y="191"/>
                    <a:pt x="96" y="190"/>
                  </a:cubicBezTo>
                  <a:cubicBezTo>
                    <a:pt x="96" y="42"/>
                    <a:pt x="96" y="42"/>
                    <a:pt x="96" y="42"/>
                  </a:cubicBezTo>
                  <a:cubicBezTo>
                    <a:pt x="96" y="40"/>
                    <a:pt x="96" y="40"/>
                    <a:pt x="96" y="40"/>
                  </a:cubicBezTo>
                  <a:cubicBezTo>
                    <a:pt x="96" y="2"/>
                    <a:pt x="96" y="2"/>
                    <a:pt x="96" y="2"/>
                  </a:cubicBezTo>
                  <a:cubicBezTo>
                    <a:pt x="96" y="1"/>
                    <a:pt x="95" y="0"/>
                    <a:pt x="94" y="0"/>
                  </a:cubicBezTo>
                  <a:close/>
                  <a:moveTo>
                    <a:pt x="12" y="29"/>
                  </a:moveTo>
                  <a:cubicBezTo>
                    <a:pt x="12" y="20"/>
                    <a:pt x="12" y="20"/>
                    <a:pt x="12" y="20"/>
                  </a:cubicBezTo>
                  <a:cubicBezTo>
                    <a:pt x="12" y="19"/>
                    <a:pt x="13" y="18"/>
                    <a:pt x="14" y="18"/>
                  </a:cubicBezTo>
                  <a:cubicBezTo>
                    <a:pt x="82" y="18"/>
                    <a:pt x="82" y="18"/>
                    <a:pt x="82" y="18"/>
                  </a:cubicBezTo>
                  <a:cubicBezTo>
                    <a:pt x="84" y="18"/>
                    <a:pt x="85" y="19"/>
                    <a:pt x="85" y="20"/>
                  </a:cubicBezTo>
                  <a:cubicBezTo>
                    <a:pt x="85" y="29"/>
                    <a:pt x="85" y="29"/>
                    <a:pt x="85" y="29"/>
                  </a:cubicBezTo>
                  <a:cubicBezTo>
                    <a:pt x="85" y="31"/>
                    <a:pt x="84" y="32"/>
                    <a:pt x="82" y="32"/>
                  </a:cubicBezTo>
                  <a:cubicBezTo>
                    <a:pt x="14" y="32"/>
                    <a:pt x="14" y="32"/>
                    <a:pt x="14" y="32"/>
                  </a:cubicBezTo>
                  <a:cubicBezTo>
                    <a:pt x="13" y="32"/>
                    <a:pt x="12" y="31"/>
                    <a:pt x="12" y="29"/>
                  </a:cubicBezTo>
                  <a:close/>
                  <a:moveTo>
                    <a:pt x="77" y="91"/>
                  </a:moveTo>
                  <a:cubicBezTo>
                    <a:pt x="73" y="91"/>
                    <a:pt x="70" y="88"/>
                    <a:pt x="70" y="84"/>
                  </a:cubicBezTo>
                  <a:cubicBezTo>
                    <a:pt x="70" y="81"/>
                    <a:pt x="73" y="78"/>
                    <a:pt x="77" y="78"/>
                  </a:cubicBezTo>
                  <a:cubicBezTo>
                    <a:pt x="80" y="78"/>
                    <a:pt x="84" y="81"/>
                    <a:pt x="84" y="84"/>
                  </a:cubicBezTo>
                  <a:cubicBezTo>
                    <a:pt x="84" y="88"/>
                    <a:pt x="80" y="91"/>
                    <a:pt x="77" y="91"/>
                  </a:cubicBezTo>
                  <a:close/>
                  <a:moveTo>
                    <a:pt x="77" y="69"/>
                  </a:moveTo>
                  <a:cubicBezTo>
                    <a:pt x="72" y="69"/>
                    <a:pt x="68" y="65"/>
                    <a:pt x="68" y="61"/>
                  </a:cubicBezTo>
                  <a:cubicBezTo>
                    <a:pt x="68" y="56"/>
                    <a:pt x="72" y="52"/>
                    <a:pt x="77" y="52"/>
                  </a:cubicBezTo>
                  <a:cubicBezTo>
                    <a:pt x="82" y="52"/>
                    <a:pt x="86" y="56"/>
                    <a:pt x="86" y="61"/>
                  </a:cubicBezTo>
                  <a:cubicBezTo>
                    <a:pt x="86" y="65"/>
                    <a:pt x="82" y="69"/>
                    <a:pt x="77" y="6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71" name="Freeform 423"/>
            <p:cNvSpPr>
              <a:spLocks noEditPoints="1"/>
            </p:cNvSpPr>
            <p:nvPr/>
          </p:nvSpPr>
          <p:spPr bwMode="auto">
            <a:xfrm>
              <a:off x="4340225" y="3430588"/>
              <a:ext cx="525463" cy="404813"/>
            </a:xfrm>
            <a:custGeom>
              <a:avLst/>
              <a:gdLst>
                <a:gd name="T0" fmla="*/ 348 w 359"/>
                <a:gd name="T1" fmla="*/ 0 h 276"/>
                <a:gd name="T2" fmla="*/ 12 w 359"/>
                <a:gd name="T3" fmla="*/ 0 h 276"/>
                <a:gd name="T4" fmla="*/ 0 w 359"/>
                <a:gd name="T5" fmla="*/ 10 h 276"/>
                <a:gd name="T6" fmla="*/ 0 w 359"/>
                <a:gd name="T7" fmla="*/ 229 h 276"/>
                <a:gd name="T8" fmla="*/ 12 w 359"/>
                <a:gd name="T9" fmla="*/ 239 h 276"/>
                <a:gd name="T10" fmla="*/ 123 w 359"/>
                <a:gd name="T11" fmla="*/ 239 h 276"/>
                <a:gd name="T12" fmla="*/ 123 w 359"/>
                <a:gd name="T13" fmla="*/ 255 h 276"/>
                <a:gd name="T14" fmla="*/ 98 w 359"/>
                <a:gd name="T15" fmla="*/ 276 h 276"/>
                <a:gd name="T16" fmla="*/ 268 w 359"/>
                <a:gd name="T17" fmla="*/ 276 h 276"/>
                <a:gd name="T18" fmla="*/ 244 w 359"/>
                <a:gd name="T19" fmla="*/ 255 h 276"/>
                <a:gd name="T20" fmla="*/ 244 w 359"/>
                <a:gd name="T21" fmla="*/ 239 h 276"/>
                <a:gd name="T22" fmla="*/ 348 w 359"/>
                <a:gd name="T23" fmla="*/ 239 h 276"/>
                <a:gd name="T24" fmla="*/ 359 w 359"/>
                <a:gd name="T25" fmla="*/ 229 h 276"/>
                <a:gd name="T26" fmla="*/ 359 w 359"/>
                <a:gd name="T27" fmla="*/ 10 h 276"/>
                <a:gd name="T28" fmla="*/ 348 w 359"/>
                <a:gd name="T29" fmla="*/ 0 h 276"/>
                <a:gd name="T30" fmla="*/ 339 w 359"/>
                <a:gd name="T31" fmla="*/ 212 h 276"/>
                <a:gd name="T32" fmla="*/ 329 w 359"/>
                <a:gd name="T33" fmla="*/ 221 h 276"/>
                <a:gd name="T34" fmla="*/ 31 w 359"/>
                <a:gd name="T35" fmla="*/ 221 h 276"/>
                <a:gd name="T36" fmla="*/ 21 w 359"/>
                <a:gd name="T37" fmla="*/ 212 h 276"/>
                <a:gd name="T38" fmla="*/ 21 w 359"/>
                <a:gd name="T39" fmla="*/ 27 h 276"/>
                <a:gd name="T40" fmla="*/ 31 w 359"/>
                <a:gd name="T41" fmla="*/ 18 h 276"/>
                <a:gd name="T42" fmla="*/ 329 w 359"/>
                <a:gd name="T43" fmla="*/ 18 h 276"/>
                <a:gd name="T44" fmla="*/ 339 w 359"/>
                <a:gd name="T45" fmla="*/ 27 h 276"/>
                <a:gd name="T46" fmla="*/ 339 w 359"/>
                <a:gd name="T47" fmla="*/ 212 h 276"/>
                <a:gd name="T48" fmla="*/ 339 w 359"/>
                <a:gd name="T49" fmla="*/ 21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9" h="276">
                  <a:moveTo>
                    <a:pt x="348" y="0"/>
                  </a:moveTo>
                  <a:cubicBezTo>
                    <a:pt x="12" y="0"/>
                    <a:pt x="12" y="0"/>
                    <a:pt x="12" y="0"/>
                  </a:cubicBezTo>
                  <a:cubicBezTo>
                    <a:pt x="6" y="0"/>
                    <a:pt x="0" y="4"/>
                    <a:pt x="0" y="10"/>
                  </a:cubicBezTo>
                  <a:cubicBezTo>
                    <a:pt x="0" y="229"/>
                    <a:pt x="0" y="229"/>
                    <a:pt x="0" y="229"/>
                  </a:cubicBezTo>
                  <a:cubicBezTo>
                    <a:pt x="0" y="234"/>
                    <a:pt x="6" y="239"/>
                    <a:pt x="12" y="239"/>
                  </a:cubicBezTo>
                  <a:cubicBezTo>
                    <a:pt x="123" y="239"/>
                    <a:pt x="123" y="239"/>
                    <a:pt x="123" y="239"/>
                  </a:cubicBezTo>
                  <a:cubicBezTo>
                    <a:pt x="123" y="255"/>
                    <a:pt x="123" y="255"/>
                    <a:pt x="123" y="255"/>
                  </a:cubicBezTo>
                  <a:cubicBezTo>
                    <a:pt x="98" y="276"/>
                    <a:pt x="98" y="276"/>
                    <a:pt x="98" y="276"/>
                  </a:cubicBezTo>
                  <a:cubicBezTo>
                    <a:pt x="268" y="276"/>
                    <a:pt x="268" y="276"/>
                    <a:pt x="268" y="276"/>
                  </a:cubicBezTo>
                  <a:cubicBezTo>
                    <a:pt x="244" y="255"/>
                    <a:pt x="244" y="255"/>
                    <a:pt x="244" y="255"/>
                  </a:cubicBezTo>
                  <a:cubicBezTo>
                    <a:pt x="244" y="239"/>
                    <a:pt x="244" y="239"/>
                    <a:pt x="244" y="239"/>
                  </a:cubicBezTo>
                  <a:cubicBezTo>
                    <a:pt x="348" y="239"/>
                    <a:pt x="348" y="239"/>
                    <a:pt x="348" y="239"/>
                  </a:cubicBezTo>
                  <a:cubicBezTo>
                    <a:pt x="354" y="239"/>
                    <a:pt x="359" y="234"/>
                    <a:pt x="359" y="229"/>
                  </a:cubicBezTo>
                  <a:cubicBezTo>
                    <a:pt x="359" y="10"/>
                    <a:pt x="359" y="10"/>
                    <a:pt x="359" y="10"/>
                  </a:cubicBezTo>
                  <a:cubicBezTo>
                    <a:pt x="359" y="4"/>
                    <a:pt x="354" y="0"/>
                    <a:pt x="348" y="0"/>
                  </a:cubicBezTo>
                  <a:close/>
                  <a:moveTo>
                    <a:pt x="339" y="212"/>
                  </a:moveTo>
                  <a:cubicBezTo>
                    <a:pt x="339" y="217"/>
                    <a:pt x="335" y="221"/>
                    <a:pt x="329" y="221"/>
                  </a:cubicBezTo>
                  <a:cubicBezTo>
                    <a:pt x="31" y="221"/>
                    <a:pt x="31" y="221"/>
                    <a:pt x="31" y="221"/>
                  </a:cubicBezTo>
                  <a:cubicBezTo>
                    <a:pt x="25" y="221"/>
                    <a:pt x="21" y="217"/>
                    <a:pt x="21" y="212"/>
                  </a:cubicBezTo>
                  <a:cubicBezTo>
                    <a:pt x="21" y="27"/>
                    <a:pt x="21" y="27"/>
                    <a:pt x="21" y="27"/>
                  </a:cubicBezTo>
                  <a:cubicBezTo>
                    <a:pt x="21" y="22"/>
                    <a:pt x="25" y="18"/>
                    <a:pt x="31" y="18"/>
                  </a:cubicBezTo>
                  <a:cubicBezTo>
                    <a:pt x="329" y="18"/>
                    <a:pt x="329" y="18"/>
                    <a:pt x="329" y="18"/>
                  </a:cubicBezTo>
                  <a:cubicBezTo>
                    <a:pt x="335" y="18"/>
                    <a:pt x="339" y="22"/>
                    <a:pt x="339" y="27"/>
                  </a:cubicBezTo>
                  <a:cubicBezTo>
                    <a:pt x="339" y="212"/>
                    <a:pt x="339" y="212"/>
                    <a:pt x="339" y="212"/>
                  </a:cubicBezTo>
                  <a:cubicBezTo>
                    <a:pt x="339" y="212"/>
                    <a:pt x="339" y="212"/>
                    <a:pt x="339" y="212"/>
                  </a:cubicBezTo>
                  <a:close/>
                </a:path>
              </a:pathLst>
            </a:custGeom>
            <a:solidFill>
              <a:srgbClr val="003D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72" name="Freeform 424"/>
            <p:cNvSpPr>
              <a:spLocks noEditPoints="1"/>
            </p:cNvSpPr>
            <p:nvPr/>
          </p:nvSpPr>
          <p:spPr bwMode="auto">
            <a:xfrm>
              <a:off x="4554538" y="3546475"/>
              <a:ext cx="100013" cy="106363"/>
            </a:xfrm>
            <a:custGeom>
              <a:avLst/>
              <a:gdLst>
                <a:gd name="T0" fmla="*/ 68 w 68"/>
                <a:gd name="T1" fmla="*/ 6 h 72"/>
                <a:gd name="T2" fmla="*/ 60 w 68"/>
                <a:gd name="T3" fmla="*/ 0 h 72"/>
                <a:gd name="T4" fmla="*/ 55 w 68"/>
                <a:gd name="T5" fmla="*/ 8 h 72"/>
                <a:gd name="T6" fmla="*/ 0 w 68"/>
                <a:gd name="T7" fmla="*/ 8 h 72"/>
                <a:gd name="T8" fmla="*/ 0 w 68"/>
                <a:gd name="T9" fmla="*/ 72 h 72"/>
                <a:gd name="T10" fmla="*/ 64 w 68"/>
                <a:gd name="T11" fmla="*/ 72 h 72"/>
                <a:gd name="T12" fmla="*/ 64 w 68"/>
                <a:gd name="T13" fmla="*/ 12 h 72"/>
                <a:gd name="T14" fmla="*/ 68 w 68"/>
                <a:gd name="T15" fmla="*/ 6 h 72"/>
                <a:gd name="T16" fmla="*/ 54 w 68"/>
                <a:gd name="T17" fmla="*/ 62 h 72"/>
                <a:gd name="T18" fmla="*/ 10 w 68"/>
                <a:gd name="T19" fmla="*/ 62 h 72"/>
                <a:gd name="T20" fmla="*/ 10 w 68"/>
                <a:gd name="T21" fmla="*/ 18 h 72"/>
                <a:gd name="T22" fmla="*/ 48 w 68"/>
                <a:gd name="T23" fmla="*/ 18 h 72"/>
                <a:gd name="T24" fmla="*/ 34 w 68"/>
                <a:gd name="T25" fmla="*/ 40 h 72"/>
                <a:gd name="T26" fmla="*/ 21 w 68"/>
                <a:gd name="T27" fmla="*/ 29 h 72"/>
                <a:gd name="T28" fmla="*/ 14 w 68"/>
                <a:gd name="T29" fmla="*/ 36 h 72"/>
                <a:gd name="T30" fmla="*/ 36 w 68"/>
                <a:gd name="T31" fmla="*/ 54 h 72"/>
                <a:gd name="T32" fmla="*/ 54 w 68"/>
                <a:gd name="T33" fmla="*/ 27 h 72"/>
                <a:gd name="T34" fmla="*/ 54 w 68"/>
                <a:gd name="T35" fmla="*/ 6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2">
                  <a:moveTo>
                    <a:pt x="68" y="6"/>
                  </a:moveTo>
                  <a:cubicBezTo>
                    <a:pt x="60" y="0"/>
                    <a:pt x="60" y="0"/>
                    <a:pt x="60" y="0"/>
                  </a:cubicBezTo>
                  <a:cubicBezTo>
                    <a:pt x="55" y="8"/>
                    <a:pt x="55" y="8"/>
                    <a:pt x="55" y="8"/>
                  </a:cubicBezTo>
                  <a:cubicBezTo>
                    <a:pt x="0" y="8"/>
                    <a:pt x="0" y="8"/>
                    <a:pt x="0" y="8"/>
                  </a:cubicBezTo>
                  <a:cubicBezTo>
                    <a:pt x="0" y="72"/>
                    <a:pt x="0" y="72"/>
                    <a:pt x="0" y="72"/>
                  </a:cubicBezTo>
                  <a:cubicBezTo>
                    <a:pt x="64" y="72"/>
                    <a:pt x="64" y="72"/>
                    <a:pt x="64" y="72"/>
                  </a:cubicBezTo>
                  <a:cubicBezTo>
                    <a:pt x="64" y="12"/>
                    <a:pt x="64" y="12"/>
                    <a:pt x="64" y="12"/>
                  </a:cubicBezTo>
                  <a:lnTo>
                    <a:pt x="68" y="6"/>
                  </a:lnTo>
                  <a:close/>
                  <a:moveTo>
                    <a:pt x="54" y="62"/>
                  </a:moveTo>
                  <a:cubicBezTo>
                    <a:pt x="10" y="62"/>
                    <a:pt x="10" y="62"/>
                    <a:pt x="10" y="62"/>
                  </a:cubicBezTo>
                  <a:cubicBezTo>
                    <a:pt x="10" y="18"/>
                    <a:pt x="10" y="18"/>
                    <a:pt x="10" y="18"/>
                  </a:cubicBezTo>
                  <a:cubicBezTo>
                    <a:pt x="48" y="18"/>
                    <a:pt x="48" y="18"/>
                    <a:pt x="48" y="18"/>
                  </a:cubicBezTo>
                  <a:cubicBezTo>
                    <a:pt x="45" y="22"/>
                    <a:pt x="41" y="29"/>
                    <a:pt x="34" y="40"/>
                  </a:cubicBezTo>
                  <a:cubicBezTo>
                    <a:pt x="34" y="40"/>
                    <a:pt x="34" y="40"/>
                    <a:pt x="21" y="29"/>
                  </a:cubicBezTo>
                  <a:cubicBezTo>
                    <a:pt x="21" y="29"/>
                    <a:pt x="21" y="29"/>
                    <a:pt x="14" y="36"/>
                  </a:cubicBezTo>
                  <a:cubicBezTo>
                    <a:pt x="14" y="36"/>
                    <a:pt x="14" y="36"/>
                    <a:pt x="36" y="54"/>
                  </a:cubicBezTo>
                  <a:cubicBezTo>
                    <a:pt x="36" y="54"/>
                    <a:pt x="36" y="54"/>
                    <a:pt x="54" y="27"/>
                  </a:cubicBezTo>
                  <a:lnTo>
                    <a:pt x="54" y="6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73" name="Freeform 425"/>
            <p:cNvSpPr>
              <a:spLocks/>
            </p:cNvSpPr>
            <p:nvPr/>
          </p:nvSpPr>
          <p:spPr bwMode="auto">
            <a:xfrm>
              <a:off x="4340225" y="3883025"/>
              <a:ext cx="466725" cy="103188"/>
            </a:xfrm>
            <a:custGeom>
              <a:avLst/>
              <a:gdLst>
                <a:gd name="T0" fmla="*/ 311 w 319"/>
                <a:gd name="T1" fmla="*/ 0 h 71"/>
                <a:gd name="T2" fmla="*/ 8 w 319"/>
                <a:gd name="T3" fmla="*/ 0 h 71"/>
                <a:gd name="T4" fmla="*/ 0 w 319"/>
                <a:gd name="T5" fmla="*/ 9 h 71"/>
                <a:gd name="T6" fmla="*/ 0 w 319"/>
                <a:gd name="T7" fmla="*/ 30 h 71"/>
                <a:gd name="T8" fmla="*/ 8 w 319"/>
                <a:gd name="T9" fmla="*/ 38 h 71"/>
                <a:gd name="T10" fmla="*/ 149 w 319"/>
                <a:gd name="T11" fmla="*/ 38 h 71"/>
                <a:gd name="T12" fmla="*/ 149 w 319"/>
                <a:gd name="T13" fmla="*/ 43 h 71"/>
                <a:gd name="T14" fmla="*/ 128 w 319"/>
                <a:gd name="T15" fmla="*/ 50 h 71"/>
                <a:gd name="T16" fmla="*/ 120 w 319"/>
                <a:gd name="T17" fmla="*/ 60 h 71"/>
                <a:gd name="T18" fmla="*/ 130 w 319"/>
                <a:gd name="T19" fmla="*/ 71 h 71"/>
                <a:gd name="T20" fmla="*/ 189 w 319"/>
                <a:gd name="T21" fmla="*/ 71 h 71"/>
                <a:gd name="T22" fmla="*/ 200 w 319"/>
                <a:gd name="T23" fmla="*/ 60 h 71"/>
                <a:gd name="T24" fmla="*/ 193 w 319"/>
                <a:gd name="T25" fmla="*/ 50 h 71"/>
                <a:gd name="T26" fmla="*/ 170 w 319"/>
                <a:gd name="T27" fmla="*/ 43 h 71"/>
                <a:gd name="T28" fmla="*/ 170 w 319"/>
                <a:gd name="T29" fmla="*/ 38 h 71"/>
                <a:gd name="T30" fmla="*/ 311 w 319"/>
                <a:gd name="T31" fmla="*/ 38 h 71"/>
                <a:gd name="T32" fmla="*/ 319 w 319"/>
                <a:gd name="T33" fmla="*/ 30 h 71"/>
                <a:gd name="T34" fmla="*/ 319 w 319"/>
                <a:gd name="T35" fmla="*/ 9 h 71"/>
                <a:gd name="T36" fmla="*/ 311 w 319"/>
                <a:gd name="T3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9" h="71">
                  <a:moveTo>
                    <a:pt x="311" y="0"/>
                  </a:moveTo>
                  <a:cubicBezTo>
                    <a:pt x="8" y="0"/>
                    <a:pt x="8" y="0"/>
                    <a:pt x="8" y="0"/>
                  </a:cubicBezTo>
                  <a:cubicBezTo>
                    <a:pt x="4" y="0"/>
                    <a:pt x="0" y="4"/>
                    <a:pt x="0" y="9"/>
                  </a:cubicBezTo>
                  <a:cubicBezTo>
                    <a:pt x="0" y="30"/>
                    <a:pt x="0" y="30"/>
                    <a:pt x="0" y="30"/>
                  </a:cubicBezTo>
                  <a:cubicBezTo>
                    <a:pt x="0" y="34"/>
                    <a:pt x="4" y="38"/>
                    <a:pt x="8" y="38"/>
                  </a:cubicBezTo>
                  <a:cubicBezTo>
                    <a:pt x="149" y="38"/>
                    <a:pt x="149" y="38"/>
                    <a:pt x="149" y="38"/>
                  </a:cubicBezTo>
                  <a:cubicBezTo>
                    <a:pt x="149" y="43"/>
                    <a:pt x="149" y="43"/>
                    <a:pt x="149" y="43"/>
                  </a:cubicBezTo>
                  <a:cubicBezTo>
                    <a:pt x="140" y="46"/>
                    <a:pt x="128" y="50"/>
                    <a:pt x="128" y="50"/>
                  </a:cubicBezTo>
                  <a:cubicBezTo>
                    <a:pt x="123" y="51"/>
                    <a:pt x="120" y="55"/>
                    <a:pt x="120" y="60"/>
                  </a:cubicBezTo>
                  <a:cubicBezTo>
                    <a:pt x="120" y="66"/>
                    <a:pt x="125" y="71"/>
                    <a:pt x="130" y="71"/>
                  </a:cubicBezTo>
                  <a:cubicBezTo>
                    <a:pt x="189" y="71"/>
                    <a:pt x="189" y="71"/>
                    <a:pt x="189" y="71"/>
                  </a:cubicBezTo>
                  <a:cubicBezTo>
                    <a:pt x="195" y="71"/>
                    <a:pt x="200" y="66"/>
                    <a:pt x="200" y="60"/>
                  </a:cubicBezTo>
                  <a:cubicBezTo>
                    <a:pt x="200" y="56"/>
                    <a:pt x="197" y="52"/>
                    <a:pt x="193" y="50"/>
                  </a:cubicBezTo>
                  <a:cubicBezTo>
                    <a:pt x="192" y="50"/>
                    <a:pt x="180" y="46"/>
                    <a:pt x="170" y="43"/>
                  </a:cubicBezTo>
                  <a:cubicBezTo>
                    <a:pt x="170" y="38"/>
                    <a:pt x="170" y="38"/>
                    <a:pt x="170" y="38"/>
                  </a:cubicBezTo>
                  <a:cubicBezTo>
                    <a:pt x="311" y="38"/>
                    <a:pt x="311" y="38"/>
                    <a:pt x="311" y="38"/>
                  </a:cubicBezTo>
                  <a:cubicBezTo>
                    <a:pt x="316" y="38"/>
                    <a:pt x="319" y="34"/>
                    <a:pt x="319" y="30"/>
                  </a:cubicBezTo>
                  <a:cubicBezTo>
                    <a:pt x="319" y="9"/>
                    <a:pt x="319" y="9"/>
                    <a:pt x="319" y="9"/>
                  </a:cubicBezTo>
                  <a:cubicBezTo>
                    <a:pt x="319" y="4"/>
                    <a:pt x="316" y="0"/>
                    <a:pt x="311" y="0"/>
                  </a:cubicBezTo>
                  <a:close/>
                </a:path>
              </a:pathLst>
            </a:custGeom>
            <a:solidFill>
              <a:srgbClr val="003D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74" name="Oval 426"/>
            <p:cNvSpPr>
              <a:spLocks noChangeArrowheads="1"/>
            </p:cNvSpPr>
            <p:nvPr/>
          </p:nvSpPr>
          <p:spPr bwMode="auto">
            <a:xfrm>
              <a:off x="4581525" y="3895725"/>
              <a:ext cx="30163" cy="30163"/>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75" name="Oval 427"/>
            <p:cNvSpPr>
              <a:spLocks noChangeArrowheads="1"/>
            </p:cNvSpPr>
            <p:nvPr/>
          </p:nvSpPr>
          <p:spPr bwMode="auto">
            <a:xfrm>
              <a:off x="4537075" y="3895725"/>
              <a:ext cx="30163" cy="30163"/>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76" name="Oval 428"/>
            <p:cNvSpPr>
              <a:spLocks noChangeArrowheads="1"/>
            </p:cNvSpPr>
            <p:nvPr/>
          </p:nvSpPr>
          <p:spPr bwMode="auto">
            <a:xfrm>
              <a:off x="4437063" y="3895725"/>
              <a:ext cx="28575" cy="30163"/>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280243004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79437" y="372393"/>
            <a:ext cx="11856155" cy="1351952"/>
          </a:xfrm>
        </p:spPr>
        <p:txBody>
          <a:bodyPr/>
          <a:lstStyle/>
          <a:p>
            <a:r>
              <a:rPr lang="en-US" altLang="ko-KR" dirty="0"/>
              <a:t>IaaS vs PaaS vs SaaS: offloading complexity</a:t>
            </a:r>
            <a:endParaRPr lang="en-US" dirty="0"/>
          </a:p>
        </p:txBody>
      </p:sp>
      <p:pic>
        <p:nvPicPr>
          <p:cNvPr id="4" name="Picture 3">
            <a:extLst>
              <a:ext uri="{FF2B5EF4-FFF2-40B4-BE49-F238E27FC236}">
                <a16:creationId xmlns:a16="http://schemas.microsoft.com/office/drawing/2014/main" id="{7936D8A1-C5AB-43F7-A5F1-F66981C7B01A}"/>
              </a:ext>
            </a:extLst>
          </p:cNvPr>
          <p:cNvPicPr>
            <a:picLocks noChangeAspect="1"/>
          </p:cNvPicPr>
          <p:nvPr/>
        </p:nvPicPr>
        <p:blipFill>
          <a:blip r:embed="rId3"/>
          <a:stretch>
            <a:fillRect/>
          </a:stretch>
        </p:blipFill>
        <p:spPr>
          <a:xfrm>
            <a:off x="427037" y="1592262"/>
            <a:ext cx="11652002" cy="4840399"/>
          </a:xfrm>
          <a:prstGeom prst="rect">
            <a:avLst/>
          </a:prstGeom>
        </p:spPr>
      </p:pic>
      <p:sp>
        <p:nvSpPr>
          <p:cNvPr id="3" name="TextBox 2">
            <a:extLst>
              <a:ext uri="{FF2B5EF4-FFF2-40B4-BE49-F238E27FC236}">
                <a16:creationId xmlns:a16="http://schemas.microsoft.com/office/drawing/2014/main" id="{091C7791-B9F1-4C5E-89AD-17CEA5A39526}"/>
              </a:ext>
            </a:extLst>
          </p:cNvPr>
          <p:cNvSpPr txBox="1"/>
          <p:nvPr/>
        </p:nvSpPr>
        <p:spPr>
          <a:xfrm>
            <a:off x="1493837" y="1973262"/>
            <a:ext cx="1905000" cy="572464"/>
          </a:xfrm>
          <a:prstGeom prst="rect">
            <a:avLst/>
          </a:prstGeom>
          <a:solidFill>
            <a:schemeClr val="bg1"/>
          </a:solid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Do It Yourself</a:t>
            </a:r>
          </a:p>
        </p:txBody>
      </p:sp>
    </p:spTree>
    <p:extLst>
      <p:ext uri="{BB962C8B-B14F-4D97-AF65-F5344CB8AC3E}">
        <p14:creationId xmlns:p14="http://schemas.microsoft.com/office/powerpoint/2010/main" val="1982113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a:t>When to start with cloud? Business Triggers</a:t>
            </a:r>
          </a:p>
        </p:txBody>
      </p:sp>
      <p:sp>
        <p:nvSpPr>
          <p:cNvPr id="46" name="Rectangle 45"/>
          <p:cNvSpPr/>
          <p:nvPr/>
        </p:nvSpPr>
        <p:spPr bwMode="auto">
          <a:xfrm>
            <a:off x="8189273" y="2755512"/>
            <a:ext cx="3800760" cy="1721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defTabSz="932472" fontAlgn="base">
              <a:spcBef>
                <a:spcPct val="0"/>
              </a:spcBef>
              <a:spcAft>
                <a:spcPct val="0"/>
              </a:spcAft>
              <a:defRPr/>
            </a:pPr>
            <a:r>
              <a:rPr lang="en-US" dirty="0">
                <a:solidFill>
                  <a:srgbClr val="505050"/>
                </a:solidFill>
              </a:rPr>
              <a:t>Reduce or eliminate expensive datacenters, lower costs, and explore new possibilities with modernization. </a:t>
            </a:r>
          </a:p>
        </p:txBody>
      </p:sp>
      <p:sp>
        <p:nvSpPr>
          <p:cNvPr id="47" name="Rectangle 46"/>
          <p:cNvSpPr/>
          <p:nvPr/>
        </p:nvSpPr>
        <p:spPr bwMode="auto">
          <a:xfrm>
            <a:off x="8189273" y="1692748"/>
            <a:ext cx="3800760" cy="106551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73152" rIns="45720" bIns="73152" numCol="1" spcCol="0" rtlCol="0" fromWordArt="0" anchor="t" anchorCtr="0" forceAA="0" compatLnSpc="1">
            <a:prstTxWarp prst="textNoShape">
              <a:avLst/>
            </a:prstTxWarp>
            <a:noAutofit/>
          </a:bodyPr>
          <a:lstStyle/>
          <a:p>
            <a:pPr lvl="0" defTabSz="733425">
              <a:spcBef>
                <a:spcPct val="0"/>
              </a:spcBef>
              <a:defRPr/>
            </a:pPr>
            <a:r>
              <a:rPr lang="en-IN" sz="2800" dirty="0">
                <a:solidFill>
                  <a:schemeClr val="bg1"/>
                </a:solidFill>
                <a:latin typeface="Segoe UI Light"/>
                <a:cs typeface="Segoe UI Light" panose="020B0502040204020203" pitchFamily="34" charset="0"/>
              </a:rPr>
              <a:t>Datacenter consolidation</a:t>
            </a:r>
          </a:p>
        </p:txBody>
      </p:sp>
      <p:sp>
        <p:nvSpPr>
          <p:cNvPr id="61" name="Rectangle 60"/>
          <p:cNvSpPr/>
          <p:nvPr/>
        </p:nvSpPr>
        <p:spPr bwMode="auto">
          <a:xfrm>
            <a:off x="467957" y="5432743"/>
            <a:ext cx="5742265" cy="11353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defTabSz="932472" fontAlgn="base">
              <a:spcBef>
                <a:spcPct val="0"/>
              </a:spcBef>
              <a:spcAft>
                <a:spcPct val="0"/>
              </a:spcAft>
              <a:defRPr/>
            </a:pPr>
            <a:r>
              <a:rPr lang="en-US" dirty="0">
                <a:solidFill>
                  <a:srgbClr val="505050"/>
                </a:solidFill>
              </a:rPr>
              <a:t>With the rise of modern threats, it is critical today to apply the right level of security on your critical assets and on the underlying infrastructure they are using.</a:t>
            </a:r>
          </a:p>
        </p:txBody>
      </p:sp>
      <p:sp>
        <p:nvSpPr>
          <p:cNvPr id="62" name="Rectangle 61"/>
          <p:cNvSpPr/>
          <p:nvPr/>
        </p:nvSpPr>
        <p:spPr bwMode="auto">
          <a:xfrm>
            <a:off x="467957" y="4573976"/>
            <a:ext cx="5742265" cy="8609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73152" rIns="45720" bIns="73152" numCol="1" spcCol="0" rtlCol="0" fromWordArt="0" anchor="t" anchorCtr="0" forceAA="0" compatLnSpc="1">
            <a:prstTxWarp prst="textNoShape">
              <a:avLst/>
            </a:prstTxWarp>
            <a:noAutofit/>
          </a:bodyPr>
          <a:lstStyle/>
          <a:p>
            <a:pPr lvl="0" defTabSz="733425">
              <a:spcBef>
                <a:spcPct val="0"/>
              </a:spcBef>
              <a:defRPr/>
            </a:pPr>
            <a:r>
              <a:rPr lang="en-IN" sz="2800" dirty="0">
                <a:solidFill>
                  <a:schemeClr val="bg1"/>
                </a:solidFill>
                <a:latin typeface="Segoe UI Light"/>
                <a:cs typeface="Segoe UI Light" panose="020B0502040204020203" pitchFamily="34" charset="0"/>
              </a:rPr>
              <a:t>Protect critical business assets</a:t>
            </a:r>
          </a:p>
        </p:txBody>
      </p:sp>
      <p:sp>
        <p:nvSpPr>
          <p:cNvPr id="59" name="Rectangle 58"/>
          <p:cNvSpPr/>
          <p:nvPr/>
        </p:nvSpPr>
        <p:spPr bwMode="auto">
          <a:xfrm>
            <a:off x="6263990" y="5432743"/>
            <a:ext cx="5715285" cy="11353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defTabSz="932472" fontAlgn="base">
              <a:spcBef>
                <a:spcPct val="0"/>
              </a:spcBef>
              <a:spcAft>
                <a:spcPct val="0"/>
              </a:spcAft>
            </a:pPr>
            <a:r>
              <a:rPr lang="en-US" dirty="0">
                <a:solidFill>
                  <a:srgbClr val="505050"/>
                </a:solidFill>
              </a:rPr>
              <a:t>Out of capacity or contending with Shadow IT? </a:t>
            </a:r>
            <a:br>
              <a:rPr lang="en-US" dirty="0">
                <a:solidFill>
                  <a:srgbClr val="505050"/>
                </a:solidFill>
              </a:rPr>
            </a:br>
            <a:r>
              <a:rPr lang="en-US" dirty="0">
                <a:solidFill>
                  <a:srgbClr val="505050"/>
                </a:solidFill>
              </a:rPr>
              <a:t>Remain relevant to business units by delivering new cloud capabilities and value with speed and agility.</a:t>
            </a:r>
          </a:p>
        </p:txBody>
      </p:sp>
      <p:sp>
        <p:nvSpPr>
          <p:cNvPr id="60" name="Rectangle 59"/>
          <p:cNvSpPr/>
          <p:nvPr/>
        </p:nvSpPr>
        <p:spPr bwMode="auto">
          <a:xfrm>
            <a:off x="6263990" y="4573976"/>
            <a:ext cx="5715285" cy="86099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73152" rIns="45720" bIns="73152" numCol="1" spcCol="0" rtlCol="0" fromWordArt="0" anchor="t" anchorCtr="0" forceAA="0" compatLnSpc="1">
            <a:prstTxWarp prst="textNoShape">
              <a:avLst/>
            </a:prstTxWarp>
            <a:noAutofit/>
          </a:bodyPr>
          <a:lstStyle/>
          <a:p>
            <a:pPr lvl="0" defTabSz="733425">
              <a:spcBef>
                <a:spcPct val="0"/>
              </a:spcBef>
              <a:defRPr/>
            </a:pPr>
            <a:r>
              <a:rPr lang="en-IN" sz="2800" dirty="0">
                <a:solidFill>
                  <a:schemeClr val="bg1"/>
                </a:solidFill>
                <a:latin typeface="Segoe UI Light"/>
                <a:cs typeface="Segoe UI Light" panose="020B0502040204020203" pitchFamily="34" charset="0"/>
              </a:rPr>
              <a:t>Business need for new capabilities</a:t>
            </a:r>
          </a:p>
        </p:txBody>
      </p:sp>
      <p:sp>
        <p:nvSpPr>
          <p:cNvPr id="34" name="Rectangle 33"/>
          <p:cNvSpPr/>
          <p:nvPr/>
        </p:nvSpPr>
        <p:spPr bwMode="auto">
          <a:xfrm>
            <a:off x="467957" y="2755512"/>
            <a:ext cx="3800760" cy="1721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defTabSz="932472" fontAlgn="base">
              <a:spcBef>
                <a:spcPct val="0"/>
              </a:spcBef>
              <a:spcAft>
                <a:spcPct val="0"/>
              </a:spcAft>
              <a:defRPr/>
            </a:pPr>
            <a:r>
              <a:rPr lang="en-US" dirty="0">
                <a:solidFill>
                  <a:srgbClr val="505050"/>
                </a:solidFill>
              </a:rPr>
              <a:t>Without software updates, your business can become vulnerable to cybersecurity threats, might not meet regulatory requirements, and might be out of compliance.</a:t>
            </a:r>
          </a:p>
        </p:txBody>
      </p:sp>
      <p:sp>
        <p:nvSpPr>
          <p:cNvPr id="36" name="Rectangle 35"/>
          <p:cNvSpPr/>
          <p:nvPr/>
        </p:nvSpPr>
        <p:spPr bwMode="auto">
          <a:xfrm>
            <a:off x="467957" y="1692748"/>
            <a:ext cx="3800760" cy="10655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73152" rIns="45720" bIns="73152" numCol="1" spcCol="0" rtlCol="0" fromWordArt="0" anchor="t" anchorCtr="0" forceAA="0" compatLnSpc="1">
            <a:prstTxWarp prst="textNoShape">
              <a:avLst/>
            </a:prstTxWarp>
            <a:noAutofit/>
          </a:bodyPr>
          <a:lstStyle/>
          <a:p>
            <a:pPr lvl="0" defTabSz="733425">
              <a:spcBef>
                <a:spcPct val="0"/>
              </a:spcBef>
              <a:defRPr/>
            </a:pPr>
            <a:r>
              <a:rPr lang="en-IN" sz="2800" dirty="0">
                <a:solidFill>
                  <a:schemeClr val="bg1"/>
                </a:solidFill>
                <a:latin typeface="Segoe UI Light"/>
                <a:cs typeface="Segoe UI Light" panose="020B0502040204020203" pitchFamily="34" charset="0"/>
              </a:rPr>
              <a:t>Software end of </a:t>
            </a:r>
            <a:br>
              <a:rPr lang="en-IN" sz="2800" dirty="0">
                <a:solidFill>
                  <a:schemeClr val="bg1"/>
                </a:solidFill>
                <a:latin typeface="Segoe UI Light"/>
                <a:cs typeface="Segoe UI Light" panose="020B0502040204020203" pitchFamily="34" charset="0"/>
              </a:rPr>
            </a:br>
            <a:r>
              <a:rPr lang="en-IN" sz="2800" dirty="0">
                <a:solidFill>
                  <a:schemeClr val="bg1"/>
                </a:solidFill>
                <a:latin typeface="Segoe UI Light"/>
                <a:cs typeface="Segoe UI Light" panose="020B0502040204020203" pitchFamily="34" charset="0"/>
              </a:rPr>
              <a:t>support</a:t>
            </a:r>
          </a:p>
        </p:txBody>
      </p:sp>
      <p:sp>
        <p:nvSpPr>
          <p:cNvPr id="43" name="Rectangle 42"/>
          <p:cNvSpPr/>
          <p:nvPr/>
        </p:nvSpPr>
        <p:spPr bwMode="auto">
          <a:xfrm>
            <a:off x="4328615" y="2755512"/>
            <a:ext cx="3800760" cy="1721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defTabSz="932472" fontAlgn="base">
              <a:spcBef>
                <a:spcPct val="0"/>
              </a:spcBef>
              <a:spcAft>
                <a:spcPct val="0"/>
              </a:spcAft>
              <a:defRPr/>
            </a:pPr>
            <a:r>
              <a:rPr lang="en-US" dirty="0">
                <a:solidFill>
                  <a:srgbClr val="505050"/>
                </a:solidFill>
              </a:rPr>
              <a:t>Rather than just renewing current outsourcing contracts or on-premises licenses, consider how you can leap forward through modernization.  </a:t>
            </a:r>
          </a:p>
        </p:txBody>
      </p:sp>
      <p:sp>
        <p:nvSpPr>
          <p:cNvPr id="44" name="Rectangle 43"/>
          <p:cNvSpPr/>
          <p:nvPr/>
        </p:nvSpPr>
        <p:spPr bwMode="auto">
          <a:xfrm>
            <a:off x="4328615" y="1692748"/>
            <a:ext cx="3800760" cy="1065516"/>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73152" rIns="45720" bIns="73152" numCol="1" spcCol="0" rtlCol="0" fromWordArt="0" anchor="t" anchorCtr="0" forceAA="0" compatLnSpc="1">
            <a:prstTxWarp prst="textNoShape">
              <a:avLst/>
            </a:prstTxWarp>
            <a:noAutofit/>
          </a:bodyPr>
          <a:lstStyle/>
          <a:p>
            <a:pPr lvl="0" defTabSz="733425">
              <a:spcBef>
                <a:spcPct val="0"/>
              </a:spcBef>
            </a:pPr>
            <a:r>
              <a:rPr lang="en-IN" sz="2800" dirty="0">
                <a:solidFill>
                  <a:schemeClr val="bg1"/>
                </a:solidFill>
                <a:latin typeface="Segoe UI Light"/>
                <a:cs typeface="Segoe UI Light" panose="020B0502040204020203" pitchFamily="34" charset="0"/>
              </a:rPr>
              <a:t>Contracts, licenses </a:t>
            </a:r>
            <a:br>
              <a:rPr lang="en-IN" sz="2800" dirty="0">
                <a:solidFill>
                  <a:schemeClr val="bg1"/>
                </a:solidFill>
                <a:latin typeface="Segoe UI Light"/>
                <a:cs typeface="Segoe UI Light" panose="020B0502040204020203" pitchFamily="34" charset="0"/>
              </a:rPr>
            </a:br>
            <a:r>
              <a:rPr lang="en-IN" sz="2800" dirty="0">
                <a:solidFill>
                  <a:schemeClr val="bg1"/>
                </a:solidFill>
                <a:latin typeface="Segoe UI Light"/>
                <a:cs typeface="Segoe UI Light" panose="020B0502040204020203" pitchFamily="34" charset="0"/>
              </a:rPr>
              <a:t>up for renewal</a:t>
            </a:r>
          </a:p>
        </p:txBody>
      </p:sp>
      <p:grpSp>
        <p:nvGrpSpPr>
          <p:cNvPr id="76" name="Group 75"/>
          <p:cNvGrpSpPr/>
          <p:nvPr/>
        </p:nvGrpSpPr>
        <p:grpSpPr>
          <a:xfrm>
            <a:off x="3582296" y="2123617"/>
            <a:ext cx="597869" cy="515052"/>
            <a:chOff x="1560654" y="989292"/>
            <a:chExt cx="4521339" cy="3895044"/>
          </a:xfrm>
          <a:solidFill>
            <a:schemeClr val="bg1"/>
          </a:solidFill>
        </p:grpSpPr>
        <p:sp>
          <p:nvSpPr>
            <p:cNvPr id="77" name="Freeform 76"/>
            <p:cNvSpPr/>
            <p:nvPr/>
          </p:nvSpPr>
          <p:spPr>
            <a:xfrm>
              <a:off x="1560654" y="989292"/>
              <a:ext cx="4521339" cy="3895044"/>
            </a:xfrm>
            <a:custGeom>
              <a:avLst/>
              <a:gdLst>
                <a:gd name="connsiteX0" fmla="*/ 2264485 w 4521339"/>
                <a:gd name="connsiteY0" fmla="*/ 753739 h 3895044"/>
                <a:gd name="connsiteX1" fmla="*/ 2207144 w 4521339"/>
                <a:gd name="connsiteY1" fmla="*/ 792325 h 3895044"/>
                <a:gd name="connsiteX2" fmla="*/ 711730 w 4521339"/>
                <a:gd name="connsiteY2" fmla="*/ 3370625 h 3895044"/>
                <a:gd name="connsiteX3" fmla="*/ 711730 w 4521339"/>
                <a:gd name="connsiteY3" fmla="*/ 3512858 h 3895044"/>
                <a:gd name="connsiteX4" fmla="*/ 3815975 w 4521339"/>
                <a:gd name="connsiteY4" fmla="*/ 3512858 h 3895044"/>
                <a:gd name="connsiteX5" fmla="*/ 3815975 w 4521339"/>
                <a:gd name="connsiteY5" fmla="*/ 3370627 h 3895044"/>
                <a:gd name="connsiteX6" fmla="*/ 2320559 w 4521339"/>
                <a:gd name="connsiteY6" fmla="*/ 792325 h 3895044"/>
                <a:gd name="connsiteX7" fmla="*/ 2264485 w 4521339"/>
                <a:gd name="connsiteY7" fmla="*/ 753739 h 3895044"/>
                <a:gd name="connsiteX8" fmla="*/ 2266054 w 4521339"/>
                <a:gd name="connsiteY8" fmla="*/ 33 h 3895044"/>
                <a:gd name="connsiteX9" fmla="*/ 2345214 w 4521339"/>
                <a:gd name="connsiteY9" fmla="*/ 54504 h 3895044"/>
                <a:gd name="connsiteX10" fmla="*/ 4456271 w 4521339"/>
                <a:gd name="connsiteY10" fmla="*/ 3694258 h 3895044"/>
                <a:gd name="connsiteX11" fmla="*/ 4456271 w 4521339"/>
                <a:gd name="connsiteY11" fmla="*/ 3895044 h 3895044"/>
                <a:gd name="connsiteX12" fmla="*/ 74052 w 4521339"/>
                <a:gd name="connsiteY12" fmla="*/ 3895044 h 3895044"/>
                <a:gd name="connsiteX13" fmla="*/ 74052 w 4521339"/>
                <a:gd name="connsiteY13" fmla="*/ 3694256 h 3895044"/>
                <a:gd name="connsiteX14" fmla="*/ 2185108 w 4521339"/>
                <a:gd name="connsiteY14" fmla="*/ 54504 h 3895044"/>
                <a:gd name="connsiteX15" fmla="*/ 2266054 w 4521339"/>
                <a:gd name="connsiteY15" fmla="*/ 33 h 389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339" h="3895044">
                  <a:moveTo>
                    <a:pt x="2264485" y="753739"/>
                  </a:moveTo>
                  <a:cubicBezTo>
                    <a:pt x="2242419" y="753107"/>
                    <a:pt x="2220143" y="765336"/>
                    <a:pt x="2207144" y="792325"/>
                  </a:cubicBezTo>
                  <a:lnTo>
                    <a:pt x="711730" y="3370625"/>
                  </a:lnTo>
                  <a:cubicBezTo>
                    <a:pt x="634137" y="3491132"/>
                    <a:pt x="649880" y="3509867"/>
                    <a:pt x="711730" y="3512858"/>
                  </a:cubicBezTo>
                  <a:lnTo>
                    <a:pt x="3815975" y="3512858"/>
                  </a:lnTo>
                  <a:cubicBezTo>
                    <a:pt x="3890194" y="3502557"/>
                    <a:pt x="3863205" y="3448400"/>
                    <a:pt x="3815975" y="3370627"/>
                  </a:cubicBezTo>
                  <a:lnTo>
                    <a:pt x="2320559" y="792325"/>
                  </a:lnTo>
                  <a:cubicBezTo>
                    <a:pt x="2308404" y="767866"/>
                    <a:pt x="2286550" y="754372"/>
                    <a:pt x="2264485" y="753739"/>
                  </a:cubicBezTo>
                  <a:close/>
                  <a:moveTo>
                    <a:pt x="2266054" y="33"/>
                  </a:moveTo>
                  <a:cubicBezTo>
                    <a:pt x="2297204" y="926"/>
                    <a:pt x="2328055" y="19976"/>
                    <a:pt x="2345214" y="54504"/>
                  </a:cubicBezTo>
                  <a:lnTo>
                    <a:pt x="4456271" y="3694258"/>
                  </a:lnTo>
                  <a:cubicBezTo>
                    <a:pt x="4522946" y="3804049"/>
                    <a:pt x="4561046" y="3880502"/>
                    <a:pt x="4456271" y="3895044"/>
                  </a:cubicBezTo>
                  <a:lnTo>
                    <a:pt x="74052" y="3895044"/>
                  </a:lnTo>
                  <a:cubicBezTo>
                    <a:pt x="-13260" y="3890821"/>
                    <a:pt x="-35485" y="3864373"/>
                    <a:pt x="74052" y="3694256"/>
                  </a:cubicBezTo>
                  <a:lnTo>
                    <a:pt x="2185108" y="54504"/>
                  </a:lnTo>
                  <a:cubicBezTo>
                    <a:pt x="2203458" y="16404"/>
                    <a:pt x="2234905" y="-860"/>
                    <a:pt x="2266054" y="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p:cNvSpPr/>
            <p:nvPr/>
          </p:nvSpPr>
          <p:spPr>
            <a:xfrm>
              <a:off x="3583149" y="2287492"/>
              <a:ext cx="476348" cy="2059371"/>
            </a:xfrm>
            <a:custGeom>
              <a:avLst/>
              <a:gdLst>
                <a:gd name="connsiteX0" fmla="*/ 238174 w 476348"/>
                <a:gd name="connsiteY0" fmla="*/ 1663131 h 2059371"/>
                <a:gd name="connsiteX1" fmla="*/ 436294 w 476348"/>
                <a:gd name="connsiteY1" fmla="*/ 1861251 h 2059371"/>
                <a:gd name="connsiteX2" fmla="*/ 238174 w 476348"/>
                <a:gd name="connsiteY2" fmla="*/ 2059371 h 2059371"/>
                <a:gd name="connsiteX3" fmla="*/ 40054 w 476348"/>
                <a:gd name="connsiteY3" fmla="*/ 1861251 h 2059371"/>
                <a:gd name="connsiteX4" fmla="*/ 238174 w 476348"/>
                <a:gd name="connsiteY4" fmla="*/ 1663131 h 2059371"/>
                <a:gd name="connsiteX5" fmla="*/ 241855 w 476348"/>
                <a:gd name="connsiteY5" fmla="*/ 50 h 2059371"/>
                <a:gd name="connsiteX6" fmla="*/ 316495 w 476348"/>
                <a:gd name="connsiteY6" fmla="*/ 13115 h 2059371"/>
                <a:gd name="connsiteX7" fmla="*/ 476348 w 476348"/>
                <a:gd name="connsiteY7" fmla="*/ 280638 h 2059371"/>
                <a:gd name="connsiteX8" fmla="*/ 400447 w 476348"/>
                <a:gd name="connsiteY8" fmla="*/ 1404251 h 2059371"/>
                <a:gd name="connsiteX9" fmla="*/ 254908 w 476348"/>
                <a:gd name="connsiteY9" fmla="*/ 1574332 h 2059371"/>
                <a:gd name="connsiteX10" fmla="*/ 238174 w 476348"/>
                <a:gd name="connsiteY10" fmla="*/ 1575847 h 2059371"/>
                <a:gd name="connsiteX11" fmla="*/ 221440 w 476348"/>
                <a:gd name="connsiteY11" fmla="*/ 1574332 h 2059371"/>
                <a:gd name="connsiteX12" fmla="*/ 75902 w 476348"/>
                <a:gd name="connsiteY12" fmla="*/ 1404251 h 2059371"/>
                <a:gd name="connsiteX13" fmla="*/ 0 w 476348"/>
                <a:gd name="connsiteY13" fmla="*/ 280638 h 2059371"/>
                <a:gd name="connsiteX14" fmla="*/ 159853 w 476348"/>
                <a:gd name="connsiteY14" fmla="*/ 13115 h 2059371"/>
                <a:gd name="connsiteX15" fmla="*/ 241855 w 476348"/>
                <a:gd name="connsiteY15" fmla="*/ 50 h 205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6348" h="2059371">
                  <a:moveTo>
                    <a:pt x="238174" y="1663131"/>
                  </a:moveTo>
                  <a:cubicBezTo>
                    <a:pt x="347593" y="1663131"/>
                    <a:pt x="436294" y="1751832"/>
                    <a:pt x="436294" y="1861251"/>
                  </a:cubicBezTo>
                  <a:cubicBezTo>
                    <a:pt x="436294" y="1970670"/>
                    <a:pt x="347593" y="2059371"/>
                    <a:pt x="238174" y="2059371"/>
                  </a:cubicBezTo>
                  <a:cubicBezTo>
                    <a:pt x="128755" y="2059371"/>
                    <a:pt x="40054" y="1970670"/>
                    <a:pt x="40054" y="1861251"/>
                  </a:cubicBezTo>
                  <a:cubicBezTo>
                    <a:pt x="40054" y="1751832"/>
                    <a:pt x="128755" y="1663131"/>
                    <a:pt x="238174" y="1663131"/>
                  </a:cubicBezTo>
                  <a:close/>
                  <a:moveTo>
                    <a:pt x="241855" y="50"/>
                  </a:moveTo>
                  <a:cubicBezTo>
                    <a:pt x="266244" y="594"/>
                    <a:pt x="289406" y="5493"/>
                    <a:pt x="316495" y="13115"/>
                  </a:cubicBezTo>
                  <a:cubicBezTo>
                    <a:pt x="410433" y="57191"/>
                    <a:pt x="476348" y="160376"/>
                    <a:pt x="476348" y="280638"/>
                  </a:cubicBezTo>
                  <a:cubicBezTo>
                    <a:pt x="460644" y="652272"/>
                    <a:pt x="424002" y="1108105"/>
                    <a:pt x="400447" y="1404251"/>
                  </a:cubicBezTo>
                  <a:cubicBezTo>
                    <a:pt x="391286" y="1493748"/>
                    <a:pt x="352525" y="1557777"/>
                    <a:pt x="254908" y="1574332"/>
                  </a:cubicBezTo>
                  <a:lnTo>
                    <a:pt x="238174" y="1575847"/>
                  </a:lnTo>
                  <a:lnTo>
                    <a:pt x="221440" y="1574332"/>
                  </a:lnTo>
                  <a:cubicBezTo>
                    <a:pt x="123823" y="1557777"/>
                    <a:pt x="85063" y="1493748"/>
                    <a:pt x="75902" y="1404251"/>
                  </a:cubicBezTo>
                  <a:cubicBezTo>
                    <a:pt x="52346" y="1108105"/>
                    <a:pt x="15704" y="652272"/>
                    <a:pt x="0" y="280638"/>
                  </a:cubicBezTo>
                  <a:cubicBezTo>
                    <a:pt x="0" y="160376"/>
                    <a:pt x="65915" y="57191"/>
                    <a:pt x="159853" y="13115"/>
                  </a:cubicBezTo>
                  <a:cubicBezTo>
                    <a:pt x="191849" y="3316"/>
                    <a:pt x="217465" y="-495"/>
                    <a:pt x="241855"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Freeform 18"/>
          <p:cNvSpPr>
            <a:spLocks noEditPoints="1"/>
          </p:cNvSpPr>
          <p:nvPr/>
        </p:nvSpPr>
        <p:spPr bwMode="black">
          <a:xfrm>
            <a:off x="7648687" y="2159499"/>
            <a:ext cx="429538" cy="524032"/>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80" name="Freeform 113"/>
          <p:cNvSpPr>
            <a:spLocks noEditPoints="1"/>
          </p:cNvSpPr>
          <p:nvPr/>
        </p:nvSpPr>
        <p:spPr bwMode="black">
          <a:xfrm>
            <a:off x="11425802" y="2199205"/>
            <a:ext cx="480495" cy="480495"/>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2" name="Freeform 128"/>
          <p:cNvSpPr>
            <a:spLocks noChangeAspect="1" noEditPoints="1"/>
          </p:cNvSpPr>
          <p:nvPr/>
        </p:nvSpPr>
        <p:spPr bwMode="black">
          <a:xfrm>
            <a:off x="5593977" y="4894367"/>
            <a:ext cx="539451" cy="474773"/>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solidFill>
              <a:schemeClr val="accent5"/>
            </a:solidFill>
          </a:ln>
          <a:extLst/>
        </p:spPr>
        <p:txBody>
          <a:bodyPr vert="horz" wrap="square" lIns="68589" tIns="34295" rIns="68589" bIns="34295" numCol="1" anchor="t" anchorCtr="0" compatLnSpc="1">
            <a:prstTxWarp prst="textNoShape">
              <a:avLst/>
            </a:prstTxWarp>
          </a:bodyPr>
          <a:lstStyle/>
          <a:p>
            <a:endParaRPr lang="en-US" sz="900" dirty="0"/>
          </a:p>
        </p:txBody>
      </p:sp>
      <p:sp>
        <p:nvSpPr>
          <p:cNvPr id="83" name="Round Diagonal Corner Rectangle 53"/>
          <p:cNvSpPr/>
          <p:nvPr/>
        </p:nvSpPr>
        <p:spPr bwMode="auto">
          <a:xfrm flipH="1">
            <a:off x="11405769" y="4903528"/>
            <a:ext cx="511740" cy="432354"/>
          </a:xfrm>
          <a:custGeom>
            <a:avLst/>
            <a:gdLst/>
            <a:ahLst/>
            <a:cxnLst/>
            <a:rect l="l" t="t" r="r" b="b"/>
            <a:pathLst>
              <a:path w="1441360" h="1217762">
                <a:moveTo>
                  <a:pt x="1194566" y="851043"/>
                </a:moveTo>
                <a:lnTo>
                  <a:pt x="867548" y="851043"/>
                </a:lnTo>
                <a:cubicBezTo>
                  <a:pt x="843269" y="875250"/>
                  <a:pt x="820891" y="900101"/>
                  <a:pt x="800414" y="924863"/>
                </a:cubicBezTo>
                <a:lnTo>
                  <a:pt x="1194566" y="924862"/>
                </a:lnTo>
                <a:cubicBezTo>
                  <a:pt x="1214951" y="924862"/>
                  <a:pt x="1231476" y="908337"/>
                  <a:pt x="1231476" y="887953"/>
                </a:cubicBezTo>
                <a:cubicBezTo>
                  <a:pt x="1231476" y="867568"/>
                  <a:pt x="1214951" y="851043"/>
                  <a:pt x="1194566" y="851043"/>
                </a:cubicBezTo>
                <a:close/>
                <a:moveTo>
                  <a:pt x="1194566" y="679593"/>
                </a:moveTo>
                <a:lnTo>
                  <a:pt x="954925" y="679593"/>
                </a:lnTo>
                <a:cubicBezTo>
                  <a:pt x="969270" y="705888"/>
                  <a:pt x="974475" y="731855"/>
                  <a:pt x="964059" y="753413"/>
                </a:cubicBezTo>
                <a:lnTo>
                  <a:pt x="1194566" y="753412"/>
                </a:lnTo>
                <a:cubicBezTo>
                  <a:pt x="1214951" y="753412"/>
                  <a:pt x="1231476" y="736887"/>
                  <a:pt x="1231476" y="716503"/>
                </a:cubicBezTo>
                <a:cubicBezTo>
                  <a:pt x="1231476" y="696118"/>
                  <a:pt x="1214951" y="679593"/>
                  <a:pt x="1194566" y="679593"/>
                </a:cubicBezTo>
                <a:close/>
                <a:moveTo>
                  <a:pt x="1194566" y="508142"/>
                </a:moveTo>
                <a:lnTo>
                  <a:pt x="618304" y="508142"/>
                </a:lnTo>
                <a:cubicBezTo>
                  <a:pt x="597919" y="508142"/>
                  <a:pt x="581394" y="524667"/>
                  <a:pt x="581394" y="545052"/>
                </a:cubicBezTo>
                <a:lnTo>
                  <a:pt x="581395" y="545052"/>
                </a:lnTo>
                <a:cubicBezTo>
                  <a:pt x="581395" y="565437"/>
                  <a:pt x="597920" y="581962"/>
                  <a:pt x="618305" y="581962"/>
                </a:cubicBezTo>
                <a:lnTo>
                  <a:pt x="656235" y="581962"/>
                </a:lnTo>
                <a:cubicBezTo>
                  <a:pt x="700344" y="534077"/>
                  <a:pt x="756932" y="491601"/>
                  <a:pt x="803390" y="534738"/>
                </a:cubicBezTo>
                <a:cubicBezTo>
                  <a:pt x="821285" y="543215"/>
                  <a:pt x="846391" y="560209"/>
                  <a:pt x="871507" y="581962"/>
                </a:cubicBezTo>
                <a:lnTo>
                  <a:pt x="1194566" y="581961"/>
                </a:lnTo>
                <a:cubicBezTo>
                  <a:pt x="1214951" y="581961"/>
                  <a:pt x="1231476" y="565436"/>
                  <a:pt x="1231476" y="545052"/>
                </a:cubicBezTo>
                <a:cubicBezTo>
                  <a:pt x="1231476" y="524667"/>
                  <a:pt x="1214951" y="508142"/>
                  <a:pt x="1194566" y="508142"/>
                </a:cubicBezTo>
                <a:close/>
                <a:moveTo>
                  <a:pt x="942154" y="339073"/>
                </a:moveTo>
                <a:lnTo>
                  <a:pt x="618304" y="339073"/>
                </a:lnTo>
                <a:cubicBezTo>
                  <a:pt x="597919" y="339073"/>
                  <a:pt x="581394" y="355598"/>
                  <a:pt x="581394" y="375983"/>
                </a:cubicBezTo>
                <a:lnTo>
                  <a:pt x="581395" y="375983"/>
                </a:lnTo>
                <a:cubicBezTo>
                  <a:pt x="581395" y="396368"/>
                  <a:pt x="597920" y="412893"/>
                  <a:pt x="618305" y="412893"/>
                </a:cubicBezTo>
                <a:lnTo>
                  <a:pt x="942154" y="412892"/>
                </a:lnTo>
                <a:cubicBezTo>
                  <a:pt x="962539" y="412892"/>
                  <a:pt x="979064" y="396367"/>
                  <a:pt x="979064" y="375983"/>
                </a:cubicBezTo>
                <a:cubicBezTo>
                  <a:pt x="979064" y="355598"/>
                  <a:pt x="962539" y="339073"/>
                  <a:pt x="942154" y="339073"/>
                </a:cubicBezTo>
                <a:close/>
                <a:moveTo>
                  <a:pt x="129918" y="309690"/>
                </a:moveTo>
                <a:cubicBezTo>
                  <a:pt x="97981" y="307240"/>
                  <a:pt x="-10154" y="445281"/>
                  <a:pt x="772" y="476169"/>
                </a:cubicBezTo>
                <a:cubicBezTo>
                  <a:pt x="13053" y="519709"/>
                  <a:pt x="200152" y="623119"/>
                  <a:pt x="560802" y="1085270"/>
                </a:cubicBezTo>
                <a:cubicBezTo>
                  <a:pt x="560818" y="1083404"/>
                  <a:pt x="581441" y="1108922"/>
                  <a:pt x="635909" y="1048807"/>
                </a:cubicBezTo>
                <a:cubicBezTo>
                  <a:pt x="691233" y="983593"/>
                  <a:pt x="777509" y="870755"/>
                  <a:pt x="887606" y="769820"/>
                </a:cubicBezTo>
                <a:cubicBezTo>
                  <a:pt x="973798" y="713399"/>
                  <a:pt x="843296" y="599030"/>
                  <a:pt x="789787" y="576739"/>
                </a:cubicBezTo>
                <a:cubicBezTo>
                  <a:pt x="738779" y="537426"/>
                  <a:pt x="617328" y="722517"/>
                  <a:pt x="591884" y="741112"/>
                </a:cubicBezTo>
                <a:cubicBezTo>
                  <a:pt x="525959" y="659695"/>
                  <a:pt x="200256" y="304237"/>
                  <a:pt x="129918" y="309690"/>
                </a:cubicBezTo>
                <a:close/>
                <a:moveTo>
                  <a:pt x="1104930" y="0"/>
                </a:moveTo>
                <a:lnTo>
                  <a:pt x="481952" y="0"/>
                </a:lnTo>
                <a:cubicBezTo>
                  <a:pt x="420958" y="0"/>
                  <a:pt x="371512" y="49446"/>
                  <a:pt x="371512" y="110440"/>
                </a:cubicBezTo>
                <a:lnTo>
                  <a:pt x="371512" y="437795"/>
                </a:lnTo>
                <a:cubicBezTo>
                  <a:pt x="398755" y="464171"/>
                  <a:pt x="424987" y="490213"/>
                  <a:pt x="449236" y="515022"/>
                </a:cubicBezTo>
                <a:lnTo>
                  <a:pt x="449236" y="173562"/>
                </a:lnTo>
                <a:cubicBezTo>
                  <a:pt x="451617" y="89336"/>
                  <a:pt x="491498" y="77108"/>
                  <a:pt x="543629" y="77108"/>
                </a:cubicBezTo>
                <a:lnTo>
                  <a:pt x="1050725" y="74747"/>
                </a:lnTo>
                <a:lnTo>
                  <a:pt x="1050725" y="291168"/>
                </a:lnTo>
                <a:cubicBezTo>
                  <a:pt x="1050725" y="325515"/>
                  <a:pt x="1078569" y="353359"/>
                  <a:pt x="1112916" y="353359"/>
                </a:cubicBezTo>
                <a:lnTo>
                  <a:pt x="1363636" y="353359"/>
                </a:lnTo>
                <a:lnTo>
                  <a:pt x="1363636" y="1044200"/>
                </a:lnTo>
                <a:cubicBezTo>
                  <a:pt x="1363636" y="1097470"/>
                  <a:pt x="1342806" y="1150179"/>
                  <a:pt x="1269243" y="1140654"/>
                </a:cubicBezTo>
                <a:lnTo>
                  <a:pt x="449236" y="1140654"/>
                </a:lnTo>
                <a:lnTo>
                  <a:pt x="449236" y="1015722"/>
                </a:lnTo>
                <a:cubicBezTo>
                  <a:pt x="422784" y="983198"/>
                  <a:pt x="396882" y="952661"/>
                  <a:pt x="371512" y="924024"/>
                </a:cubicBezTo>
                <a:lnTo>
                  <a:pt x="371512" y="1217762"/>
                </a:lnTo>
                <a:lnTo>
                  <a:pt x="1330920" y="1217762"/>
                </a:lnTo>
                <a:cubicBezTo>
                  <a:pt x="1391914" y="1217762"/>
                  <a:pt x="1441360" y="1168316"/>
                  <a:pt x="1441360" y="1107322"/>
                </a:cubicBezTo>
                <a:lnTo>
                  <a:pt x="1441360" y="31055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278484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spcBef>
                <a:spcPct val="20000"/>
              </a:spcBef>
              <a:buSzPct val="90000"/>
            </a:pPr>
            <a:r>
              <a:rPr lang="en-US" dirty="0"/>
              <a:t>Yes, but why should I go to the cloud?</a:t>
            </a:r>
            <a:endParaRPr lang="en-US" sz="2600" dirty="0">
              <a:solidFill>
                <a:srgbClr val="505050"/>
              </a:solidFill>
              <a:latin typeface="Segoe UI Light"/>
              <a:cs typeface="+mn-cs"/>
            </a:endParaRPr>
          </a:p>
        </p:txBody>
      </p:sp>
      <p:sp>
        <p:nvSpPr>
          <p:cNvPr id="6" name="Rectangle 5"/>
          <p:cNvSpPr/>
          <p:nvPr/>
        </p:nvSpPr>
        <p:spPr>
          <a:xfrm>
            <a:off x="463685" y="2056672"/>
            <a:ext cx="3795056" cy="2198797"/>
          </a:xfrm>
          <a:prstGeom prst="rect">
            <a:avLst/>
          </a:prstGeom>
          <a:solidFill>
            <a:schemeClr val="bg1">
              <a:lumMod val="95000"/>
            </a:schemeClr>
          </a:solid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45720" numCol="1" spcCol="1270" anchor="t" anchorCtr="0">
            <a:noAutofit/>
          </a:bodyPr>
          <a:lstStyle/>
          <a:p>
            <a:pPr marL="0" marR="0" lvl="0" indent="0" defTabSz="733425" eaLnBrk="1" fontAlgn="auto" latinLnBrk="0" hangingPunct="1">
              <a:lnSpc>
                <a:spcPct val="100000"/>
              </a:lnSpc>
              <a:spcBef>
                <a:spcPct val="0"/>
              </a:spcBef>
              <a:spcAft>
                <a:spcPts val="0"/>
              </a:spcAft>
              <a:buClrTx/>
              <a:buSzTx/>
              <a:buFontTx/>
              <a:buNone/>
              <a:tabLst/>
              <a:defRPr/>
            </a:pPr>
            <a:r>
              <a:rPr kumimoji="0" lang="en-US" sz="2000" b="0" i="0" u="none" strike="noStrike" kern="0" cap="none" spc="0" normalizeH="0" baseline="0" dirty="0">
                <a:ln>
                  <a:noFill/>
                </a:ln>
                <a:solidFill>
                  <a:schemeClr val="tx2"/>
                </a:solidFill>
                <a:effectLst/>
                <a:uLnTx/>
                <a:uFillTx/>
                <a:cs typeface="Segoe UI Semibold" panose="020B0702040204020203" pitchFamily="34" charset="0"/>
              </a:rPr>
              <a:t>Build infrastructure in a</a:t>
            </a:r>
            <a:br>
              <a:rPr kumimoji="0" lang="en-US" sz="2000" b="0" i="0" u="none" strike="noStrike" kern="0" cap="none" spc="0" normalizeH="0" baseline="0" dirty="0">
                <a:ln>
                  <a:noFill/>
                </a:ln>
                <a:solidFill>
                  <a:schemeClr val="tx2"/>
                </a:solidFill>
                <a:effectLst/>
                <a:uLnTx/>
                <a:uFillTx/>
                <a:cs typeface="Segoe UI Semibold" panose="020B0702040204020203" pitchFamily="34" charset="0"/>
              </a:rPr>
            </a:br>
            <a:r>
              <a:rPr kumimoji="0" lang="en-US" sz="2000" b="0" i="0" u="none" strike="noStrike" kern="0" cap="none" spc="0" normalizeH="0" baseline="0" dirty="0">
                <a:ln>
                  <a:noFill/>
                </a:ln>
                <a:solidFill>
                  <a:schemeClr val="tx2"/>
                </a:solidFill>
                <a:effectLst/>
                <a:uLnTx/>
                <a:uFillTx/>
                <a:cs typeface="Segoe UI Semibold" panose="020B0702040204020203" pitchFamily="34" charset="0"/>
              </a:rPr>
              <a:t>matter of hours</a:t>
            </a:r>
          </a:p>
        </p:txBody>
      </p:sp>
      <p:sp>
        <p:nvSpPr>
          <p:cNvPr id="7" name="Rectangle 6"/>
          <p:cNvSpPr/>
          <p:nvPr/>
        </p:nvSpPr>
        <p:spPr>
          <a:xfrm>
            <a:off x="463685" y="4316303"/>
            <a:ext cx="3795056" cy="2198797"/>
          </a:xfrm>
          <a:prstGeom prst="rect">
            <a:avLst/>
          </a:prstGeom>
          <a:solidFill>
            <a:schemeClr val="bg1">
              <a:lumMod val="95000"/>
            </a:schemeClr>
          </a:solid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45720" numCol="1" spcCol="1270" anchor="t" anchorCtr="0">
            <a:noAutofit/>
          </a:bodyPr>
          <a:lstStyle/>
          <a:p>
            <a:pPr marL="0" marR="0" lvl="0" indent="0" defTabSz="733425" eaLnBrk="1" fontAlgn="auto" latinLnBrk="0" hangingPunct="1">
              <a:lnSpc>
                <a:spcPct val="100000"/>
              </a:lnSpc>
              <a:spcBef>
                <a:spcPct val="0"/>
              </a:spcBef>
              <a:spcAft>
                <a:spcPts val="0"/>
              </a:spcAft>
              <a:buClrTx/>
              <a:buSzTx/>
              <a:buFontTx/>
              <a:buNone/>
              <a:tabLst/>
              <a:defRPr/>
            </a:pPr>
            <a:r>
              <a:rPr kumimoji="0" lang="en-US" sz="2000" b="0" i="0" u="none" strike="noStrike" kern="0" cap="none" spc="0" normalizeH="0" baseline="0" noProof="0" dirty="0">
                <a:ln>
                  <a:noFill/>
                </a:ln>
                <a:solidFill>
                  <a:schemeClr val="accent5"/>
                </a:solidFill>
                <a:effectLst/>
                <a:uLnTx/>
                <a:uFillTx/>
                <a:cs typeface="Segoe UI Semibold" panose="020B0702040204020203" pitchFamily="34" charset="0"/>
              </a:rPr>
              <a:t>Modernize to the latest</a:t>
            </a:r>
            <a:br>
              <a:rPr kumimoji="0" lang="en-US" sz="2000" b="0" i="0" u="none" strike="noStrike" kern="0" cap="none" spc="0" normalizeH="0" baseline="0" noProof="0" dirty="0">
                <a:ln>
                  <a:noFill/>
                </a:ln>
                <a:solidFill>
                  <a:schemeClr val="accent5"/>
                </a:solidFill>
                <a:effectLst/>
                <a:uLnTx/>
                <a:uFillTx/>
                <a:cs typeface="Segoe UI Semibold" panose="020B0702040204020203" pitchFamily="34" charset="0"/>
              </a:rPr>
            </a:br>
            <a:r>
              <a:rPr kumimoji="0" lang="en-US" sz="2000" b="0" i="0" u="none" strike="noStrike" kern="0" cap="none" spc="0" normalizeH="0" baseline="0" noProof="0" dirty="0">
                <a:ln>
                  <a:noFill/>
                </a:ln>
                <a:solidFill>
                  <a:schemeClr val="accent5"/>
                </a:solidFill>
                <a:effectLst/>
                <a:uLnTx/>
                <a:uFillTx/>
                <a:cs typeface="Segoe UI Semibold" panose="020B0702040204020203" pitchFamily="34" charset="0"/>
              </a:rPr>
              <a:t>platforms &amp; services</a:t>
            </a:r>
          </a:p>
        </p:txBody>
      </p:sp>
      <p:sp>
        <p:nvSpPr>
          <p:cNvPr id="8" name="Rectangle 7"/>
          <p:cNvSpPr/>
          <p:nvPr/>
        </p:nvSpPr>
        <p:spPr>
          <a:xfrm>
            <a:off x="4323952" y="2056672"/>
            <a:ext cx="3795056" cy="2198797"/>
          </a:xfrm>
          <a:prstGeom prst="rect">
            <a:avLst/>
          </a:prstGeom>
          <a:solidFill>
            <a:schemeClr val="bg1">
              <a:lumMod val="95000"/>
            </a:schemeClr>
          </a:solid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45720" numCol="1" spcCol="1270" anchor="t" anchorCtr="0">
            <a:noAutofit/>
          </a:bodyPr>
          <a:lstStyle/>
          <a:p>
            <a:pPr marL="0" marR="0" lvl="0" indent="0" defTabSz="733425" eaLnBrk="1" fontAlgn="auto" latinLnBrk="0" hangingPunct="1">
              <a:lnSpc>
                <a:spcPct val="100000"/>
              </a:lnSpc>
              <a:spcBef>
                <a:spcPct val="0"/>
              </a:spcBef>
              <a:spcAft>
                <a:spcPts val="0"/>
              </a:spcAft>
              <a:buClrTx/>
              <a:buSzTx/>
              <a:buFontTx/>
              <a:buNone/>
              <a:tabLst/>
              <a:defRPr/>
            </a:pPr>
            <a:r>
              <a:rPr kumimoji="0" lang="en-US" sz="2000" b="0" i="0" u="none" strike="noStrike" kern="0" cap="none" spc="0" normalizeH="0" baseline="0" dirty="0">
                <a:ln>
                  <a:noFill/>
                </a:ln>
                <a:solidFill>
                  <a:schemeClr val="tx2">
                    <a:lumMod val="50000"/>
                  </a:schemeClr>
                </a:solidFill>
                <a:effectLst/>
                <a:uLnTx/>
                <a:uFillTx/>
                <a:cs typeface="Segoe UI Semibold" panose="020B0702040204020203" pitchFamily="34" charset="0"/>
              </a:rPr>
              <a:t>Tap into services that are unavailable on-premises</a:t>
            </a:r>
          </a:p>
        </p:txBody>
      </p:sp>
      <p:sp>
        <p:nvSpPr>
          <p:cNvPr id="9" name="Rectangle 8"/>
          <p:cNvSpPr/>
          <p:nvPr/>
        </p:nvSpPr>
        <p:spPr>
          <a:xfrm>
            <a:off x="8184218" y="2056672"/>
            <a:ext cx="3795056" cy="2198797"/>
          </a:xfrm>
          <a:prstGeom prst="rect">
            <a:avLst/>
          </a:prstGeom>
          <a:solidFill>
            <a:schemeClr val="bg1">
              <a:lumMod val="95000"/>
            </a:schemeClr>
          </a:solid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45720" numCol="1" spcCol="1270" anchor="t" anchorCtr="0">
            <a:noAutofit/>
          </a:bodyPr>
          <a:lstStyle/>
          <a:p>
            <a:pPr marL="0" marR="0" lvl="0" indent="0" defTabSz="733425" eaLnBrk="1" fontAlgn="auto" latinLnBrk="0" hangingPunct="1">
              <a:lnSpc>
                <a:spcPct val="100000"/>
              </a:lnSpc>
              <a:spcBef>
                <a:spcPct val="0"/>
              </a:spcBef>
              <a:spcAft>
                <a:spcPts val="0"/>
              </a:spcAft>
              <a:buClrTx/>
              <a:buSzTx/>
              <a:buFontTx/>
              <a:buNone/>
              <a:tabLst/>
              <a:defRPr/>
            </a:pPr>
            <a:r>
              <a:rPr kumimoji="0" lang="en-US" sz="2000" b="0" i="0" u="none" strike="noStrike" kern="0" cap="none" spc="0" normalizeH="0" baseline="0" noProof="0" dirty="0">
                <a:ln>
                  <a:noFill/>
                </a:ln>
                <a:solidFill>
                  <a:schemeClr val="accent4"/>
                </a:solidFill>
                <a:effectLst/>
                <a:uLnTx/>
                <a:uFillTx/>
                <a:cs typeface="Segoe UI Semibold" panose="020B0702040204020203" pitchFamily="34" charset="0"/>
              </a:rPr>
              <a:t>Consume near-limitless resources on-demand and</a:t>
            </a:r>
            <a:br>
              <a:rPr kumimoji="0" lang="en-US" sz="2000" b="0" i="0" u="none" strike="noStrike" kern="0" cap="none" spc="0" normalizeH="0" baseline="0" noProof="0" dirty="0">
                <a:ln>
                  <a:noFill/>
                </a:ln>
                <a:solidFill>
                  <a:schemeClr val="accent4"/>
                </a:solidFill>
                <a:effectLst/>
                <a:uLnTx/>
                <a:uFillTx/>
                <a:cs typeface="Segoe UI Semibold" panose="020B0702040204020203" pitchFamily="34" charset="0"/>
              </a:rPr>
            </a:br>
            <a:r>
              <a:rPr kumimoji="0" lang="en-US" sz="2000" b="0" i="0" u="none" strike="noStrike" kern="0" cap="none" spc="0" normalizeH="0" baseline="0" noProof="0" dirty="0">
                <a:ln>
                  <a:noFill/>
                </a:ln>
                <a:solidFill>
                  <a:schemeClr val="accent4"/>
                </a:solidFill>
                <a:effectLst/>
                <a:uLnTx/>
                <a:uFillTx/>
                <a:cs typeface="Segoe UI Semibold" panose="020B0702040204020203" pitchFamily="34" charset="0"/>
              </a:rPr>
              <a:t>only pay for what</a:t>
            </a:r>
            <a:br>
              <a:rPr kumimoji="0" lang="en-US" sz="2000" b="0" i="0" u="none" strike="noStrike" kern="0" cap="none" spc="0" normalizeH="0" baseline="0" noProof="0" dirty="0">
                <a:ln>
                  <a:noFill/>
                </a:ln>
                <a:solidFill>
                  <a:schemeClr val="accent4"/>
                </a:solidFill>
                <a:effectLst/>
                <a:uLnTx/>
                <a:uFillTx/>
                <a:cs typeface="Segoe UI Semibold" panose="020B0702040204020203" pitchFamily="34" charset="0"/>
              </a:rPr>
            </a:br>
            <a:r>
              <a:rPr kumimoji="0" lang="en-US" sz="2000" b="0" i="0" u="none" strike="noStrike" kern="0" cap="none" spc="0" normalizeH="0" baseline="0" noProof="0" dirty="0">
                <a:ln>
                  <a:noFill/>
                </a:ln>
                <a:solidFill>
                  <a:schemeClr val="accent4"/>
                </a:solidFill>
                <a:effectLst/>
                <a:uLnTx/>
                <a:uFillTx/>
                <a:cs typeface="Segoe UI Semibold" panose="020B0702040204020203" pitchFamily="34" charset="0"/>
              </a:rPr>
              <a:t>you need</a:t>
            </a:r>
          </a:p>
        </p:txBody>
      </p:sp>
      <p:sp>
        <p:nvSpPr>
          <p:cNvPr id="10" name="Rectangle 9"/>
          <p:cNvSpPr/>
          <p:nvPr/>
        </p:nvSpPr>
        <p:spPr>
          <a:xfrm>
            <a:off x="4323952" y="4316303"/>
            <a:ext cx="3795056" cy="2198797"/>
          </a:xfrm>
          <a:prstGeom prst="rect">
            <a:avLst/>
          </a:prstGeom>
          <a:solidFill>
            <a:schemeClr val="bg1">
              <a:lumMod val="95000"/>
            </a:schemeClr>
          </a:solid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45720" numCol="1" spcCol="1270" anchor="t" anchorCtr="0">
            <a:noAutofit/>
          </a:bodyPr>
          <a:lstStyle/>
          <a:p>
            <a:pPr marL="0" marR="0" lvl="0" indent="0" defTabSz="733425" eaLnBrk="1" fontAlgn="auto" latinLnBrk="0" hangingPunct="1">
              <a:lnSpc>
                <a:spcPct val="100000"/>
              </a:lnSpc>
              <a:spcBef>
                <a:spcPct val="0"/>
              </a:spcBef>
              <a:spcAft>
                <a:spcPts val="0"/>
              </a:spcAft>
              <a:buClrTx/>
              <a:buSzTx/>
              <a:buFontTx/>
              <a:buNone/>
              <a:tabLst/>
              <a:defRPr/>
            </a:pPr>
            <a:r>
              <a:rPr kumimoji="0" lang="en-US" sz="2000" b="0" i="0" u="none" strike="noStrike" kern="0" cap="none" spc="0" normalizeH="0" baseline="0" noProof="0" dirty="0">
                <a:ln>
                  <a:noFill/>
                </a:ln>
                <a:solidFill>
                  <a:schemeClr val="accent6"/>
                </a:solidFill>
                <a:effectLst/>
                <a:uLnTx/>
                <a:uFillTx/>
                <a:cs typeface="Segoe UI Semibold" panose="020B0702040204020203" pitchFamily="34" charset="0"/>
              </a:rPr>
              <a:t>React to business</a:t>
            </a:r>
            <a:br>
              <a:rPr kumimoji="0" lang="en-US" sz="2000" b="0" i="0" u="none" strike="noStrike" kern="0" cap="none" spc="0" normalizeH="0" baseline="0" noProof="0" dirty="0">
                <a:ln>
                  <a:noFill/>
                </a:ln>
                <a:solidFill>
                  <a:schemeClr val="accent6"/>
                </a:solidFill>
                <a:effectLst/>
                <a:uLnTx/>
                <a:uFillTx/>
                <a:cs typeface="Segoe UI Semibold" panose="020B0702040204020203" pitchFamily="34" charset="0"/>
              </a:rPr>
            </a:br>
            <a:r>
              <a:rPr kumimoji="0" lang="en-US" sz="2000" b="0" i="0" u="none" strike="noStrike" kern="0" cap="none" spc="0" normalizeH="0" baseline="0" noProof="0" dirty="0">
                <a:ln>
                  <a:noFill/>
                </a:ln>
                <a:solidFill>
                  <a:schemeClr val="accent6"/>
                </a:solidFill>
                <a:effectLst/>
                <a:uLnTx/>
                <a:uFillTx/>
                <a:cs typeface="Segoe UI Semibold" panose="020B0702040204020203" pitchFamily="34" charset="0"/>
              </a:rPr>
              <a:t>demands faster with</a:t>
            </a:r>
            <a:br>
              <a:rPr kumimoji="0" lang="en-US" sz="2000" b="0" i="0" u="none" strike="noStrike" kern="0" cap="none" spc="0" normalizeH="0" baseline="0" noProof="0" dirty="0">
                <a:ln>
                  <a:noFill/>
                </a:ln>
                <a:solidFill>
                  <a:schemeClr val="accent6"/>
                </a:solidFill>
                <a:effectLst/>
                <a:uLnTx/>
                <a:uFillTx/>
                <a:cs typeface="Segoe UI Semibold" panose="020B0702040204020203" pitchFamily="34" charset="0"/>
              </a:rPr>
            </a:br>
            <a:r>
              <a:rPr kumimoji="0" lang="en-US" sz="2000" b="0" i="0" u="none" strike="noStrike" kern="0" cap="none" spc="0" normalizeH="0" baseline="0" noProof="0" dirty="0">
                <a:ln>
                  <a:noFill/>
                </a:ln>
                <a:solidFill>
                  <a:schemeClr val="accent6"/>
                </a:solidFill>
                <a:effectLst/>
                <a:uLnTx/>
                <a:uFillTx/>
                <a:cs typeface="Segoe UI Semibold" panose="020B0702040204020203" pitchFamily="34" charset="0"/>
              </a:rPr>
              <a:t>more agility than</a:t>
            </a:r>
            <a:br>
              <a:rPr kumimoji="0" lang="en-US" sz="2000" b="0" i="0" u="none" strike="noStrike" kern="0" cap="none" spc="0" normalizeH="0" baseline="0" noProof="0" dirty="0">
                <a:ln>
                  <a:noFill/>
                </a:ln>
                <a:solidFill>
                  <a:schemeClr val="accent6"/>
                </a:solidFill>
                <a:effectLst/>
                <a:uLnTx/>
                <a:uFillTx/>
                <a:cs typeface="Segoe UI Semibold" panose="020B0702040204020203" pitchFamily="34" charset="0"/>
              </a:rPr>
            </a:br>
            <a:r>
              <a:rPr kumimoji="0" lang="en-US" sz="2000" b="0" i="0" u="none" strike="noStrike" kern="0" cap="none" spc="0" normalizeH="0" baseline="0" noProof="0" dirty="0">
                <a:ln>
                  <a:noFill/>
                </a:ln>
                <a:solidFill>
                  <a:schemeClr val="accent6"/>
                </a:solidFill>
                <a:effectLst/>
                <a:uLnTx/>
                <a:uFillTx/>
                <a:cs typeface="Segoe UI Semibold" panose="020B0702040204020203" pitchFamily="34" charset="0"/>
              </a:rPr>
              <a:t>ever before</a:t>
            </a:r>
          </a:p>
        </p:txBody>
      </p:sp>
      <p:sp>
        <p:nvSpPr>
          <p:cNvPr id="11" name="Rectangle 10"/>
          <p:cNvSpPr/>
          <p:nvPr/>
        </p:nvSpPr>
        <p:spPr>
          <a:xfrm>
            <a:off x="8184218" y="4316303"/>
            <a:ext cx="3795056" cy="2198797"/>
          </a:xfrm>
          <a:prstGeom prst="rect">
            <a:avLst/>
          </a:prstGeom>
          <a:solidFill>
            <a:schemeClr val="bg1">
              <a:lumMod val="95000"/>
            </a:schemeClr>
          </a:solid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45720" numCol="1" spcCol="1270" anchor="t" anchorCtr="0">
            <a:noAutofit/>
          </a:bodyPr>
          <a:lstStyle/>
          <a:p>
            <a:pPr marL="0" marR="0" lvl="0" indent="0" defTabSz="733425" eaLnBrk="1" fontAlgn="auto" latinLnBrk="0" hangingPunct="1">
              <a:lnSpc>
                <a:spcPct val="100000"/>
              </a:lnSpc>
              <a:spcBef>
                <a:spcPct val="0"/>
              </a:spcBef>
              <a:spcAft>
                <a:spcPts val="0"/>
              </a:spcAft>
              <a:buClrTx/>
              <a:buSzTx/>
              <a:buFontTx/>
              <a:buNone/>
              <a:tabLst/>
              <a:defRPr/>
            </a:pPr>
            <a:r>
              <a:rPr kumimoji="0" lang="en-US" sz="2000" b="0" i="0" u="none" strike="noStrike" kern="0" cap="none" spc="0" normalizeH="0" baseline="0" noProof="0" dirty="0">
                <a:ln>
                  <a:noFill/>
                </a:ln>
                <a:solidFill>
                  <a:schemeClr val="accent3"/>
                </a:solidFill>
                <a:effectLst/>
                <a:uLnTx/>
                <a:uFillTx/>
                <a:cs typeface="Segoe UI Semibold" panose="020B0702040204020203" pitchFamily="34" charset="0"/>
              </a:rPr>
              <a:t>Focus on innovation</a:t>
            </a:r>
            <a:br>
              <a:rPr kumimoji="0" lang="en-US" sz="2000" b="0" i="0" u="none" strike="noStrike" kern="0" cap="none" spc="0" normalizeH="0" baseline="0" noProof="0" dirty="0">
                <a:ln>
                  <a:noFill/>
                </a:ln>
                <a:solidFill>
                  <a:schemeClr val="accent3"/>
                </a:solidFill>
                <a:effectLst/>
                <a:uLnTx/>
                <a:uFillTx/>
                <a:cs typeface="Segoe UI Semibold" panose="020B0702040204020203" pitchFamily="34" charset="0"/>
              </a:rPr>
            </a:br>
            <a:r>
              <a:rPr kumimoji="0" lang="en-US" sz="2000" b="0" i="0" u="none" strike="noStrike" kern="0" cap="none" spc="0" normalizeH="0" baseline="0" noProof="0" dirty="0">
                <a:ln>
                  <a:noFill/>
                </a:ln>
                <a:solidFill>
                  <a:schemeClr val="accent3"/>
                </a:solidFill>
                <a:effectLst/>
                <a:uLnTx/>
                <a:uFillTx/>
                <a:cs typeface="Segoe UI Semibold" panose="020B0702040204020203" pitchFamily="34" charset="0"/>
              </a:rPr>
              <a:t>rather than facilities</a:t>
            </a:r>
          </a:p>
        </p:txBody>
      </p:sp>
      <p:pic>
        <p:nvPicPr>
          <p:cNvPr id="21" name="Picture 20"/>
          <p:cNvPicPr>
            <a:picLocks noChangeAspect="1"/>
          </p:cNvPicPr>
          <p:nvPr/>
        </p:nvPicPr>
        <p:blipFill>
          <a:blip r:embed="rId3"/>
          <a:stretch>
            <a:fillRect/>
          </a:stretch>
        </p:blipFill>
        <p:spPr>
          <a:xfrm>
            <a:off x="3236785" y="3072566"/>
            <a:ext cx="905888" cy="1025083"/>
          </a:xfrm>
          <a:prstGeom prst="rect">
            <a:avLst/>
          </a:prstGeom>
        </p:spPr>
      </p:pic>
      <p:grpSp>
        <p:nvGrpSpPr>
          <p:cNvPr id="2" name="Group 1"/>
          <p:cNvGrpSpPr/>
          <p:nvPr/>
        </p:nvGrpSpPr>
        <p:grpSpPr>
          <a:xfrm>
            <a:off x="7006835" y="3091344"/>
            <a:ext cx="970220" cy="1164125"/>
            <a:chOff x="5075237" y="2406469"/>
            <a:chExt cx="1423007" cy="1791714"/>
          </a:xfrm>
        </p:grpSpPr>
        <p:sp>
          <p:nvSpPr>
            <p:cNvPr id="26" name="Freeform 5"/>
            <p:cNvSpPr>
              <a:spLocks/>
            </p:cNvSpPr>
            <p:nvPr/>
          </p:nvSpPr>
          <p:spPr bwMode="auto">
            <a:xfrm>
              <a:off x="5150971" y="2944581"/>
              <a:ext cx="1253602" cy="1253602"/>
            </a:xfrm>
            <a:custGeom>
              <a:avLst/>
              <a:gdLst>
                <a:gd name="T0" fmla="*/ 252 w 629"/>
                <a:gd name="T1" fmla="*/ 66 h 629"/>
                <a:gd name="T2" fmla="*/ 252 w 629"/>
                <a:gd name="T3" fmla="*/ 0 h 629"/>
                <a:gd name="T4" fmla="*/ 89 w 629"/>
                <a:gd name="T5" fmla="*/ 0 h 629"/>
                <a:gd name="T6" fmla="*/ 89 w 629"/>
                <a:gd name="T7" fmla="*/ 66 h 629"/>
                <a:gd name="T8" fmla="*/ 0 w 629"/>
                <a:gd name="T9" fmla="*/ 66 h 629"/>
                <a:gd name="T10" fmla="*/ 0 w 629"/>
                <a:gd name="T11" fmla="*/ 82 h 629"/>
                <a:gd name="T12" fmla="*/ 21 w 629"/>
                <a:gd name="T13" fmla="*/ 82 h 629"/>
                <a:gd name="T14" fmla="*/ 21 w 629"/>
                <a:gd name="T15" fmla="*/ 629 h 629"/>
                <a:gd name="T16" fmla="*/ 608 w 629"/>
                <a:gd name="T17" fmla="*/ 629 h 629"/>
                <a:gd name="T18" fmla="*/ 608 w 629"/>
                <a:gd name="T19" fmla="*/ 82 h 629"/>
                <a:gd name="T20" fmla="*/ 629 w 629"/>
                <a:gd name="T21" fmla="*/ 82 h 629"/>
                <a:gd name="T22" fmla="*/ 629 w 629"/>
                <a:gd name="T23" fmla="*/ 66 h 629"/>
                <a:gd name="T24" fmla="*/ 252 w 629"/>
                <a:gd name="T25" fmla="*/ 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 h="629">
                  <a:moveTo>
                    <a:pt x="252" y="66"/>
                  </a:moveTo>
                  <a:lnTo>
                    <a:pt x="252" y="0"/>
                  </a:lnTo>
                  <a:lnTo>
                    <a:pt x="89" y="0"/>
                  </a:lnTo>
                  <a:lnTo>
                    <a:pt x="89" y="66"/>
                  </a:lnTo>
                  <a:lnTo>
                    <a:pt x="0" y="66"/>
                  </a:lnTo>
                  <a:lnTo>
                    <a:pt x="0" y="82"/>
                  </a:lnTo>
                  <a:lnTo>
                    <a:pt x="21" y="82"/>
                  </a:lnTo>
                  <a:lnTo>
                    <a:pt x="21" y="629"/>
                  </a:lnTo>
                  <a:lnTo>
                    <a:pt x="608" y="629"/>
                  </a:lnTo>
                  <a:lnTo>
                    <a:pt x="608" y="82"/>
                  </a:lnTo>
                  <a:lnTo>
                    <a:pt x="629" y="82"/>
                  </a:lnTo>
                  <a:lnTo>
                    <a:pt x="629" y="66"/>
                  </a:lnTo>
                  <a:lnTo>
                    <a:pt x="252" y="6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27" name="Freeform 6"/>
            <p:cNvSpPr>
              <a:spLocks/>
            </p:cNvSpPr>
            <p:nvPr/>
          </p:nvSpPr>
          <p:spPr bwMode="auto">
            <a:xfrm>
              <a:off x="5150971" y="2944581"/>
              <a:ext cx="1253602" cy="1253602"/>
            </a:xfrm>
            <a:custGeom>
              <a:avLst/>
              <a:gdLst>
                <a:gd name="T0" fmla="*/ 252 w 629"/>
                <a:gd name="T1" fmla="*/ 66 h 629"/>
                <a:gd name="T2" fmla="*/ 252 w 629"/>
                <a:gd name="T3" fmla="*/ 0 h 629"/>
                <a:gd name="T4" fmla="*/ 89 w 629"/>
                <a:gd name="T5" fmla="*/ 0 h 629"/>
                <a:gd name="T6" fmla="*/ 89 w 629"/>
                <a:gd name="T7" fmla="*/ 66 h 629"/>
                <a:gd name="T8" fmla="*/ 0 w 629"/>
                <a:gd name="T9" fmla="*/ 66 h 629"/>
                <a:gd name="T10" fmla="*/ 0 w 629"/>
                <a:gd name="T11" fmla="*/ 82 h 629"/>
                <a:gd name="T12" fmla="*/ 21 w 629"/>
                <a:gd name="T13" fmla="*/ 82 h 629"/>
                <a:gd name="T14" fmla="*/ 21 w 629"/>
                <a:gd name="T15" fmla="*/ 629 h 629"/>
                <a:gd name="T16" fmla="*/ 608 w 629"/>
                <a:gd name="T17" fmla="*/ 629 h 629"/>
                <a:gd name="T18" fmla="*/ 608 w 629"/>
                <a:gd name="T19" fmla="*/ 82 h 629"/>
                <a:gd name="T20" fmla="*/ 629 w 629"/>
                <a:gd name="T21" fmla="*/ 82 h 629"/>
                <a:gd name="T22" fmla="*/ 629 w 629"/>
                <a:gd name="T23" fmla="*/ 66 h 629"/>
                <a:gd name="T24" fmla="*/ 252 w 629"/>
                <a:gd name="T25" fmla="*/ 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 h="629">
                  <a:moveTo>
                    <a:pt x="252" y="66"/>
                  </a:moveTo>
                  <a:lnTo>
                    <a:pt x="252" y="0"/>
                  </a:lnTo>
                  <a:lnTo>
                    <a:pt x="89" y="0"/>
                  </a:lnTo>
                  <a:lnTo>
                    <a:pt x="89" y="66"/>
                  </a:lnTo>
                  <a:lnTo>
                    <a:pt x="0" y="66"/>
                  </a:lnTo>
                  <a:lnTo>
                    <a:pt x="0" y="82"/>
                  </a:lnTo>
                  <a:lnTo>
                    <a:pt x="21" y="82"/>
                  </a:lnTo>
                  <a:lnTo>
                    <a:pt x="21" y="629"/>
                  </a:lnTo>
                  <a:lnTo>
                    <a:pt x="608" y="629"/>
                  </a:lnTo>
                  <a:lnTo>
                    <a:pt x="608" y="82"/>
                  </a:lnTo>
                  <a:lnTo>
                    <a:pt x="629" y="82"/>
                  </a:lnTo>
                  <a:lnTo>
                    <a:pt x="629" y="66"/>
                  </a:lnTo>
                  <a:lnTo>
                    <a:pt x="252"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28" name="Rectangle 10"/>
            <p:cNvSpPr>
              <a:spLocks noChangeArrowheads="1"/>
            </p:cNvSpPr>
            <p:nvPr/>
          </p:nvSpPr>
          <p:spPr bwMode="auto">
            <a:xfrm>
              <a:off x="5619328" y="2438357"/>
              <a:ext cx="837063" cy="695560"/>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29" name="Rectangle 11"/>
            <p:cNvSpPr>
              <a:spLocks noChangeArrowheads="1"/>
            </p:cNvSpPr>
            <p:nvPr/>
          </p:nvSpPr>
          <p:spPr bwMode="auto">
            <a:xfrm>
              <a:off x="5619328" y="2438357"/>
              <a:ext cx="837063" cy="695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30" name="Rectangle 12"/>
            <p:cNvSpPr>
              <a:spLocks noChangeArrowheads="1"/>
            </p:cNvSpPr>
            <p:nvPr/>
          </p:nvSpPr>
          <p:spPr bwMode="auto">
            <a:xfrm>
              <a:off x="5577475" y="2406469"/>
              <a:ext cx="920769" cy="31888"/>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31" name="Rectangle 13"/>
            <p:cNvSpPr>
              <a:spLocks noChangeArrowheads="1"/>
            </p:cNvSpPr>
            <p:nvPr/>
          </p:nvSpPr>
          <p:spPr bwMode="auto">
            <a:xfrm>
              <a:off x="5577475" y="2406469"/>
              <a:ext cx="920769" cy="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32" name="Rectangle 14"/>
            <p:cNvSpPr>
              <a:spLocks noChangeArrowheads="1"/>
            </p:cNvSpPr>
            <p:nvPr/>
          </p:nvSpPr>
          <p:spPr bwMode="auto">
            <a:xfrm>
              <a:off x="5703034" y="2532028"/>
              <a:ext cx="675630" cy="107622"/>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33" name="Rectangle 15"/>
            <p:cNvSpPr>
              <a:spLocks noChangeArrowheads="1"/>
            </p:cNvSpPr>
            <p:nvPr/>
          </p:nvSpPr>
          <p:spPr bwMode="auto">
            <a:xfrm>
              <a:off x="5703034" y="2532028"/>
              <a:ext cx="675630" cy="10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34" name="Rectangle 16"/>
            <p:cNvSpPr>
              <a:spLocks noChangeArrowheads="1"/>
            </p:cNvSpPr>
            <p:nvPr/>
          </p:nvSpPr>
          <p:spPr bwMode="auto">
            <a:xfrm>
              <a:off x="5703034" y="2721364"/>
              <a:ext cx="675630" cy="107622"/>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35" name="Rectangle 17"/>
            <p:cNvSpPr>
              <a:spLocks noChangeArrowheads="1"/>
            </p:cNvSpPr>
            <p:nvPr/>
          </p:nvSpPr>
          <p:spPr bwMode="auto">
            <a:xfrm>
              <a:off x="5703034" y="2721364"/>
              <a:ext cx="675630" cy="10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36" name="Rectangle 21"/>
            <p:cNvSpPr>
              <a:spLocks noChangeArrowheads="1"/>
            </p:cNvSpPr>
            <p:nvPr/>
          </p:nvSpPr>
          <p:spPr bwMode="auto">
            <a:xfrm>
              <a:off x="5703034" y="2908707"/>
              <a:ext cx="675630" cy="107622"/>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37" name="Rectangle 22"/>
            <p:cNvSpPr>
              <a:spLocks noChangeArrowheads="1"/>
            </p:cNvSpPr>
            <p:nvPr/>
          </p:nvSpPr>
          <p:spPr bwMode="auto">
            <a:xfrm>
              <a:off x="5703034" y="2908707"/>
              <a:ext cx="675630" cy="10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38" name="Rectangle 23"/>
            <p:cNvSpPr>
              <a:spLocks noChangeArrowheads="1"/>
            </p:cNvSpPr>
            <p:nvPr/>
          </p:nvSpPr>
          <p:spPr bwMode="auto">
            <a:xfrm>
              <a:off x="5619328" y="3133917"/>
              <a:ext cx="837063" cy="1064266"/>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39" name="Rectangle 24"/>
            <p:cNvSpPr>
              <a:spLocks noChangeArrowheads="1"/>
            </p:cNvSpPr>
            <p:nvPr/>
          </p:nvSpPr>
          <p:spPr bwMode="auto">
            <a:xfrm>
              <a:off x="5619328" y="3133917"/>
              <a:ext cx="837063" cy="106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40" name="Rectangle 25"/>
            <p:cNvSpPr>
              <a:spLocks noChangeArrowheads="1"/>
            </p:cNvSpPr>
            <p:nvPr/>
          </p:nvSpPr>
          <p:spPr bwMode="auto">
            <a:xfrm>
              <a:off x="5577475" y="3117973"/>
              <a:ext cx="920769" cy="31888"/>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41" name="Rectangle 26"/>
            <p:cNvSpPr>
              <a:spLocks noChangeArrowheads="1"/>
            </p:cNvSpPr>
            <p:nvPr/>
          </p:nvSpPr>
          <p:spPr bwMode="auto">
            <a:xfrm>
              <a:off x="5577475" y="3117973"/>
              <a:ext cx="920769" cy="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42" name="Rectangle 27"/>
            <p:cNvSpPr>
              <a:spLocks noChangeArrowheads="1"/>
            </p:cNvSpPr>
            <p:nvPr/>
          </p:nvSpPr>
          <p:spPr bwMode="auto">
            <a:xfrm>
              <a:off x="6079713" y="3984931"/>
              <a:ext cx="109615" cy="209266"/>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43" name="Rectangle 28"/>
            <p:cNvSpPr>
              <a:spLocks noChangeArrowheads="1"/>
            </p:cNvSpPr>
            <p:nvPr/>
          </p:nvSpPr>
          <p:spPr bwMode="auto">
            <a:xfrm>
              <a:off x="5890377" y="3984931"/>
              <a:ext cx="109615" cy="209266"/>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44" name="Rectangle 29"/>
            <p:cNvSpPr>
              <a:spLocks noChangeArrowheads="1"/>
            </p:cNvSpPr>
            <p:nvPr/>
          </p:nvSpPr>
          <p:spPr bwMode="auto">
            <a:xfrm>
              <a:off x="5890377" y="3984931"/>
              <a:ext cx="109615" cy="209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45" name="Rectangle 30"/>
            <p:cNvSpPr>
              <a:spLocks noChangeArrowheads="1"/>
            </p:cNvSpPr>
            <p:nvPr/>
          </p:nvSpPr>
          <p:spPr bwMode="auto">
            <a:xfrm>
              <a:off x="5703034" y="3245525"/>
              <a:ext cx="675630" cy="109615"/>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46" name="Rectangle 31"/>
            <p:cNvSpPr>
              <a:spLocks noChangeArrowheads="1"/>
            </p:cNvSpPr>
            <p:nvPr/>
          </p:nvSpPr>
          <p:spPr bwMode="auto">
            <a:xfrm>
              <a:off x="5703034" y="3245525"/>
              <a:ext cx="675630" cy="10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47" name="Rectangle 32"/>
            <p:cNvSpPr>
              <a:spLocks noChangeArrowheads="1"/>
            </p:cNvSpPr>
            <p:nvPr/>
          </p:nvSpPr>
          <p:spPr bwMode="auto">
            <a:xfrm>
              <a:off x="5703034" y="3432868"/>
              <a:ext cx="675630" cy="109615"/>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48" name="Rectangle 33"/>
            <p:cNvSpPr>
              <a:spLocks noChangeArrowheads="1"/>
            </p:cNvSpPr>
            <p:nvPr/>
          </p:nvSpPr>
          <p:spPr bwMode="auto">
            <a:xfrm>
              <a:off x="5703034" y="3432868"/>
              <a:ext cx="675630" cy="10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49" name="Rectangle 34"/>
            <p:cNvSpPr>
              <a:spLocks noChangeArrowheads="1"/>
            </p:cNvSpPr>
            <p:nvPr/>
          </p:nvSpPr>
          <p:spPr bwMode="auto">
            <a:xfrm>
              <a:off x="5703034" y="3620210"/>
              <a:ext cx="675630" cy="107622"/>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50" name="Rectangle 35"/>
            <p:cNvSpPr>
              <a:spLocks noChangeArrowheads="1"/>
            </p:cNvSpPr>
            <p:nvPr/>
          </p:nvSpPr>
          <p:spPr bwMode="auto">
            <a:xfrm>
              <a:off x="5703034" y="3620210"/>
              <a:ext cx="675630" cy="10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51" name="Rectangle 36"/>
            <p:cNvSpPr>
              <a:spLocks noChangeArrowheads="1"/>
            </p:cNvSpPr>
            <p:nvPr/>
          </p:nvSpPr>
          <p:spPr bwMode="auto">
            <a:xfrm>
              <a:off x="5703034" y="3809546"/>
              <a:ext cx="675630" cy="109615"/>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52" name="Rectangle 37"/>
            <p:cNvSpPr>
              <a:spLocks noChangeArrowheads="1"/>
            </p:cNvSpPr>
            <p:nvPr/>
          </p:nvSpPr>
          <p:spPr bwMode="auto">
            <a:xfrm>
              <a:off x="5703034" y="3809546"/>
              <a:ext cx="675630" cy="10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53" name="Rectangle 38"/>
            <p:cNvSpPr>
              <a:spLocks noChangeArrowheads="1"/>
            </p:cNvSpPr>
            <p:nvPr/>
          </p:nvSpPr>
          <p:spPr bwMode="auto">
            <a:xfrm>
              <a:off x="5435971" y="4030770"/>
              <a:ext cx="43846" cy="167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54" name="Oval 39"/>
            <p:cNvSpPr>
              <a:spLocks noChangeArrowheads="1"/>
            </p:cNvSpPr>
            <p:nvPr/>
          </p:nvSpPr>
          <p:spPr bwMode="auto">
            <a:xfrm>
              <a:off x="5346286" y="3885280"/>
              <a:ext cx="219231" cy="219231"/>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55" name="Oval 40"/>
            <p:cNvSpPr>
              <a:spLocks noChangeArrowheads="1"/>
            </p:cNvSpPr>
            <p:nvPr/>
          </p:nvSpPr>
          <p:spPr bwMode="auto">
            <a:xfrm>
              <a:off x="5374188" y="3769686"/>
              <a:ext cx="161434" cy="163427"/>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56" name="Rectangle 41"/>
            <p:cNvSpPr>
              <a:spLocks noChangeArrowheads="1"/>
            </p:cNvSpPr>
            <p:nvPr/>
          </p:nvSpPr>
          <p:spPr bwMode="auto">
            <a:xfrm>
              <a:off x="5164922" y="4030770"/>
              <a:ext cx="43846" cy="167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57" name="Oval 42"/>
            <p:cNvSpPr>
              <a:spLocks noChangeArrowheads="1"/>
            </p:cNvSpPr>
            <p:nvPr/>
          </p:nvSpPr>
          <p:spPr bwMode="auto">
            <a:xfrm>
              <a:off x="5075237" y="3885280"/>
              <a:ext cx="221224" cy="219231"/>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58" name="Oval 43"/>
            <p:cNvSpPr>
              <a:spLocks noChangeArrowheads="1"/>
            </p:cNvSpPr>
            <p:nvPr/>
          </p:nvSpPr>
          <p:spPr bwMode="auto">
            <a:xfrm>
              <a:off x="5103139" y="3769686"/>
              <a:ext cx="161434" cy="163427"/>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59" name="Freeform 67"/>
            <p:cNvSpPr>
              <a:spLocks/>
            </p:cNvSpPr>
            <p:nvPr/>
          </p:nvSpPr>
          <p:spPr bwMode="auto">
            <a:xfrm>
              <a:off x="5800692" y="3919162"/>
              <a:ext cx="296958" cy="101643"/>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chemeClr val="bg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60" name="Freeform 68"/>
            <p:cNvSpPr>
              <a:spLocks/>
            </p:cNvSpPr>
            <p:nvPr/>
          </p:nvSpPr>
          <p:spPr bwMode="auto">
            <a:xfrm>
              <a:off x="5890377" y="3984931"/>
              <a:ext cx="109615" cy="45839"/>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chemeClr val="bg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grpSp>
      <p:grpSp>
        <p:nvGrpSpPr>
          <p:cNvPr id="65" name="Group 64"/>
          <p:cNvGrpSpPr/>
          <p:nvPr/>
        </p:nvGrpSpPr>
        <p:grpSpPr>
          <a:xfrm>
            <a:off x="1896541" y="5365306"/>
            <a:ext cx="2362200" cy="1149794"/>
            <a:chOff x="5121275" y="3483546"/>
            <a:chExt cx="7315200" cy="3510979"/>
          </a:xfrm>
        </p:grpSpPr>
        <p:sp>
          <p:nvSpPr>
            <p:cNvPr id="66" name="Rectangle 10"/>
            <p:cNvSpPr>
              <a:spLocks noChangeArrowheads="1"/>
            </p:cNvSpPr>
            <p:nvPr/>
          </p:nvSpPr>
          <p:spPr bwMode="auto">
            <a:xfrm>
              <a:off x="9974738" y="6218025"/>
              <a:ext cx="718872" cy="7654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67" name="Rectangle 10"/>
            <p:cNvSpPr>
              <a:spLocks noChangeArrowheads="1"/>
            </p:cNvSpPr>
            <p:nvPr/>
          </p:nvSpPr>
          <p:spPr bwMode="auto">
            <a:xfrm>
              <a:off x="10598681" y="5871896"/>
              <a:ext cx="718872" cy="7654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68" name="Rectangle 10"/>
            <p:cNvSpPr>
              <a:spLocks noChangeArrowheads="1"/>
            </p:cNvSpPr>
            <p:nvPr/>
          </p:nvSpPr>
          <p:spPr bwMode="auto">
            <a:xfrm>
              <a:off x="11009676" y="5560934"/>
              <a:ext cx="718872" cy="10764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69" name="Rectangle 10"/>
            <p:cNvSpPr>
              <a:spLocks noChangeArrowheads="1"/>
            </p:cNvSpPr>
            <p:nvPr/>
          </p:nvSpPr>
          <p:spPr bwMode="auto">
            <a:xfrm>
              <a:off x="11358167" y="5218038"/>
              <a:ext cx="718872" cy="141929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grpSp>
          <p:nvGrpSpPr>
            <p:cNvPr id="70" name="Group 69"/>
            <p:cNvGrpSpPr/>
            <p:nvPr/>
          </p:nvGrpSpPr>
          <p:grpSpPr>
            <a:xfrm>
              <a:off x="6300933" y="5863366"/>
              <a:ext cx="320511" cy="621225"/>
              <a:chOff x="6229350" y="5232400"/>
              <a:chExt cx="539750" cy="1046162"/>
            </a:xfrm>
          </p:grpSpPr>
          <p:sp>
            <p:nvSpPr>
              <p:cNvPr id="88"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89"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90"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grpSp>
        <p:sp>
          <p:nvSpPr>
            <p:cNvPr id="71"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72" name="Rectangle 5"/>
            <p:cNvSpPr>
              <a:spLocks noChangeArrowheads="1"/>
            </p:cNvSpPr>
            <p:nvPr/>
          </p:nvSpPr>
          <p:spPr bwMode="auto">
            <a:xfrm>
              <a:off x="7734343" y="5877207"/>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73" name="Rectangle 6"/>
            <p:cNvSpPr>
              <a:spLocks noChangeArrowheads="1"/>
            </p:cNvSpPr>
            <p:nvPr/>
          </p:nvSpPr>
          <p:spPr bwMode="auto">
            <a:xfrm>
              <a:off x="8113755" y="5531132"/>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74"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75"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76" name="Rectangle 10"/>
            <p:cNvSpPr>
              <a:spLocks noChangeArrowheads="1"/>
            </p:cNvSpPr>
            <p:nvPr/>
          </p:nvSpPr>
          <p:spPr bwMode="auto">
            <a:xfrm>
              <a:off x="11717603" y="4859636"/>
              <a:ext cx="718872" cy="1777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77" name="Freeform 11"/>
            <p:cNvSpPr>
              <a:spLocks/>
            </p:cNvSpPr>
            <p:nvPr/>
          </p:nvSpPr>
          <p:spPr bwMode="auto">
            <a:xfrm>
              <a:off x="5121275" y="634772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78" name="Freeform 17"/>
            <p:cNvSpPr>
              <a:spLocks/>
            </p:cNvSpPr>
            <p:nvPr/>
          </p:nvSpPr>
          <p:spPr bwMode="auto">
            <a:xfrm>
              <a:off x="9975850" y="6252651"/>
              <a:ext cx="246062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79" name="Freeform 18"/>
            <p:cNvSpPr>
              <a:spLocks/>
            </p:cNvSpPr>
            <p:nvPr/>
          </p:nvSpPr>
          <p:spPr bwMode="auto">
            <a:xfrm>
              <a:off x="6791325" y="6048888"/>
              <a:ext cx="5645150"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80" name="Freeform 29"/>
            <p:cNvSpPr>
              <a:spLocks/>
            </p:cNvSpPr>
            <p:nvPr/>
          </p:nvSpPr>
          <p:spPr bwMode="auto">
            <a:xfrm>
              <a:off x="8940800" y="645101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81" name="Freeform 80"/>
            <p:cNvSpPr/>
            <p:nvPr/>
          </p:nvSpPr>
          <p:spPr bwMode="auto">
            <a:xfrm>
              <a:off x="9472619" y="4713540"/>
              <a:ext cx="803006" cy="1795210"/>
            </a:xfrm>
            <a:custGeom>
              <a:avLst/>
              <a:gdLst>
                <a:gd name="connsiteX0" fmla="*/ 567036 w 1738313"/>
                <a:gd name="connsiteY0" fmla="*/ 145 h 3886195"/>
                <a:gd name="connsiteX1" fmla="*/ 719138 w 1738313"/>
                <a:gd name="connsiteY1" fmla="*/ 21427 h 3886195"/>
                <a:gd name="connsiteX2" fmla="*/ 790575 w 1738313"/>
                <a:gd name="connsiteY2" fmla="*/ 78577 h 3886195"/>
                <a:gd name="connsiteX3" fmla="*/ 785813 w 1738313"/>
                <a:gd name="connsiteY3" fmla="*/ 145252 h 3886195"/>
                <a:gd name="connsiteX4" fmla="*/ 823913 w 1738313"/>
                <a:gd name="connsiteY4" fmla="*/ 202402 h 3886195"/>
                <a:gd name="connsiteX5" fmla="*/ 819150 w 1738313"/>
                <a:gd name="connsiteY5" fmla="*/ 302415 h 3886195"/>
                <a:gd name="connsiteX6" fmla="*/ 871538 w 1738313"/>
                <a:gd name="connsiteY6" fmla="*/ 369090 h 3886195"/>
                <a:gd name="connsiteX7" fmla="*/ 807244 w 1738313"/>
                <a:gd name="connsiteY7" fmla="*/ 402427 h 3886195"/>
                <a:gd name="connsiteX8" fmla="*/ 809625 w 1738313"/>
                <a:gd name="connsiteY8" fmla="*/ 440527 h 3886195"/>
                <a:gd name="connsiteX9" fmla="*/ 800100 w 1738313"/>
                <a:gd name="connsiteY9" fmla="*/ 481008 h 3886195"/>
                <a:gd name="connsiteX10" fmla="*/ 804863 w 1738313"/>
                <a:gd name="connsiteY10" fmla="*/ 511965 h 3886195"/>
                <a:gd name="connsiteX11" fmla="*/ 788193 w 1738313"/>
                <a:gd name="connsiteY11" fmla="*/ 573878 h 3886195"/>
                <a:gd name="connsiteX12" fmla="*/ 688181 w 1738313"/>
                <a:gd name="connsiteY12" fmla="*/ 571495 h 3886195"/>
                <a:gd name="connsiteX13" fmla="*/ 657225 w 1738313"/>
                <a:gd name="connsiteY13" fmla="*/ 573877 h 3886195"/>
                <a:gd name="connsiteX14" fmla="*/ 635794 w 1738313"/>
                <a:gd name="connsiteY14" fmla="*/ 609596 h 3886195"/>
                <a:gd name="connsiteX15" fmla="*/ 685800 w 1738313"/>
                <a:gd name="connsiteY15" fmla="*/ 645314 h 3886195"/>
                <a:gd name="connsiteX16" fmla="*/ 885825 w 1738313"/>
                <a:gd name="connsiteY16" fmla="*/ 1083465 h 3886195"/>
                <a:gd name="connsiteX17" fmla="*/ 852488 w 1738313"/>
                <a:gd name="connsiteY17" fmla="*/ 1464465 h 3886195"/>
                <a:gd name="connsiteX18" fmla="*/ 819150 w 1738313"/>
                <a:gd name="connsiteY18" fmla="*/ 1493040 h 3886195"/>
                <a:gd name="connsiteX19" fmla="*/ 852488 w 1738313"/>
                <a:gd name="connsiteY19" fmla="*/ 1583527 h 3886195"/>
                <a:gd name="connsiteX20" fmla="*/ 804863 w 1738313"/>
                <a:gd name="connsiteY20" fmla="*/ 1640677 h 3886195"/>
                <a:gd name="connsiteX21" fmla="*/ 823913 w 1738313"/>
                <a:gd name="connsiteY21" fmla="*/ 1831177 h 3886195"/>
                <a:gd name="connsiteX22" fmla="*/ 1314450 w 1738313"/>
                <a:gd name="connsiteY22" fmla="*/ 2312190 h 3886195"/>
                <a:gd name="connsiteX23" fmla="*/ 1305165 w 1738313"/>
                <a:gd name="connsiteY23" fmla="*/ 2405037 h 3886195"/>
                <a:gd name="connsiteX24" fmla="*/ 1309688 w 1738313"/>
                <a:gd name="connsiteY24" fmla="*/ 2405057 h 3886195"/>
                <a:gd name="connsiteX25" fmla="*/ 1393031 w 1738313"/>
                <a:gd name="connsiteY25" fmla="*/ 2433632 h 3886195"/>
                <a:gd name="connsiteX26" fmla="*/ 1383506 w 1738313"/>
                <a:gd name="connsiteY26" fmla="*/ 2581270 h 3886195"/>
                <a:gd name="connsiteX27" fmla="*/ 1335881 w 1738313"/>
                <a:gd name="connsiteY27" fmla="*/ 2855114 h 3886195"/>
                <a:gd name="connsiteX28" fmla="*/ 1364456 w 1738313"/>
                <a:gd name="connsiteY28" fmla="*/ 2900357 h 3886195"/>
                <a:gd name="connsiteX29" fmla="*/ 1335881 w 1738313"/>
                <a:gd name="connsiteY29" fmla="*/ 2983701 h 3886195"/>
                <a:gd name="connsiteX30" fmla="*/ 1409700 w 1738313"/>
                <a:gd name="connsiteY30" fmla="*/ 3019420 h 3886195"/>
                <a:gd name="connsiteX31" fmla="*/ 1390650 w 1738313"/>
                <a:gd name="connsiteY31" fmla="*/ 3064664 h 3886195"/>
                <a:gd name="connsiteX32" fmla="*/ 1533525 w 1738313"/>
                <a:gd name="connsiteY32" fmla="*/ 3112289 h 3886195"/>
                <a:gd name="connsiteX33" fmla="*/ 1704976 w 1738313"/>
                <a:gd name="connsiteY33" fmla="*/ 3105145 h 3886195"/>
                <a:gd name="connsiteX34" fmla="*/ 1738313 w 1738313"/>
                <a:gd name="connsiteY34" fmla="*/ 3155151 h 3886195"/>
                <a:gd name="connsiteX35" fmla="*/ 1495425 w 1738313"/>
                <a:gd name="connsiteY35" fmla="*/ 3264689 h 3886195"/>
                <a:gd name="connsiteX36" fmla="*/ 1290638 w 1738313"/>
                <a:gd name="connsiteY36" fmla="*/ 3257545 h 3886195"/>
                <a:gd name="connsiteX37" fmla="*/ 1052513 w 1738313"/>
                <a:gd name="connsiteY37" fmla="*/ 3369464 h 3886195"/>
                <a:gd name="connsiteX38" fmla="*/ 1038225 w 1738313"/>
                <a:gd name="connsiteY38" fmla="*/ 3283739 h 3886195"/>
                <a:gd name="connsiteX39" fmla="*/ 997744 w 1738313"/>
                <a:gd name="connsiteY39" fmla="*/ 3248020 h 3886195"/>
                <a:gd name="connsiteX40" fmla="*/ 983456 w 1738313"/>
                <a:gd name="connsiteY40" fmla="*/ 3145626 h 3886195"/>
                <a:gd name="connsiteX41" fmla="*/ 633413 w 1738313"/>
                <a:gd name="connsiteY41" fmla="*/ 3121814 h 3886195"/>
                <a:gd name="connsiteX42" fmla="*/ 514350 w 1738313"/>
                <a:gd name="connsiteY42" fmla="*/ 3395657 h 3886195"/>
                <a:gd name="connsiteX43" fmla="*/ 502444 w 1738313"/>
                <a:gd name="connsiteY43" fmla="*/ 3505195 h 3886195"/>
                <a:gd name="connsiteX44" fmla="*/ 471488 w 1738313"/>
                <a:gd name="connsiteY44" fmla="*/ 3567107 h 3886195"/>
                <a:gd name="connsiteX45" fmla="*/ 497681 w 1738313"/>
                <a:gd name="connsiteY45" fmla="*/ 3636164 h 3886195"/>
                <a:gd name="connsiteX46" fmla="*/ 497681 w 1738313"/>
                <a:gd name="connsiteY46" fmla="*/ 3671882 h 3886195"/>
                <a:gd name="connsiteX47" fmla="*/ 566738 w 1738313"/>
                <a:gd name="connsiteY47" fmla="*/ 3719507 h 3886195"/>
                <a:gd name="connsiteX48" fmla="*/ 809625 w 1738313"/>
                <a:gd name="connsiteY48" fmla="*/ 3776657 h 3886195"/>
                <a:gd name="connsiteX49" fmla="*/ 819149 w 1738313"/>
                <a:gd name="connsiteY49" fmla="*/ 3831426 h 3886195"/>
                <a:gd name="connsiteX50" fmla="*/ 509588 w 1738313"/>
                <a:gd name="connsiteY50" fmla="*/ 3886195 h 3886195"/>
                <a:gd name="connsiteX51" fmla="*/ 290513 w 1738313"/>
                <a:gd name="connsiteY51" fmla="*/ 3812376 h 3886195"/>
                <a:gd name="connsiteX52" fmla="*/ 216694 w 1738313"/>
                <a:gd name="connsiteY52" fmla="*/ 3840951 h 3886195"/>
                <a:gd name="connsiteX53" fmla="*/ 47625 w 1738313"/>
                <a:gd name="connsiteY53" fmla="*/ 3812376 h 3886195"/>
                <a:gd name="connsiteX54" fmla="*/ 28574 w 1738313"/>
                <a:gd name="connsiteY54" fmla="*/ 3764751 h 3886195"/>
                <a:gd name="connsiteX55" fmla="*/ 45244 w 1738313"/>
                <a:gd name="connsiteY55" fmla="*/ 3717126 h 3886195"/>
                <a:gd name="connsiteX56" fmla="*/ 0 w 1738313"/>
                <a:gd name="connsiteY56" fmla="*/ 3693314 h 3886195"/>
                <a:gd name="connsiteX57" fmla="*/ 254794 w 1738313"/>
                <a:gd name="connsiteY57" fmla="*/ 3055139 h 3886195"/>
                <a:gd name="connsiteX58" fmla="*/ 233363 w 1738313"/>
                <a:gd name="connsiteY58" fmla="*/ 3012276 h 3886195"/>
                <a:gd name="connsiteX59" fmla="*/ 273844 w 1738313"/>
                <a:gd name="connsiteY59" fmla="*/ 2688426 h 3886195"/>
                <a:gd name="connsiteX60" fmla="*/ 233363 w 1738313"/>
                <a:gd name="connsiteY60" fmla="*/ 2400295 h 3886195"/>
                <a:gd name="connsiteX61" fmla="*/ 240300 w 1738313"/>
                <a:gd name="connsiteY61" fmla="*/ 2400326 h 3886195"/>
                <a:gd name="connsiteX62" fmla="*/ 219075 w 1738313"/>
                <a:gd name="connsiteY62" fmla="*/ 2245515 h 3886195"/>
                <a:gd name="connsiteX63" fmla="*/ 109538 w 1738313"/>
                <a:gd name="connsiteY63" fmla="*/ 2193127 h 3886195"/>
                <a:gd name="connsiteX64" fmla="*/ 147638 w 1738313"/>
                <a:gd name="connsiteY64" fmla="*/ 2035965 h 3886195"/>
                <a:gd name="connsiteX65" fmla="*/ 85725 w 1738313"/>
                <a:gd name="connsiteY65" fmla="*/ 1859752 h 3886195"/>
                <a:gd name="connsiteX66" fmla="*/ 123825 w 1738313"/>
                <a:gd name="connsiteY66" fmla="*/ 1202527 h 3886195"/>
                <a:gd name="connsiteX67" fmla="*/ 114300 w 1738313"/>
                <a:gd name="connsiteY67" fmla="*/ 997740 h 3886195"/>
                <a:gd name="connsiteX68" fmla="*/ 292894 w 1738313"/>
                <a:gd name="connsiteY68" fmla="*/ 592926 h 3886195"/>
                <a:gd name="connsiteX69" fmla="*/ 276225 w 1738313"/>
                <a:gd name="connsiteY69" fmla="*/ 588165 h 3886195"/>
                <a:gd name="connsiteX70" fmla="*/ 285751 w 1738313"/>
                <a:gd name="connsiteY70" fmla="*/ 554827 h 3886195"/>
                <a:gd name="connsiteX71" fmla="*/ 319088 w 1738313"/>
                <a:gd name="connsiteY71" fmla="*/ 502440 h 3886195"/>
                <a:gd name="connsiteX72" fmla="*/ 364331 w 1738313"/>
                <a:gd name="connsiteY72" fmla="*/ 481009 h 3886195"/>
                <a:gd name="connsiteX73" fmla="*/ 354806 w 1738313"/>
                <a:gd name="connsiteY73" fmla="*/ 414333 h 3886195"/>
                <a:gd name="connsiteX74" fmla="*/ 295275 w 1738313"/>
                <a:gd name="connsiteY74" fmla="*/ 209546 h 3886195"/>
                <a:gd name="connsiteX75" fmla="*/ 433388 w 1738313"/>
                <a:gd name="connsiteY75" fmla="*/ 26190 h 3886195"/>
                <a:gd name="connsiteX76" fmla="*/ 567036 w 1738313"/>
                <a:gd name="connsiteY76" fmla="*/ 145 h 3886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738313" h="3886195">
                  <a:moveTo>
                    <a:pt x="567036" y="145"/>
                  </a:moveTo>
                  <a:cubicBezTo>
                    <a:pt x="617737" y="-1095"/>
                    <a:pt x="671513" y="5553"/>
                    <a:pt x="719138" y="21427"/>
                  </a:cubicBezTo>
                  <a:cubicBezTo>
                    <a:pt x="809626" y="67464"/>
                    <a:pt x="779463" y="57940"/>
                    <a:pt x="790575" y="78577"/>
                  </a:cubicBezTo>
                  <a:lnTo>
                    <a:pt x="785813" y="145252"/>
                  </a:lnTo>
                  <a:cubicBezTo>
                    <a:pt x="788988" y="165890"/>
                    <a:pt x="818357" y="176208"/>
                    <a:pt x="823913" y="202402"/>
                  </a:cubicBezTo>
                  <a:cubicBezTo>
                    <a:pt x="829469" y="228596"/>
                    <a:pt x="811212" y="274634"/>
                    <a:pt x="819150" y="302415"/>
                  </a:cubicBezTo>
                  <a:cubicBezTo>
                    <a:pt x="827088" y="330196"/>
                    <a:pt x="873522" y="352421"/>
                    <a:pt x="871538" y="369090"/>
                  </a:cubicBezTo>
                  <a:cubicBezTo>
                    <a:pt x="869554" y="385759"/>
                    <a:pt x="817563" y="390521"/>
                    <a:pt x="807244" y="402427"/>
                  </a:cubicBezTo>
                  <a:cubicBezTo>
                    <a:pt x="796925" y="414333"/>
                    <a:pt x="809625" y="431002"/>
                    <a:pt x="809625" y="440527"/>
                  </a:cubicBezTo>
                  <a:lnTo>
                    <a:pt x="800100" y="481008"/>
                  </a:lnTo>
                  <a:lnTo>
                    <a:pt x="804863" y="511965"/>
                  </a:lnTo>
                  <a:cubicBezTo>
                    <a:pt x="803276" y="534190"/>
                    <a:pt x="807640" y="563956"/>
                    <a:pt x="788193" y="573878"/>
                  </a:cubicBezTo>
                  <a:cubicBezTo>
                    <a:pt x="768746" y="583800"/>
                    <a:pt x="710009" y="573083"/>
                    <a:pt x="688181" y="571495"/>
                  </a:cubicBezTo>
                  <a:cubicBezTo>
                    <a:pt x="677862" y="572289"/>
                    <a:pt x="665956" y="567527"/>
                    <a:pt x="657225" y="573877"/>
                  </a:cubicBezTo>
                  <a:cubicBezTo>
                    <a:pt x="648494" y="580227"/>
                    <a:pt x="631032" y="597690"/>
                    <a:pt x="635794" y="609596"/>
                  </a:cubicBezTo>
                  <a:cubicBezTo>
                    <a:pt x="640557" y="621502"/>
                    <a:pt x="644128" y="613961"/>
                    <a:pt x="685800" y="645314"/>
                  </a:cubicBezTo>
                  <a:cubicBezTo>
                    <a:pt x="717947" y="707623"/>
                    <a:pt x="815975" y="942177"/>
                    <a:pt x="885825" y="1083465"/>
                  </a:cubicBezTo>
                  <a:lnTo>
                    <a:pt x="852488" y="1464465"/>
                  </a:lnTo>
                  <a:lnTo>
                    <a:pt x="819150" y="1493040"/>
                  </a:lnTo>
                  <a:lnTo>
                    <a:pt x="852488" y="1583527"/>
                  </a:lnTo>
                  <a:lnTo>
                    <a:pt x="804863" y="1640677"/>
                  </a:lnTo>
                  <a:lnTo>
                    <a:pt x="823913" y="1831177"/>
                  </a:lnTo>
                  <a:cubicBezTo>
                    <a:pt x="1042194" y="1948653"/>
                    <a:pt x="1189038" y="2130421"/>
                    <a:pt x="1314450" y="2312190"/>
                  </a:cubicBezTo>
                  <a:lnTo>
                    <a:pt x="1305165" y="2405037"/>
                  </a:lnTo>
                  <a:lnTo>
                    <a:pt x="1309688" y="2405057"/>
                  </a:lnTo>
                  <a:cubicBezTo>
                    <a:pt x="1337469" y="2414582"/>
                    <a:pt x="1377156" y="2405057"/>
                    <a:pt x="1393031" y="2433632"/>
                  </a:cubicBezTo>
                  <a:lnTo>
                    <a:pt x="1383506" y="2581270"/>
                  </a:lnTo>
                  <a:cubicBezTo>
                    <a:pt x="1370012" y="2671758"/>
                    <a:pt x="1349375" y="2764626"/>
                    <a:pt x="1335881" y="2855114"/>
                  </a:cubicBezTo>
                  <a:lnTo>
                    <a:pt x="1364456" y="2900357"/>
                  </a:lnTo>
                  <a:lnTo>
                    <a:pt x="1335881" y="2983701"/>
                  </a:lnTo>
                  <a:lnTo>
                    <a:pt x="1409700" y="3019420"/>
                  </a:lnTo>
                  <a:lnTo>
                    <a:pt x="1390650" y="3064664"/>
                  </a:lnTo>
                  <a:cubicBezTo>
                    <a:pt x="1420019" y="3103558"/>
                    <a:pt x="1504156" y="3099589"/>
                    <a:pt x="1533525" y="3112289"/>
                  </a:cubicBezTo>
                  <a:lnTo>
                    <a:pt x="1704976" y="3105145"/>
                  </a:lnTo>
                  <a:cubicBezTo>
                    <a:pt x="1739901" y="3121019"/>
                    <a:pt x="1727201" y="3134514"/>
                    <a:pt x="1738313" y="3155151"/>
                  </a:cubicBezTo>
                  <a:lnTo>
                    <a:pt x="1495425" y="3264689"/>
                  </a:lnTo>
                  <a:lnTo>
                    <a:pt x="1290638" y="3257545"/>
                  </a:lnTo>
                  <a:lnTo>
                    <a:pt x="1052513" y="3369464"/>
                  </a:lnTo>
                  <a:cubicBezTo>
                    <a:pt x="1026319" y="3338507"/>
                    <a:pt x="1023938" y="3302789"/>
                    <a:pt x="1038225" y="3283739"/>
                  </a:cubicBezTo>
                  <a:lnTo>
                    <a:pt x="997744" y="3248020"/>
                  </a:lnTo>
                  <a:lnTo>
                    <a:pt x="983456" y="3145626"/>
                  </a:lnTo>
                  <a:lnTo>
                    <a:pt x="633413" y="3121814"/>
                  </a:lnTo>
                  <a:lnTo>
                    <a:pt x="514350" y="3395657"/>
                  </a:lnTo>
                  <a:lnTo>
                    <a:pt x="502444" y="3505195"/>
                  </a:lnTo>
                  <a:lnTo>
                    <a:pt x="471488" y="3567107"/>
                  </a:lnTo>
                  <a:lnTo>
                    <a:pt x="497681" y="3636164"/>
                  </a:lnTo>
                  <a:lnTo>
                    <a:pt x="497681" y="3671882"/>
                  </a:lnTo>
                  <a:lnTo>
                    <a:pt x="566738" y="3719507"/>
                  </a:lnTo>
                  <a:lnTo>
                    <a:pt x="809625" y="3776657"/>
                  </a:lnTo>
                  <a:cubicBezTo>
                    <a:pt x="829469" y="3787769"/>
                    <a:pt x="815974" y="3813170"/>
                    <a:pt x="819149" y="3831426"/>
                  </a:cubicBezTo>
                  <a:lnTo>
                    <a:pt x="509588" y="3886195"/>
                  </a:lnTo>
                  <a:lnTo>
                    <a:pt x="290513" y="3812376"/>
                  </a:lnTo>
                  <a:lnTo>
                    <a:pt x="216694" y="3840951"/>
                  </a:lnTo>
                  <a:lnTo>
                    <a:pt x="47625" y="3812376"/>
                  </a:lnTo>
                  <a:cubicBezTo>
                    <a:pt x="19050" y="3800470"/>
                    <a:pt x="28971" y="3780626"/>
                    <a:pt x="28574" y="3764751"/>
                  </a:cubicBezTo>
                  <a:cubicBezTo>
                    <a:pt x="28177" y="3748876"/>
                    <a:pt x="52785" y="3729826"/>
                    <a:pt x="45244" y="3717126"/>
                  </a:cubicBezTo>
                  <a:lnTo>
                    <a:pt x="0" y="3693314"/>
                  </a:lnTo>
                  <a:lnTo>
                    <a:pt x="254794" y="3055139"/>
                  </a:lnTo>
                  <a:lnTo>
                    <a:pt x="233363" y="3012276"/>
                  </a:lnTo>
                  <a:lnTo>
                    <a:pt x="273844" y="2688426"/>
                  </a:lnTo>
                  <a:lnTo>
                    <a:pt x="233363" y="2400295"/>
                  </a:lnTo>
                  <a:lnTo>
                    <a:pt x="240300" y="2400326"/>
                  </a:lnTo>
                  <a:lnTo>
                    <a:pt x="219075" y="2245515"/>
                  </a:lnTo>
                  <a:lnTo>
                    <a:pt x="109538" y="2193127"/>
                  </a:lnTo>
                  <a:lnTo>
                    <a:pt x="147638" y="2035965"/>
                  </a:lnTo>
                  <a:lnTo>
                    <a:pt x="85725" y="1859752"/>
                  </a:lnTo>
                  <a:lnTo>
                    <a:pt x="123825" y="1202527"/>
                  </a:lnTo>
                  <a:lnTo>
                    <a:pt x="114300" y="997740"/>
                  </a:lnTo>
                  <a:cubicBezTo>
                    <a:pt x="168275" y="863596"/>
                    <a:pt x="207963" y="641345"/>
                    <a:pt x="292894" y="592926"/>
                  </a:cubicBezTo>
                  <a:lnTo>
                    <a:pt x="276225" y="588165"/>
                  </a:lnTo>
                  <a:lnTo>
                    <a:pt x="285751" y="554827"/>
                  </a:lnTo>
                  <a:lnTo>
                    <a:pt x="319088" y="502440"/>
                  </a:lnTo>
                  <a:lnTo>
                    <a:pt x="364331" y="481009"/>
                  </a:lnTo>
                  <a:cubicBezTo>
                    <a:pt x="373062" y="465928"/>
                    <a:pt x="366315" y="459577"/>
                    <a:pt x="354806" y="414333"/>
                  </a:cubicBezTo>
                  <a:cubicBezTo>
                    <a:pt x="343297" y="369089"/>
                    <a:pt x="296465" y="290905"/>
                    <a:pt x="295275" y="209546"/>
                  </a:cubicBezTo>
                  <a:cubicBezTo>
                    <a:pt x="296466" y="121042"/>
                    <a:pt x="362744" y="57543"/>
                    <a:pt x="433388" y="26190"/>
                  </a:cubicBezTo>
                  <a:cubicBezTo>
                    <a:pt x="468710" y="10514"/>
                    <a:pt x="516335" y="1386"/>
                    <a:pt x="567036" y="145"/>
                  </a:cubicBezTo>
                  <a:close/>
                </a:path>
              </a:pathLst>
            </a:custGeom>
            <a:solidFill>
              <a:schemeClr val="bg1">
                <a:lumMod val="75000"/>
              </a:schemeClr>
            </a:soli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363" eaLnBrk="0"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bg1"/>
                </a:solidFill>
                <a:effectLst/>
                <a:uLnTx/>
                <a:uFillTx/>
                <a:latin typeface="Segoe UI" panose="020B0502040204020203" pitchFamily="34" charset="0"/>
                <a:cs typeface="+mn-cs"/>
                <a:sym typeface="Segoe UI" panose="020B0502040204020203" pitchFamily="34" charset="0"/>
              </a:endParaRPr>
            </a:p>
          </p:txBody>
        </p:sp>
        <p:sp>
          <p:nvSpPr>
            <p:cNvPr id="82" name="Freeform 5"/>
            <p:cNvSpPr>
              <a:spLocks/>
            </p:cNvSpPr>
            <p:nvPr/>
          </p:nvSpPr>
          <p:spPr bwMode="auto">
            <a:xfrm>
              <a:off x="11417196" y="3483546"/>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83" name="Freeform 5"/>
            <p:cNvSpPr>
              <a:spLocks/>
            </p:cNvSpPr>
            <p:nvPr/>
          </p:nvSpPr>
          <p:spPr bwMode="auto">
            <a:xfrm>
              <a:off x="11335598" y="4264196"/>
              <a:ext cx="529512" cy="347492"/>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grpSp>
          <p:nvGrpSpPr>
            <p:cNvPr id="84" name="Group 83"/>
            <p:cNvGrpSpPr/>
            <p:nvPr/>
          </p:nvGrpSpPr>
          <p:grpSpPr>
            <a:xfrm>
              <a:off x="11963665" y="6214475"/>
              <a:ext cx="320511" cy="621225"/>
              <a:chOff x="6229350" y="5232400"/>
              <a:chExt cx="539750" cy="1046162"/>
            </a:xfrm>
          </p:grpSpPr>
          <p:sp>
            <p:nvSpPr>
              <p:cNvPr id="8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8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8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grpSp>
      </p:grpSp>
      <p:grpSp>
        <p:nvGrpSpPr>
          <p:cNvPr id="61" name="Group 60"/>
          <p:cNvGrpSpPr/>
          <p:nvPr/>
        </p:nvGrpSpPr>
        <p:grpSpPr>
          <a:xfrm>
            <a:off x="10272589" y="5418709"/>
            <a:ext cx="1600200" cy="955236"/>
            <a:chOff x="8885238" y="5513826"/>
            <a:chExt cx="1600200" cy="955236"/>
          </a:xfrm>
        </p:grpSpPr>
        <p:sp>
          <p:nvSpPr>
            <p:cNvPr id="92" name="Freeform 94"/>
            <p:cNvSpPr>
              <a:spLocks/>
            </p:cNvSpPr>
            <p:nvPr/>
          </p:nvSpPr>
          <p:spPr bwMode="auto">
            <a:xfrm>
              <a:off x="8885238" y="5513826"/>
              <a:ext cx="1600200" cy="955236"/>
            </a:xfrm>
            <a:custGeom>
              <a:avLst/>
              <a:gdLst>
                <a:gd name="T0" fmla="*/ 293 w 348"/>
                <a:gd name="T1" fmla="*/ 100 h 229"/>
                <a:gd name="T2" fmla="*/ 293 w 348"/>
                <a:gd name="T3" fmla="*/ 96 h 229"/>
                <a:gd name="T4" fmla="*/ 197 w 348"/>
                <a:gd name="T5" fmla="*/ 0 h 229"/>
                <a:gd name="T6" fmla="*/ 117 w 348"/>
                <a:gd name="T7" fmla="*/ 43 h 229"/>
                <a:gd name="T8" fmla="*/ 91 w 348"/>
                <a:gd name="T9" fmla="*/ 36 h 229"/>
                <a:gd name="T10" fmla="*/ 60 w 348"/>
                <a:gd name="T11" fmla="*/ 45 h 229"/>
                <a:gd name="T12" fmla="*/ 35 w 348"/>
                <a:gd name="T13" fmla="*/ 90 h 229"/>
                <a:gd name="T14" fmla="*/ 0 w 348"/>
                <a:gd name="T15" fmla="*/ 153 h 229"/>
                <a:gd name="T16" fmla="*/ 68 w 348"/>
                <a:gd name="T17" fmla="*/ 229 h 229"/>
                <a:gd name="T18" fmla="*/ 76 w 348"/>
                <a:gd name="T19" fmla="*/ 229 h 229"/>
                <a:gd name="T20" fmla="*/ 84 w 348"/>
                <a:gd name="T21" fmla="*/ 229 h 229"/>
                <a:gd name="T22" fmla="*/ 240 w 348"/>
                <a:gd name="T23" fmla="*/ 229 h 229"/>
                <a:gd name="T24" fmla="*/ 243 w 348"/>
                <a:gd name="T25" fmla="*/ 229 h 229"/>
                <a:gd name="T26" fmla="*/ 247 w 348"/>
                <a:gd name="T27" fmla="*/ 229 h 229"/>
                <a:gd name="T28" fmla="*/ 259 w 348"/>
                <a:gd name="T29" fmla="*/ 229 h 229"/>
                <a:gd name="T30" fmla="*/ 284 w 348"/>
                <a:gd name="T31" fmla="*/ 229 h 229"/>
                <a:gd name="T32" fmla="*/ 348 w 348"/>
                <a:gd name="T33" fmla="*/ 164 h 229"/>
                <a:gd name="T34" fmla="*/ 293 w 348"/>
                <a:gd name="T35" fmla="*/ 10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8" h="229">
                  <a:moveTo>
                    <a:pt x="293" y="100"/>
                  </a:moveTo>
                  <a:cubicBezTo>
                    <a:pt x="293" y="99"/>
                    <a:pt x="293" y="97"/>
                    <a:pt x="293" y="96"/>
                  </a:cubicBezTo>
                  <a:cubicBezTo>
                    <a:pt x="293" y="43"/>
                    <a:pt x="250" y="0"/>
                    <a:pt x="197" y="0"/>
                  </a:cubicBezTo>
                  <a:cubicBezTo>
                    <a:pt x="164" y="0"/>
                    <a:pt x="134" y="17"/>
                    <a:pt x="117" y="43"/>
                  </a:cubicBezTo>
                  <a:cubicBezTo>
                    <a:pt x="109" y="38"/>
                    <a:pt x="100" y="36"/>
                    <a:pt x="91" y="36"/>
                  </a:cubicBezTo>
                  <a:cubicBezTo>
                    <a:pt x="79" y="36"/>
                    <a:pt x="68" y="39"/>
                    <a:pt x="60" y="45"/>
                  </a:cubicBezTo>
                  <a:cubicBezTo>
                    <a:pt x="45" y="55"/>
                    <a:pt x="35" y="71"/>
                    <a:pt x="35" y="90"/>
                  </a:cubicBezTo>
                  <a:cubicBezTo>
                    <a:pt x="15" y="103"/>
                    <a:pt x="0" y="127"/>
                    <a:pt x="0" y="153"/>
                  </a:cubicBezTo>
                  <a:cubicBezTo>
                    <a:pt x="0" y="192"/>
                    <a:pt x="30" y="224"/>
                    <a:pt x="68" y="229"/>
                  </a:cubicBezTo>
                  <a:cubicBezTo>
                    <a:pt x="70" y="229"/>
                    <a:pt x="73" y="229"/>
                    <a:pt x="76" y="229"/>
                  </a:cubicBezTo>
                  <a:cubicBezTo>
                    <a:pt x="78" y="229"/>
                    <a:pt x="81" y="229"/>
                    <a:pt x="84" y="229"/>
                  </a:cubicBezTo>
                  <a:cubicBezTo>
                    <a:pt x="119" y="229"/>
                    <a:pt x="201" y="229"/>
                    <a:pt x="240" y="229"/>
                  </a:cubicBezTo>
                  <a:cubicBezTo>
                    <a:pt x="241" y="229"/>
                    <a:pt x="242" y="229"/>
                    <a:pt x="243" y="229"/>
                  </a:cubicBezTo>
                  <a:cubicBezTo>
                    <a:pt x="247" y="229"/>
                    <a:pt x="247" y="229"/>
                    <a:pt x="247" y="229"/>
                  </a:cubicBezTo>
                  <a:cubicBezTo>
                    <a:pt x="249" y="229"/>
                    <a:pt x="255" y="229"/>
                    <a:pt x="259" y="229"/>
                  </a:cubicBezTo>
                  <a:cubicBezTo>
                    <a:pt x="284" y="229"/>
                    <a:pt x="284" y="229"/>
                    <a:pt x="284" y="229"/>
                  </a:cubicBezTo>
                  <a:cubicBezTo>
                    <a:pt x="319" y="228"/>
                    <a:pt x="348" y="199"/>
                    <a:pt x="348" y="164"/>
                  </a:cubicBezTo>
                  <a:cubicBezTo>
                    <a:pt x="348" y="132"/>
                    <a:pt x="324" y="105"/>
                    <a:pt x="293" y="100"/>
                  </a:cubicBezTo>
                  <a:close/>
                </a:path>
              </a:pathLst>
            </a:custGeom>
            <a:solidFill>
              <a:schemeClr val="bg2"/>
            </a:solidFill>
            <a:ln w="57150">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grpSp>
          <p:nvGrpSpPr>
            <p:cNvPr id="23" name="Group 22"/>
            <p:cNvGrpSpPr/>
            <p:nvPr/>
          </p:nvGrpSpPr>
          <p:grpSpPr>
            <a:xfrm>
              <a:off x="9584829" y="5647690"/>
              <a:ext cx="365760" cy="365760"/>
              <a:chOff x="9685338" y="5643024"/>
              <a:chExt cx="365760" cy="365760"/>
            </a:xfrm>
          </p:grpSpPr>
          <p:sp>
            <p:nvSpPr>
              <p:cNvPr id="97" name="Oval 53"/>
              <p:cNvSpPr>
                <a:spLocks noChangeArrowheads="1"/>
              </p:cNvSpPr>
              <p:nvPr/>
            </p:nvSpPr>
            <p:spPr bwMode="auto">
              <a:xfrm>
                <a:off x="9685338" y="5643024"/>
                <a:ext cx="365760" cy="365760"/>
              </a:xfrm>
              <a:prstGeom prst="ellipse">
                <a:avLst/>
              </a:pr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98" name="Freeform 54"/>
              <p:cNvSpPr>
                <a:spLocks noEditPoints="1"/>
              </p:cNvSpPr>
              <p:nvPr/>
            </p:nvSpPr>
            <p:spPr bwMode="auto">
              <a:xfrm>
                <a:off x="9774598" y="5753482"/>
                <a:ext cx="187240" cy="144844"/>
              </a:xfrm>
              <a:custGeom>
                <a:avLst/>
                <a:gdLst>
                  <a:gd name="T0" fmla="*/ 66 w 69"/>
                  <a:gd name="T1" fmla="*/ 56 h 59"/>
                  <a:gd name="T2" fmla="*/ 0 w 69"/>
                  <a:gd name="T3" fmla="*/ 10 h 59"/>
                  <a:gd name="T4" fmla="*/ 0 w 69"/>
                  <a:gd name="T5" fmla="*/ 59 h 59"/>
                  <a:gd name="T6" fmla="*/ 69 w 69"/>
                  <a:gd name="T7" fmla="*/ 0 h 59"/>
                  <a:gd name="T8" fmla="*/ 0 w 69"/>
                  <a:gd name="T9" fmla="*/ 0 h 59"/>
                  <a:gd name="T10" fmla="*/ 40 w 69"/>
                  <a:gd name="T11" fmla="*/ 33 h 59"/>
                  <a:gd name="T12" fmla="*/ 38 w 69"/>
                  <a:gd name="T13" fmla="*/ 30 h 59"/>
                  <a:gd name="T14" fmla="*/ 36 w 69"/>
                  <a:gd name="T15" fmla="*/ 28 h 59"/>
                  <a:gd name="T16" fmla="*/ 32 w 69"/>
                  <a:gd name="T17" fmla="*/ 26 h 59"/>
                  <a:gd name="T18" fmla="*/ 29 w 69"/>
                  <a:gd name="T19" fmla="*/ 26 h 59"/>
                  <a:gd name="T20" fmla="*/ 25 w 69"/>
                  <a:gd name="T21" fmla="*/ 28 h 59"/>
                  <a:gd name="T22" fmla="*/ 23 w 69"/>
                  <a:gd name="T23" fmla="*/ 30 h 59"/>
                  <a:gd name="T24" fmla="*/ 21 w 69"/>
                  <a:gd name="T25" fmla="*/ 33 h 59"/>
                  <a:gd name="T26" fmla="*/ 21 w 69"/>
                  <a:gd name="T27" fmla="*/ 36 h 59"/>
                  <a:gd name="T28" fmla="*/ 21 w 69"/>
                  <a:gd name="T29" fmla="*/ 40 h 59"/>
                  <a:gd name="T30" fmla="*/ 23 w 69"/>
                  <a:gd name="T31" fmla="*/ 43 h 59"/>
                  <a:gd name="T32" fmla="*/ 26 w 69"/>
                  <a:gd name="T33" fmla="*/ 46 h 59"/>
                  <a:gd name="T34" fmla="*/ 29 w 69"/>
                  <a:gd name="T35" fmla="*/ 47 h 59"/>
                  <a:gd name="T36" fmla="*/ 31 w 69"/>
                  <a:gd name="T37" fmla="*/ 44 h 59"/>
                  <a:gd name="T38" fmla="*/ 35 w 69"/>
                  <a:gd name="T39" fmla="*/ 46 h 59"/>
                  <a:gd name="T40" fmla="*/ 36 w 69"/>
                  <a:gd name="T41" fmla="*/ 42 h 59"/>
                  <a:gd name="T42" fmla="*/ 40 w 69"/>
                  <a:gd name="T43" fmla="*/ 41 h 59"/>
                  <a:gd name="T44" fmla="*/ 38 w 69"/>
                  <a:gd name="T45" fmla="*/ 38 h 59"/>
                  <a:gd name="T46" fmla="*/ 34 w 69"/>
                  <a:gd name="T47" fmla="*/ 40 h 59"/>
                  <a:gd name="T48" fmla="*/ 27 w 69"/>
                  <a:gd name="T49" fmla="*/ 37 h 59"/>
                  <a:gd name="T50" fmla="*/ 34 w 69"/>
                  <a:gd name="T51" fmla="*/ 34 h 59"/>
                  <a:gd name="T52" fmla="*/ 31 w 69"/>
                  <a:gd name="T53" fmla="*/ 35 h 59"/>
                  <a:gd name="T54" fmla="*/ 29 w 69"/>
                  <a:gd name="T55" fmla="*/ 37 h 59"/>
                  <a:gd name="T56" fmla="*/ 48 w 69"/>
                  <a:gd name="T57" fmla="*/ 28 h 59"/>
                  <a:gd name="T58" fmla="*/ 49 w 69"/>
                  <a:gd name="T59" fmla="*/ 27 h 59"/>
                  <a:gd name="T60" fmla="*/ 48 w 69"/>
                  <a:gd name="T61" fmla="*/ 26 h 59"/>
                  <a:gd name="T62" fmla="*/ 45 w 69"/>
                  <a:gd name="T63" fmla="*/ 24 h 59"/>
                  <a:gd name="T64" fmla="*/ 43 w 69"/>
                  <a:gd name="T65" fmla="*/ 24 h 59"/>
                  <a:gd name="T66" fmla="*/ 39 w 69"/>
                  <a:gd name="T67" fmla="*/ 26 h 59"/>
                  <a:gd name="T68" fmla="*/ 38 w 69"/>
                  <a:gd name="T69" fmla="*/ 27 h 59"/>
                  <a:gd name="T70" fmla="*/ 40 w 69"/>
                  <a:gd name="T71" fmla="*/ 28 h 59"/>
                  <a:gd name="T72" fmla="*/ 38 w 69"/>
                  <a:gd name="T73" fmla="*/ 31 h 59"/>
                  <a:gd name="T74" fmla="*/ 39 w 69"/>
                  <a:gd name="T75" fmla="*/ 32 h 59"/>
                  <a:gd name="T76" fmla="*/ 41 w 69"/>
                  <a:gd name="T77" fmla="*/ 32 h 59"/>
                  <a:gd name="T78" fmla="*/ 43 w 69"/>
                  <a:gd name="T79" fmla="*/ 35 h 59"/>
                  <a:gd name="T80" fmla="*/ 45 w 69"/>
                  <a:gd name="T81" fmla="*/ 33 h 59"/>
                  <a:gd name="T82" fmla="*/ 48 w 69"/>
                  <a:gd name="T83" fmla="*/ 33 h 59"/>
                  <a:gd name="T84" fmla="*/ 49 w 69"/>
                  <a:gd name="T85" fmla="*/ 31 h 59"/>
                  <a:gd name="T86" fmla="*/ 45 w 69"/>
                  <a:gd name="T87" fmla="*/ 29 h 59"/>
                  <a:gd name="T88" fmla="*/ 44 w 69"/>
                  <a:gd name="T89" fmla="*/ 2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 h="59">
                    <a:moveTo>
                      <a:pt x="3" y="14"/>
                    </a:moveTo>
                    <a:cubicBezTo>
                      <a:pt x="3" y="56"/>
                      <a:pt x="3" y="56"/>
                      <a:pt x="3" y="56"/>
                    </a:cubicBezTo>
                    <a:cubicBezTo>
                      <a:pt x="66" y="56"/>
                      <a:pt x="66" y="56"/>
                      <a:pt x="66" y="56"/>
                    </a:cubicBezTo>
                    <a:cubicBezTo>
                      <a:pt x="66" y="14"/>
                      <a:pt x="66" y="14"/>
                      <a:pt x="66" y="14"/>
                    </a:cubicBezTo>
                    <a:cubicBezTo>
                      <a:pt x="3" y="14"/>
                      <a:pt x="3" y="14"/>
                      <a:pt x="3" y="14"/>
                    </a:cubicBezTo>
                    <a:close/>
                    <a:moveTo>
                      <a:pt x="0" y="10"/>
                    </a:moveTo>
                    <a:cubicBezTo>
                      <a:pt x="69" y="10"/>
                      <a:pt x="69" y="10"/>
                      <a:pt x="69" y="10"/>
                    </a:cubicBezTo>
                    <a:cubicBezTo>
                      <a:pt x="69" y="59"/>
                      <a:pt x="69" y="59"/>
                      <a:pt x="69" y="59"/>
                    </a:cubicBezTo>
                    <a:cubicBezTo>
                      <a:pt x="0" y="59"/>
                      <a:pt x="0" y="59"/>
                      <a:pt x="0" y="59"/>
                    </a:cubicBezTo>
                    <a:cubicBezTo>
                      <a:pt x="0" y="10"/>
                      <a:pt x="0" y="10"/>
                      <a:pt x="0" y="10"/>
                    </a:cubicBezTo>
                    <a:close/>
                    <a:moveTo>
                      <a:pt x="0" y="0"/>
                    </a:moveTo>
                    <a:cubicBezTo>
                      <a:pt x="69" y="0"/>
                      <a:pt x="69" y="0"/>
                      <a:pt x="69" y="0"/>
                    </a:cubicBezTo>
                    <a:cubicBezTo>
                      <a:pt x="69" y="7"/>
                      <a:pt x="69" y="7"/>
                      <a:pt x="69" y="7"/>
                    </a:cubicBezTo>
                    <a:cubicBezTo>
                      <a:pt x="0" y="7"/>
                      <a:pt x="0" y="7"/>
                      <a:pt x="0" y="7"/>
                    </a:cubicBezTo>
                    <a:cubicBezTo>
                      <a:pt x="0" y="0"/>
                      <a:pt x="0" y="0"/>
                      <a:pt x="0" y="0"/>
                    </a:cubicBezTo>
                    <a:close/>
                    <a:moveTo>
                      <a:pt x="41" y="36"/>
                    </a:moveTo>
                    <a:cubicBezTo>
                      <a:pt x="41" y="34"/>
                      <a:pt x="41" y="34"/>
                      <a:pt x="41" y="34"/>
                    </a:cubicBezTo>
                    <a:cubicBezTo>
                      <a:pt x="41" y="34"/>
                      <a:pt x="41" y="33"/>
                      <a:pt x="40" y="33"/>
                    </a:cubicBezTo>
                    <a:cubicBezTo>
                      <a:pt x="37" y="33"/>
                      <a:pt x="37" y="33"/>
                      <a:pt x="37" y="33"/>
                    </a:cubicBezTo>
                    <a:cubicBezTo>
                      <a:pt x="37" y="33"/>
                      <a:pt x="37" y="33"/>
                      <a:pt x="37" y="33"/>
                    </a:cubicBezTo>
                    <a:cubicBezTo>
                      <a:pt x="38" y="30"/>
                      <a:pt x="38" y="30"/>
                      <a:pt x="38" y="30"/>
                    </a:cubicBezTo>
                    <a:cubicBezTo>
                      <a:pt x="38" y="29"/>
                      <a:pt x="38" y="29"/>
                      <a:pt x="38" y="29"/>
                    </a:cubicBezTo>
                    <a:cubicBezTo>
                      <a:pt x="37" y="28"/>
                      <a:pt x="37" y="28"/>
                      <a:pt x="37" y="28"/>
                    </a:cubicBezTo>
                    <a:cubicBezTo>
                      <a:pt x="36" y="28"/>
                      <a:pt x="36" y="28"/>
                      <a:pt x="36" y="28"/>
                    </a:cubicBezTo>
                    <a:cubicBezTo>
                      <a:pt x="34" y="30"/>
                      <a:pt x="34" y="30"/>
                      <a:pt x="34" y="30"/>
                    </a:cubicBezTo>
                    <a:cubicBezTo>
                      <a:pt x="33" y="30"/>
                      <a:pt x="33" y="30"/>
                      <a:pt x="33" y="30"/>
                    </a:cubicBezTo>
                    <a:cubicBezTo>
                      <a:pt x="32" y="26"/>
                      <a:pt x="32" y="26"/>
                      <a:pt x="32" y="26"/>
                    </a:cubicBezTo>
                    <a:cubicBezTo>
                      <a:pt x="32" y="26"/>
                      <a:pt x="32" y="26"/>
                      <a:pt x="32" y="26"/>
                    </a:cubicBezTo>
                    <a:cubicBezTo>
                      <a:pt x="30" y="26"/>
                      <a:pt x="30" y="26"/>
                      <a:pt x="30" y="26"/>
                    </a:cubicBezTo>
                    <a:cubicBezTo>
                      <a:pt x="29" y="26"/>
                      <a:pt x="29" y="26"/>
                      <a:pt x="29" y="26"/>
                    </a:cubicBezTo>
                    <a:cubicBezTo>
                      <a:pt x="29" y="30"/>
                      <a:pt x="29" y="30"/>
                      <a:pt x="29" y="30"/>
                    </a:cubicBezTo>
                    <a:cubicBezTo>
                      <a:pt x="28" y="30"/>
                      <a:pt x="28" y="30"/>
                      <a:pt x="28" y="30"/>
                    </a:cubicBezTo>
                    <a:cubicBezTo>
                      <a:pt x="25" y="28"/>
                      <a:pt x="25" y="28"/>
                      <a:pt x="25" y="28"/>
                    </a:cubicBezTo>
                    <a:cubicBezTo>
                      <a:pt x="25" y="28"/>
                      <a:pt x="25" y="28"/>
                      <a:pt x="25" y="28"/>
                    </a:cubicBezTo>
                    <a:cubicBezTo>
                      <a:pt x="23" y="29"/>
                      <a:pt x="23" y="29"/>
                      <a:pt x="23" y="29"/>
                    </a:cubicBezTo>
                    <a:cubicBezTo>
                      <a:pt x="23" y="30"/>
                      <a:pt x="23" y="30"/>
                      <a:pt x="23" y="30"/>
                    </a:cubicBezTo>
                    <a:cubicBezTo>
                      <a:pt x="25" y="33"/>
                      <a:pt x="25" y="33"/>
                      <a:pt x="25" y="33"/>
                    </a:cubicBezTo>
                    <a:cubicBezTo>
                      <a:pt x="24" y="33"/>
                      <a:pt x="24" y="33"/>
                      <a:pt x="24" y="33"/>
                    </a:cubicBezTo>
                    <a:cubicBezTo>
                      <a:pt x="21" y="33"/>
                      <a:pt x="21" y="33"/>
                      <a:pt x="21" y="33"/>
                    </a:cubicBezTo>
                    <a:cubicBezTo>
                      <a:pt x="21" y="34"/>
                      <a:pt x="21" y="34"/>
                      <a:pt x="21" y="34"/>
                    </a:cubicBezTo>
                    <a:cubicBezTo>
                      <a:pt x="20" y="36"/>
                      <a:pt x="20" y="36"/>
                      <a:pt x="20" y="36"/>
                    </a:cubicBezTo>
                    <a:cubicBezTo>
                      <a:pt x="21" y="36"/>
                      <a:pt x="21" y="36"/>
                      <a:pt x="21" y="36"/>
                    </a:cubicBezTo>
                    <a:cubicBezTo>
                      <a:pt x="23" y="38"/>
                      <a:pt x="23" y="38"/>
                      <a:pt x="23" y="38"/>
                    </a:cubicBezTo>
                    <a:cubicBezTo>
                      <a:pt x="23" y="38"/>
                      <a:pt x="23" y="38"/>
                      <a:pt x="24" y="38"/>
                    </a:cubicBezTo>
                    <a:cubicBezTo>
                      <a:pt x="21" y="40"/>
                      <a:pt x="21" y="40"/>
                      <a:pt x="21" y="40"/>
                    </a:cubicBezTo>
                    <a:cubicBezTo>
                      <a:pt x="21" y="41"/>
                      <a:pt x="21" y="41"/>
                      <a:pt x="21" y="41"/>
                    </a:cubicBezTo>
                    <a:cubicBezTo>
                      <a:pt x="22" y="43"/>
                      <a:pt x="22" y="43"/>
                      <a:pt x="22" y="43"/>
                    </a:cubicBezTo>
                    <a:cubicBezTo>
                      <a:pt x="23" y="43"/>
                      <a:pt x="23" y="43"/>
                      <a:pt x="23" y="43"/>
                    </a:cubicBezTo>
                    <a:cubicBezTo>
                      <a:pt x="26" y="42"/>
                      <a:pt x="26" y="42"/>
                      <a:pt x="26" y="42"/>
                    </a:cubicBezTo>
                    <a:cubicBezTo>
                      <a:pt x="26" y="43"/>
                      <a:pt x="26" y="43"/>
                      <a:pt x="26" y="43"/>
                    </a:cubicBezTo>
                    <a:cubicBezTo>
                      <a:pt x="26" y="46"/>
                      <a:pt x="26" y="46"/>
                      <a:pt x="26" y="46"/>
                    </a:cubicBezTo>
                    <a:cubicBezTo>
                      <a:pt x="26" y="46"/>
                      <a:pt x="26" y="46"/>
                      <a:pt x="26" y="46"/>
                    </a:cubicBezTo>
                    <a:cubicBezTo>
                      <a:pt x="28" y="47"/>
                      <a:pt x="28" y="47"/>
                      <a:pt x="28" y="47"/>
                    </a:cubicBezTo>
                    <a:cubicBezTo>
                      <a:pt x="29" y="47"/>
                      <a:pt x="29" y="47"/>
                      <a:pt x="29" y="47"/>
                    </a:cubicBezTo>
                    <a:cubicBezTo>
                      <a:pt x="30" y="44"/>
                      <a:pt x="30" y="44"/>
                      <a:pt x="30" y="44"/>
                    </a:cubicBezTo>
                    <a:cubicBezTo>
                      <a:pt x="31" y="44"/>
                      <a:pt x="31" y="44"/>
                      <a:pt x="31" y="44"/>
                    </a:cubicBezTo>
                    <a:cubicBezTo>
                      <a:pt x="31" y="44"/>
                      <a:pt x="31" y="44"/>
                      <a:pt x="31" y="44"/>
                    </a:cubicBezTo>
                    <a:cubicBezTo>
                      <a:pt x="33" y="47"/>
                      <a:pt x="33" y="47"/>
                      <a:pt x="33" y="47"/>
                    </a:cubicBezTo>
                    <a:cubicBezTo>
                      <a:pt x="33" y="47"/>
                      <a:pt x="33" y="47"/>
                      <a:pt x="33" y="47"/>
                    </a:cubicBezTo>
                    <a:cubicBezTo>
                      <a:pt x="35" y="46"/>
                      <a:pt x="35" y="46"/>
                      <a:pt x="35" y="46"/>
                    </a:cubicBezTo>
                    <a:cubicBezTo>
                      <a:pt x="36" y="46"/>
                      <a:pt x="36" y="46"/>
                      <a:pt x="36" y="46"/>
                    </a:cubicBezTo>
                    <a:cubicBezTo>
                      <a:pt x="35" y="43"/>
                      <a:pt x="35" y="43"/>
                      <a:pt x="35" y="43"/>
                    </a:cubicBezTo>
                    <a:cubicBezTo>
                      <a:pt x="36" y="42"/>
                      <a:pt x="36" y="42"/>
                      <a:pt x="36" y="42"/>
                    </a:cubicBezTo>
                    <a:cubicBezTo>
                      <a:pt x="39" y="43"/>
                      <a:pt x="39" y="43"/>
                      <a:pt x="39" y="43"/>
                    </a:cubicBezTo>
                    <a:cubicBezTo>
                      <a:pt x="39" y="43"/>
                      <a:pt x="39" y="43"/>
                      <a:pt x="39" y="43"/>
                    </a:cubicBezTo>
                    <a:cubicBezTo>
                      <a:pt x="40" y="41"/>
                      <a:pt x="40" y="41"/>
                      <a:pt x="40" y="41"/>
                    </a:cubicBezTo>
                    <a:cubicBezTo>
                      <a:pt x="40" y="40"/>
                      <a:pt x="40" y="40"/>
                      <a:pt x="40" y="40"/>
                    </a:cubicBezTo>
                    <a:cubicBezTo>
                      <a:pt x="38" y="38"/>
                      <a:pt x="38" y="38"/>
                      <a:pt x="38" y="38"/>
                    </a:cubicBezTo>
                    <a:cubicBezTo>
                      <a:pt x="38" y="38"/>
                      <a:pt x="38" y="38"/>
                      <a:pt x="38" y="38"/>
                    </a:cubicBezTo>
                    <a:cubicBezTo>
                      <a:pt x="41" y="36"/>
                      <a:pt x="41" y="36"/>
                      <a:pt x="41" y="36"/>
                    </a:cubicBezTo>
                    <a:close/>
                    <a:moveTo>
                      <a:pt x="35" y="37"/>
                    </a:moveTo>
                    <a:cubicBezTo>
                      <a:pt x="35" y="38"/>
                      <a:pt x="34" y="39"/>
                      <a:pt x="34" y="40"/>
                    </a:cubicBezTo>
                    <a:cubicBezTo>
                      <a:pt x="33" y="40"/>
                      <a:pt x="32" y="41"/>
                      <a:pt x="31" y="41"/>
                    </a:cubicBezTo>
                    <a:cubicBezTo>
                      <a:pt x="30" y="41"/>
                      <a:pt x="29" y="40"/>
                      <a:pt x="28" y="40"/>
                    </a:cubicBezTo>
                    <a:cubicBezTo>
                      <a:pt x="27" y="39"/>
                      <a:pt x="27" y="38"/>
                      <a:pt x="27" y="37"/>
                    </a:cubicBezTo>
                    <a:cubicBezTo>
                      <a:pt x="27" y="35"/>
                      <a:pt x="27" y="34"/>
                      <a:pt x="28" y="34"/>
                    </a:cubicBezTo>
                    <a:cubicBezTo>
                      <a:pt x="29" y="33"/>
                      <a:pt x="30" y="32"/>
                      <a:pt x="31" y="32"/>
                    </a:cubicBezTo>
                    <a:cubicBezTo>
                      <a:pt x="32" y="32"/>
                      <a:pt x="33" y="33"/>
                      <a:pt x="34" y="34"/>
                    </a:cubicBezTo>
                    <a:cubicBezTo>
                      <a:pt x="34" y="34"/>
                      <a:pt x="35" y="35"/>
                      <a:pt x="35" y="37"/>
                    </a:cubicBezTo>
                    <a:close/>
                    <a:moveTo>
                      <a:pt x="29" y="37"/>
                    </a:moveTo>
                    <a:cubicBezTo>
                      <a:pt x="29" y="36"/>
                      <a:pt x="30" y="35"/>
                      <a:pt x="31" y="35"/>
                    </a:cubicBezTo>
                    <a:cubicBezTo>
                      <a:pt x="32" y="35"/>
                      <a:pt x="33" y="36"/>
                      <a:pt x="33" y="37"/>
                    </a:cubicBezTo>
                    <a:cubicBezTo>
                      <a:pt x="33" y="38"/>
                      <a:pt x="32" y="39"/>
                      <a:pt x="31" y="39"/>
                    </a:cubicBezTo>
                    <a:cubicBezTo>
                      <a:pt x="30" y="39"/>
                      <a:pt x="29" y="38"/>
                      <a:pt x="29" y="37"/>
                    </a:cubicBezTo>
                    <a:close/>
                    <a:moveTo>
                      <a:pt x="48" y="30"/>
                    </a:moveTo>
                    <a:cubicBezTo>
                      <a:pt x="48" y="29"/>
                      <a:pt x="48" y="29"/>
                      <a:pt x="48" y="29"/>
                    </a:cubicBezTo>
                    <a:cubicBezTo>
                      <a:pt x="48" y="28"/>
                      <a:pt x="48" y="28"/>
                      <a:pt x="48" y="28"/>
                    </a:cubicBezTo>
                    <a:cubicBezTo>
                      <a:pt x="49" y="27"/>
                      <a:pt x="49" y="27"/>
                      <a:pt x="49" y="27"/>
                    </a:cubicBezTo>
                    <a:cubicBezTo>
                      <a:pt x="49" y="27"/>
                      <a:pt x="49" y="27"/>
                      <a:pt x="49" y="27"/>
                    </a:cubicBezTo>
                    <a:cubicBezTo>
                      <a:pt x="49" y="27"/>
                      <a:pt x="49" y="27"/>
                      <a:pt x="49" y="27"/>
                    </a:cubicBezTo>
                    <a:cubicBezTo>
                      <a:pt x="48" y="26"/>
                      <a:pt x="48" y="26"/>
                      <a:pt x="48" y="26"/>
                    </a:cubicBezTo>
                    <a:cubicBezTo>
                      <a:pt x="48" y="26"/>
                      <a:pt x="48" y="26"/>
                      <a:pt x="48" y="26"/>
                    </a:cubicBezTo>
                    <a:cubicBezTo>
                      <a:pt x="48" y="26"/>
                      <a:pt x="48" y="26"/>
                      <a:pt x="48" y="26"/>
                    </a:cubicBezTo>
                    <a:cubicBezTo>
                      <a:pt x="46" y="26"/>
                      <a:pt x="46" y="26"/>
                      <a:pt x="46" y="26"/>
                    </a:cubicBezTo>
                    <a:cubicBezTo>
                      <a:pt x="46" y="26"/>
                      <a:pt x="45" y="26"/>
                      <a:pt x="45" y="25"/>
                    </a:cubicBezTo>
                    <a:cubicBezTo>
                      <a:pt x="45" y="24"/>
                      <a:pt x="45" y="24"/>
                      <a:pt x="45" y="24"/>
                    </a:cubicBezTo>
                    <a:cubicBezTo>
                      <a:pt x="44" y="24"/>
                      <a:pt x="44" y="24"/>
                      <a:pt x="44" y="24"/>
                    </a:cubicBezTo>
                    <a:cubicBezTo>
                      <a:pt x="43" y="24"/>
                      <a:pt x="43" y="24"/>
                      <a:pt x="43" y="24"/>
                    </a:cubicBezTo>
                    <a:cubicBezTo>
                      <a:pt x="43" y="24"/>
                      <a:pt x="43" y="24"/>
                      <a:pt x="43" y="24"/>
                    </a:cubicBezTo>
                    <a:cubicBezTo>
                      <a:pt x="42" y="25"/>
                      <a:pt x="42" y="25"/>
                      <a:pt x="42" y="25"/>
                    </a:cubicBezTo>
                    <a:cubicBezTo>
                      <a:pt x="42" y="26"/>
                      <a:pt x="41" y="26"/>
                      <a:pt x="41" y="26"/>
                    </a:cubicBezTo>
                    <a:cubicBezTo>
                      <a:pt x="39" y="26"/>
                      <a:pt x="39" y="26"/>
                      <a:pt x="39" y="26"/>
                    </a:cubicBezTo>
                    <a:cubicBezTo>
                      <a:pt x="39" y="26"/>
                      <a:pt x="39" y="26"/>
                      <a:pt x="39" y="26"/>
                    </a:cubicBezTo>
                    <a:cubicBezTo>
                      <a:pt x="39" y="26"/>
                      <a:pt x="39" y="26"/>
                      <a:pt x="39" y="26"/>
                    </a:cubicBezTo>
                    <a:cubicBezTo>
                      <a:pt x="38" y="27"/>
                      <a:pt x="38" y="27"/>
                      <a:pt x="38" y="27"/>
                    </a:cubicBezTo>
                    <a:cubicBezTo>
                      <a:pt x="38" y="27"/>
                      <a:pt x="38" y="27"/>
                      <a:pt x="38" y="27"/>
                    </a:cubicBezTo>
                    <a:cubicBezTo>
                      <a:pt x="38" y="27"/>
                      <a:pt x="38" y="27"/>
                      <a:pt x="38" y="27"/>
                    </a:cubicBezTo>
                    <a:cubicBezTo>
                      <a:pt x="40" y="28"/>
                      <a:pt x="40" y="28"/>
                      <a:pt x="40" y="28"/>
                    </a:cubicBezTo>
                    <a:cubicBezTo>
                      <a:pt x="39" y="29"/>
                      <a:pt x="39" y="29"/>
                      <a:pt x="39" y="29"/>
                    </a:cubicBezTo>
                    <a:cubicBezTo>
                      <a:pt x="40" y="30"/>
                      <a:pt x="40" y="30"/>
                      <a:pt x="40" y="30"/>
                    </a:cubicBezTo>
                    <a:cubicBezTo>
                      <a:pt x="38" y="31"/>
                      <a:pt x="38" y="31"/>
                      <a:pt x="38" y="31"/>
                    </a:cubicBezTo>
                    <a:cubicBezTo>
                      <a:pt x="38" y="31"/>
                      <a:pt x="38" y="31"/>
                      <a:pt x="38" y="31"/>
                    </a:cubicBezTo>
                    <a:cubicBezTo>
                      <a:pt x="38" y="32"/>
                      <a:pt x="38" y="32"/>
                      <a:pt x="38" y="32"/>
                    </a:cubicBezTo>
                    <a:cubicBezTo>
                      <a:pt x="39" y="32"/>
                      <a:pt x="39" y="32"/>
                      <a:pt x="39" y="32"/>
                    </a:cubicBezTo>
                    <a:cubicBezTo>
                      <a:pt x="39" y="33"/>
                      <a:pt x="39" y="33"/>
                      <a:pt x="39" y="33"/>
                    </a:cubicBezTo>
                    <a:cubicBezTo>
                      <a:pt x="39" y="33"/>
                      <a:pt x="39" y="33"/>
                      <a:pt x="39" y="33"/>
                    </a:cubicBezTo>
                    <a:cubicBezTo>
                      <a:pt x="41" y="32"/>
                      <a:pt x="41" y="32"/>
                      <a:pt x="41" y="32"/>
                    </a:cubicBezTo>
                    <a:cubicBezTo>
                      <a:pt x="41" y="33"/>
                      <a:pt x="42" y="33"/>
                      <a:pt x="42" y="33"/>
                    </a:cubicBezTo>
                    <a:cubicBezTo>
                      <a:pt x="43" y="35"/>
                      <a:pt x="43" y="35"/>
                      <a:pt x="43" y="35"/>
                    </a:cubicBezTo>
                    <a:cubicBezTo>
                      <a:pt x="43" y="35"/>
                      <a:pt x="43" y="35"/>
                      <a:pt x="43" y="35"/>
                    </a:cubicBezTo>
                    <a:cubicBezTo>
                      <a:pt x="44" y="35"/>
                      <a:pt x="44" y="35"/>
                      <a:pt x="44" y="35"/>
                    </a:cubicBezTo>
                    <a:cubicBezTo>
                      <a:pt x="45" y="35"/>
                      <a:pt x="45" y="35"/>
                      <a:pt x="45" y="35"/>
                    </a:cubicBezTo>
                    <a:cubicBezTo>
                      <a:pt x="45" y="33"/>
                      <a:pt x="45" y="33"/>
                      <a:pt x="45" y="33"/>
                    </a:cubicBezTo>
                    <a:cubicBezTo>
                      <a:pt x="45" y="33"/>
                      <a:pt x="46" y="33"/>
                      <a:pt x="46" y="32"/>
                    </a:cubicBezTo>
                    <a:cubicBezTo>
                      <a:pt x="48" y="33"/>
                      <a:pt x="48" y="33"/>
                      <a:pt x="48" y="33"/>
                    </a:cubicBezTo>
                    <a:cubicBezTo>
                      <a:pt x="48" y="33"/>
                      <a:pt x="48" y="33"/>
                      <a:pt x="48" y="33"/>
                    </a:cubicBezTo>
                    <a:cubicBezTo>
                      <a:pt x="48" y="32"/>
                      <a:pt x="48" y="32"/>
                      <a:pt x="48" y="32"/>
                    </a:cubicBezTo>
                    <a:cubicBezTo>
                      <a:pt x="49" y="32"/>
                      <a:pt x="49" y="32"/>
                      <a:pt x="49" y="32"/>
                    </a:cubicBezTo>
                    <a:cubicBezTo>
                      <a:pt x="49" y="31"/>
                      <a:pt x="49" y="31"/>
                      <a:pt x="49" y="31"/>
                    </a:cubicBezTo>
                    <a:cubicBezTo>
                      <a:pt x="49" y="31"/>
                      <a:pt x="49" y="31"/>
                      <a:pt x="49" y="31"/>
                    </a:cubicBezTo>
                    <a:cubicBezTo>
                      <a:pt x="48" y="30"/>
                      <a:pt x="48" y="30"/>
                      <a:pt x="48" y="30"/>
                    </a:cubicBezTo>
                    <a:close/>
                    <a:moveTo>
                      <a:pt x="45" y="29"/>
                    </a:moveTo>
                    <a:cubicBezTo>
                      <a:pt x="45" y="30"/>
                      <a:pt x="44" y="31"/>
                      <a:pt x="44" y="31"/>
                    </a:cubicBezTo>
                    <a:cubicBezTo>
                      <a:pt x="43" y="31"/>
                      <a:pt x="42" y="30"/>
                      <a:pt x="42" y="29"/>
                    </a:cubicBezTo>
                    <a:cubicBezTo>
                      <a:pt x="42" y="28"/>
                      <a:pt x="43" y="28"/>
                      <a:pt x="44" y="28"/>
                    </a:cubicBezTo>
                    <a:cubicBezTo>
                      <a:pt x="44" y="28"/>
                      <a:pt x="45" y="28"/>
                      <a:pt x="45" y="29"/>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grpSp>
        <p:grpSp>
          <p:nvGrpSpPr>
            <p:cNvPr id="22" name="Group 21"/>
            <p:cNvGrpSpPr/>
            <p:nvPr/>
          </p:nvGrpSpPr>
          <p:grpSpPr>
            <a:xfrm>
              <a:off x="9856453" y="5970349"/>
              <a:ext cx="365760" cy="365760"/>
              <a:chOff x="9856453" y="5970349"/>
              <a:chExt cx="365760" cy="365760"/>
            </a:xfrm>
          </p:grpSpPr>
          <p:sp>
            <p:nvSpPr>
              <p:cNvPr id="95" name="Oval 51"/>
              <p:cNvSpPr>
                <a:spLocks noChangeArrowheads="1"/>
              </p:cNvSpPr>
              <p:nvPr/>
            </p:nvSpPr>
            <p:spPr bwMode="auto">
              <a:xfrm>
                <a:off x="9856453" y="5970349"/>
                <a:ext cx="365760" cy="3657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96" name="Freeform 52"/>
              <p:cNvSpPr>
                <a:spLocks noEditPoints="1"/>
              </p:cNvSpPr>
              <p:nvPr/>
            </p:nvSpPr>
            <p:spPr bwMode="auto">
              <a:xfrm>
                <a:off x="9950589" y="6084340"/>
                <a:ext cx="177488" cy="137779"/>
              </a:xfrm>
              <a:custGeom>
                <a:avLst/>
                <a:gdLst>
                  <a:gd name="T0" fmla="*/ 62 w 65"/>
                  <a:gd name="T1" fmla="*/ 53 h 56"/>
                  <a:gd name="T2" fmla="*/ 0 w 65"/>
                  <a:gd name="T3" fmla="*/ 10 h 56"/>
                  <a:gd name="T4" fmla="*/ 0 w 65"/>
                  <a:gd name="T5" fmla="*/ 56 h 56"/>
                  <a:gd name="T6" fmla="*/ 65 w 65"/>
                  <a:gd name="T7" fmla="*/ 0 h 56"/>
                  <a:gd name="T8" fmla="*/ 0 w 65"/>
                  <a:gd name="T9" fmla="*/ 0 h 56"/>
                  <a:gd name="T10" fmla="*/ 38 w 65"/>
                  <a:gd name="T11" fmla="*/ 32 h 56"/>
                  <a:gd name="T12" fmla="*/ 36 w 65"/>
                  <a:gd name="T13" fmla="*/ 28 h 56"/>
                  <a:gd name="T14" fmla="*/ 34 w 65"/>
                  <a:gd name="T15" fmla="*/ 27 h 56"/>
                  <a:gd name="T16" fmla="*/ 31 w 65"/>
                  <a:gd name="T17" fmla="*/ 25 h 56"/>
                  <a:gd name="T18" fmla="*/ 28 w 65"/>
                  <a:gd name="T19" fmla="*/ 25 h 56"/>
                  <a:gd name="T20" fmla="*/ 24 w 65"/>
                  <a:gd name="T21" fmla="*/ 27 h 56"/>
                  <a:gd name="T22" fmla="*/ 22 w 65"/>
                  <a:gd name="T23" fmla="*/ 28 h 56"/>
                  <a:gd name="T24" fmla="*/ 20 w 65"/>
                  <a:gd name="T25" fmla="*/ 32 h 56"/>
                  <a:gd name="T26" fmla="*/ 20 w 65"/>
                  <a:gd name="T27" fmla="*/ 34 h 56"/>
                  <a:gd name="T28" fmla="*/ 20 w 65"/>
                  <a:gd name="T29" fmla="*/ 38 h 56"/>
                  <a:gd name="T30" fmla="*/ 22 w 65"/>
                  <a:gd name="T31" fmla="*/ 41 h 56"/>
                  <a:gd name="T32" fmla="*/ 25 w 65"/>
                  <a:gd name="T33" fmla="*/ 43 h 56"/>
                  <a:gd name="T34" fmla="*/ 27 w 65"/>
                  <a:gd name="T35" fmla="*/ 44 h 56"/>
                  <a:gd name="T36" fmla="*/ 30 w 65"/>
                  <a:gd name="T37" fmla="*/ 42 h 56"/>
                  <a:gd name="T38" fmla="*/ 33 w 65"/>
                  <a:gd name="T39" fmla="*/ 43 h 56"/>
                  <a:gd name="T40" fmla="*/ 34 w 65"/>
                  <a:gd name="T41" fmla="*/ 40 h 56"/>
                  <a:gd name="T42" fmla="*/ 38 w 65"/>
                  <a:gd name="T43" fmla="*/ 39 h 56"/>
                  <a:gd name="T44" fmla="*/ 36 w 65"/>
                  <a:gd name="T45" fmla="*/ 36 h 56"/>
                  <a:gd name="T46" fmla="*/ 32 w 65"/>
                  <a:gd name="T47" fmla="*/ 38 h 56"/>
                  <a:gd name="T48" fmla="*/ 25 w 65"/>
                  <a:gd name="T49" fmla="*/ 35 h 56"/>
                  <a:gd name="T50" fmla="*/ 32 w 65"/>
                  <a:gd name="T51" fmla="*/ 32 h 56"/>
                  <a:gd name="T52" fmla="*/ 29 w 65"/>
                  <a:gd name="T53" fmla="*/ 33 h 56"/>
                  <a:gd name="T54" fmla="*/ 27 w 65"/>
                  <a:gd name="T55" fmla="*/ 35 h 56"/>
                  <a:gd name="T56" fmla="*/ 45 w 65"/>
                  <a:gd name="T57" fmla="*/ 27 h 56"/>
                  <a:gd name="T58" fmla="*/ 46 w 65"/>
                  <a:gd name="T59" fmla="*/ 26 h 56"/>
                  <a:gd name="T60" fmla="*/ 45 w 65"/>
                  <a:gd name="T61" fmla="*/ 25 h 56"/>
                  <a:gd name="T62" fmla="*/ 42 w 65"/>
                  <a:gd name="T63" fmla="*/ 23 h 56"/>
                  <a:gd name="T64" fmla="*/ 40 w 65"/>
                  <a:gd name="T65" fmla="*/ 23 h 56"/>
                  <a:gd name="T66" fmla="*/ 37 w 65"/>
                  <a:gd name="T67" fmla="*/ 25 h 56"/>
                  <a:gd name="T68" fmla="*/ 36 w 65"/>
                  <a:gd name="T69" fmla="*/ 26 h 56"/>
                  <a:gd name="T70" fmla="*/ 38 w 65"/>
                  <a:gd name="T71" fmla="*/ 27 h 56"/>
                  <a:gd name="T72" fmla="*/ 36 w 65"/>
                  <a:gd name="T73" fmla="*/ 29 h 56"/>
                  <a:gd name="T74" fmla="*/ 37 w 65"/>
                  <a:gd name="T75" fmla="*/ 31 h 56"/>
                  <a:gd name="T76" fmla="*/ 39 w 65"/>
                  <a:gd name="T77" fmla="*/ 31 h 56"/>
                  <a:gd name="T78" fmla="*/ 41 w 65"/>
                  <a:gd name="T79" fmla="*/ 33 h 56"/>
                  <a:gd name="T80" fmla="*/ 42 w 65"/>
                  <a:gd name="T81" fmla="*/ 31 h 56"/>
                  <a:gd name="T82" fmla="*/ 45 w 65"/>
                  <a:gd name="T83" fmla="*/ 31 h 56"/>
                  <a:gd name="T84" fmla="*/ 46 w 65"/>
                  <a:gd name="T85" fmla="*/ 30 h 56"/>
                  <a:gd name="T86" fmla="*/ 43 w 65"/>
                  <a:gd name="T87" fmla="*/ 28 h 56"/>
                  <a:gd name="T88" fmla="*/ 41 w 65"/>
                  <a:gd name="T89"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5" h="56">
                    <a:moveTo>
                      <a:pt x="3" y="14"/>
                    </a:moveTo>
                    <a:cubicBezTo>
                      <a:pt x="3" y="53"/>
                      <a:pt x="3" y="53"/>
                      <a:pt x="3" y="53"/>
                    </a:cubicBezTo>
                    <a:cubicBezTo>
                      <a:pt x="62" y="53"/>
                      <a:pt x="62" y="53"/>
                      <a:pt x="62" y="53"/>
                    </a:cubicBezTo>
                    <a:cubicBezTo>
                      <a:pt x="62" y="14"/>
                      <a:pt x="62" y="14"/>
                      <a:pt x="62" y="14"/>
                    </a:cubicBezTo>
                    <a:cubicBezTo>
                      <a:pt x="3" y="14"/>
                      <a:pt x="3" y="14"/>
                      <a:pt x="3" y="14"/>
                    </a:cubicBezTo>
                    <a:close/>
                    <a:moveTo>
                      <a:pt x="0" y="10"/>
                    </a:moveTo>
                    <a:cubicBezTo>
                      <a:pt x="65" y="10"/>
                      <a:pt x="65" y="10"/>
                      <a:pt x="65" y="10"/>
                    </a:cubicBezTo>
                    <a:cubicBezTo>
                      <a:pt x="65" y="56"/>
                      <a:pt x="65" y="56"/>
                      <a:pt x="65" y="56"/>
                    </a:cubicBezTo>
                    <a:cubicBezTo>
                      <a:pt x="0" y="56"/>
                      <a:pt x="0" y="56"/>
                      <a:pt x="0" y="56"/>
                    </a:cubicBezTo>
                    <a:cubicBezTo>
                      <a:pt x="0" y="10"/>
                      <a:pt x="0" y="10"/>
                      <a:pt x="0" y="10"/>
                    </a:cubicBezTo>
                    <a:close/>
                    <a:moveTo>
                      <a:pt x="0" y="0"/>
                    </a:moveTo>
                    <a:cubicBezTo>
                      <a:pt x="65" y="0"/>
                      <a:pt x="65" y="0"/>
                      <a:pt x="65" y="0"/>
                    </a:cubicBezTo>
                    <a:cubicBezTo>
                      <a:pt x="65" y="7"/>
                      <a:pt x="65" y="7"/>
                      <a:pt x="65" y="7"/>
                    </a:cubicBezTo>
                    <a:cubicBezTo>
                      <a:pt x="0" y="7"/>
                      <a:pt x="0" y="7"/>
                      <a:pt x="0" y="7"/>
                    </a:cubicBezTo>
                    <a:cubicBezTo>
                      <a:pt x="0" y="0"/>
                      <a:pt x="0" y="0"/>
                      <a:pt x="0" y="0"/>
                    </a:cubicBezTo>
                    <a:close/>
                    <a:moveTo>
                      <a:pt x="39" y="34"/>
                    </a:moveTo>
                    <a:cubicBezTo>
                      <a:pt x="39" y="32"/>
                      <a:pt x="39" y="32"/>
                      <a:pt x="39" y="32"/>
                    </a:cubicBezTo>
                    <a:cubicBezTo>
                      <a:pt x="38" y="32"/>
                      <a:pt x="38" y="32"/>
                      <a:pt x="38" y="32"/>
                    </a:cubicBezTo>
                    <a:cubicBezTo>
                      <a:pt x="35" y="32"/>
                      <a:pt x="35" y="32"/>
                      <a:pt x="35" y="32"/>
                    </a:cubicBezTo>
                    <a:cubicBezTo>
                      <a:pt x="35" y="31"/>
                      <a:pt x="35" y="31"/>
                      <a:pt x="35" y="31"/>
                    </a:cubicBezTo>
                    <a:cubicBezTo>
                      <a:pt x="36" y="28"/>
                      <a:pt x="36" y="28"/>
                      <a:pt x="36" y="28"/>
                    </a:cubicBezTo>
                    <a:cubicBezTo>
                      <a:pt x="36" y="28"/>
                      <a:pt x="36" y="28"/>
                      <a:pt x="36" y="28"/>
                    </a:cubicBezTo>
                    <a:cubicBezTo>
                      <a:pt x="35" y="27"/>
                      <a:pt x="35" y="27"/>
                      <a:pt x="35" y="27"/>
                    </a:cubicBezTo>
                    <a:cubicBezTo>
                      <a:pt x="34" y="27"/>
                      <a:pt x="34" y="27"/>
                      <a:pt x="34" y="27"/>
                    </a:cubicBezTo>
                    <a:cubicBezTo>
                      <a:pt x="32" y="28"/>
                      <a:pt x="32" y="28"/>
                      <a:pt x="32" y="28"/>
                    </a:cubicBezTo>
                    <a:cubicBezTo>
                      <a:pt x="31" y="28"/>
                      <a:pt x="31" y="28"/>
                      <a:pt x="31" y="28"/>
                    </a:cubicBezTo>
                    <a:cubicBezTo>
                      <a:pt x="31" y="25"/>
                      <a:pt x="31" y="25"/>
                      <a:pt x="31" y="25"/>
                    </a:cubicBezTo>
                    <a:cubicBezTo>
                      <a:pt x="30" y="25"/>
                      <a:pt x="30" y="25"/>
                      <a:pt x="30" y="25"/>
                    </a:cubicBezTo>
                    <a:cubicBezTo>
                      <a:pt x="28" y="25"/>
                      <a:pt x="28" y="25"/>
                      <a:pt x="28" y="25"/>
                    </a:cubicBezTo>
                    <a:cubicBezTo>
                      <a:pt x="28" y="25"/>
                      <a:pt x="28" y="25"/>
                      <a:pt x="28" y="25"/>
                    </a:cubicBezTo>
                    <a:cubicBezTo>
                      <a:pt x="27" y="28"/>
                      <a:pt x="27" y="28"/>
                      <a:pt x="27" y="28"/>
                    </a:cubicBezTo>
                    <a:cubicBezTo>
                      <a:pt x="26" y="28"/>
                      <a:pt x="26" y="28"/>
                      <a:pt x="26" y="28"/>
                    </a:cubicBezTo>
                    <a:cubicBezTo>
                      <a:pt x="24" y="27"/>
                      <a:pt x="24" y="27"/>
                      <a:pt x="24" y="27"/>
                    </a:cubicBezTo>
                    <a:cubicBezTo>
                      <a:pt x="24" y="27"/>
                      <a:pt x="24" y="27"/>
                      <a:pt x="24" y="27"/>
                    </a:cubicBezTo>
                    <a:cubicBezTo>
                      <a:pt x="22" y="28"/>
                      <a:pt x="22" y="28"/>
                      <a:pt x="22" y="28"/>
                    </a:cubicBezTo>
                    <a:cubicBezTo>
                      <a:pt x="22" y="28"/>
                      <a:pt x="22" y="28"/>
                      <a:pt x="22" y="28"/>
                    </a:cubicBezTo>
                    <a:cubicBezTo>
                      <a:pt x="23" y="31"/>
                      <a:pt x="23" y="31"/>
                      <a:pt x="23" y="31"/>
                    </a:cubicBezTo>
                    <a:cubicBezTo>
                      <a:pt x="23" y="32"/>
                      <a:pt x="23" y="32"/>
                      <a:pt x="23" y="32"/>
                    </a:cubicBezTo>
                    <a:cubicBezTo>
                      <a:pt x="20" y="32"/>
                      <a:pt x="20" y="32"/>
                      <a:pt x="20" y="32"/>
                    </a:cubicBezTo>
                    <a:cubicBezTo>
                      <a:pt x="20" y="32"/>
                      <a:pt x="20" y="32"/>
                      <a:pt x="20" y="32"/>
                    </a:cubicBezTo>
                    <a:cubicBezTo>
                      <a:pt x="19" y="34"/>
                      <a:pt x="19" y="34"/>
                      <a:pt x="19" y="34"/>
                    </a:cubicBezTo>
                    <a:cubicBezTo>
                      <a:pt x="20" y="34"/>
                      <a:pt x="20" y="34"/>
                      <a:pt x="20" y="34"/>
                    </a:cubicBezTo>
                    <a:cubicBezTo>
                      <a:pt x="22" y="36"/>
                      <a:pt x="22" y="36"/>
                      <a:pt x="22" y="36"/>
                    </a:cubicBezTo>
                    <a:cubicBezTo>
                      <a:pt x="22" y="36"/>
                      <a:pt x="22" y="36"/>
                      <a:pt x="22" y="36"/>
                    </a:cubicBezTo>
                    <a:cubicBezTo>
                      <a:pt x="20" y="38"/>
                      <a:pt x="20" y="38"/>
                      <a:pt x="20" y="38"/>
                    </a:cubicBezTo>
                    <a:cubicBezTo>
                      <a:pt x="20" y="39"/>
                      <a:pt x="20" y="39"/>
                      <a:pt x="20" y="39"/>
                    </a:cubicBezTo>
                    <a:cubicBezTo>
                      <a:pt x="21" y="40"/>
                      <a:pt x="21" y="40"/>
                      <a:pt x="21" y="40"/>
                    </a:cubicBezTo>
                    <a:cubicBezTo>
                      <a:pt x="22" y="41"/>
                      <a:pt x="22" y="41"/>
                      <a:pt x="22" y="41"/>
                    </a:cubicBezTo>
                    <a:cubicBezTo>
                      <a:pt x="24" y="40"/>
                      <a:pt x="24" y="40"/>
                      <a:pt x="24" y="40"/>
                    </a:cubicBezTo>
                    <a:cubicBezTo>
                      <a:pt x="25" y="40"/>
                      <a:pt x="25" y="40"/>
                      <a:pt x="25" y="40"/>
                    </a:cubicBezTo>
                    <a:cubicBezTo>
                      <a:pt x="25" y="43"/>
                      <a:pt x="25" y="43"/>
                      <a:pt x="25" y="43"/>
                    </a:cubicBezTo>
                    <a:cubicBezTo>
                      <a:pt x="25" y="43"/>
                      <a:pt x="25" y="43"/>
                      <a:pt x="25" y="43"/>
                    </a:cubicBezTo>
                    <a:cubicBezTo>
                      <a:pt x="27" y="44"/>
                      <a:pt x="27" y="44"/>
                      <a:pt x="27" y="44"/>
                    </a:cubicBezTo>
                    <a:cubicBezTo>
                      <a:pt x="27" y="44"/>
                      <a:pt x="27" y="44"/>
                      <a:pt x="27" y="44"/>
                    </a:cubicBezTo>
                    <a:cubicBezTo>
                      <a:pt x="29" y="42"/>
                      <a:pt x="29" y="42"/>
                      <a:pt x="29" y="42"/>
                    </a:cubicBezTo>
                    <a:cubicBezTo>
                      <a:pt x="29" y="42"/>
                      <a:pt x="29" y="42"/>
                      <a:pt x="29" y="42"/>
                    </a:cubicBezTo>
                    <a:cubicBezTo>
                      <a:pt x="30" y="42"/>
                      <a:pt x="30" y="42"/>
                      <a:pt x="30" y="42"/>
                    </a:cubicBezTo>
                    <a:cubicBezTo>
                      <a:pt x="31" y="44"/>
                      <a:pt x="31" y="44"/>
                      <a:pt x="31" y="44"/>
                    </a:cubicBezTo>
                    <a:cubicBezTo>
                      <a:pt x="32" y="44"/>
                      <a:pt x="32" y="44"/>
                      <a:pt x="32" y="44"/>
                    </a:cubicBezTo>
                    <a:cubicBezTo>
                      <a:pt x="33" y="43"/>
                      <a:pt x="33" y="43"/>
                      <a:pt x="33" y="43"/>
                    </a:cubicBezTo>
                    <a:cubicBezTo>
                      <a:pt x="34" y="43"/>
                      <a:pt x="34" y="43"/>
                      <a:pt x="34" y="43"/>
                    </a:cubicBezTo>
                    <a:cubicBezTo>
                      <a:pt x="33" y="40"/>
                      <a:pt x="33" y="40"/>
                      <a:pt x="33" y="40"/>
                    </a:cubicBezTo>
                    <a:cubicBezTo>
                      <a:pt x="34" y="40"/>
                      <a:pt x="34" y="40"/>
                      <a:pt x="34" y="40"/>
                    </a:cubicBezTo>
                    <a:cubicBezTo>
                      <a:pt x="37" y="41"/>
                      <a:pt x="37" y="41"/>
                      <a:pt x="37" y="41"/>
                    </a:cubicBezTo>
                    <a:cubicBezTo>
                      <a:pt x="37" y="40"/>
                      <a:pt x="37" y="40"/>
                      <a:pt x="37" y="40"/>
                    </a:cubicBezTo>
                    <a:cubicBezTo>
                      <a:pt x="38" y="39"/>
                      <a:pt x="38" y="39"/>
                      <a:pt x="38" y="39"/>
                    </a:cubicBezTo>
                    <a:cubicBezTo>
                      <a:pt x="38" y="38"/>
                      <a:pt x="38" y="38"/>
                      <a:pt x="38" y="38"/>
                    </a:cubicBezTo>
                    <a:cubicBezTo>
                      <a:pt x="36" y="36"/>
                      <a:pt x="36" y="36"/>
                      <a:pt x="36" y="36"/>
                    </a:cubicBezTo>
                    <a:cubicBezTo>
                      <a:pt x="36" y="36"/>
                      <a:pt x="36" y="36"/>
                      <a:pt x="36" y="36"/>
                    </a:cubicBezTo>
                    <a:cubicBezTo>
                      <a:pt x="39" y="34"/>
                      <a:pt x="39" y="34"/>
                      <a:pt x="39" y="34"/>
                    </a:cubicBezTo>
                    <a:close/>
                    <a:moveTo>
                      <a:pt x="33" y="35"/>
                    </a:moveTo>
                    <a:cubicBezTo>
                      <a:pt x="33" y="36"/>
                      <a:pt x="33" y="37"/>
                      <a:pt x="32" y="38"/>
                    </a:cubicBezTo>
                    <a:cubicBezTo>
                      <a:pt x="31" y="38"/>
                      <a:pt x="30" y="39"/>
                      <a:pt x="29" y="39"/>
                    </a:cubicBezTo>
                    <a:cubicBezTo>
                      <a:pt x="28" y="39"/>
                      <a:pt x="27" y="38"/>
                      <a:pt x="26" y="38"/>
                    </a:cubicBezTo>
                    <a:cubicBezTo>
                      <a:pt x="26" y="37"/>
                      <a:pt x="25" y="36"/>
                      <a:pt x="25" y="35"/>
                    </a:cubicBezTo>
                    <a:cubicBezTo>
                      <a:pt x="25" y="34"/>
                      <a:pt x="26" y="33"/>
                      <a:pt x="26" y="32"/>
                    </a:cubicBezTo>
                    <a:cubicBezTo>
                      <a:pt x="27" y="31"/>
                      <a:pt x="28" y="31"/>
                      <a:pt x="29" y="31"/>
                    </a:cubicBezTo>
                    <a:cubicBezTo>
                      <a:pt x="30" y="31"/>
                      <a:pt x="31" y="31"/>
                      <a:pt x="32" y="32"/>
                    </a:cubicBezTo>
                    <a:cubicBezTo>
                      <a:pt x="33" y="33"/>
                      <a:pt x="33" y="34"/>
                      <a:pt x="33" y="35"/>
                    </a:cubicBezTo>
                    <a:close/>
                    <a:moveTo>
                      <a:pt x="27" y="35"/>
                    </a:moveTo>
                    <a:cubicBezTo>
                      <a:pt x="27" y="34"/>
                      <a:pt x="28" y="33"/>
                      <a:pt x="29" y="33"/>
                    </a:cubicBezTo>
                    <a:cubicBezTo>
                      <a:pt x="30" y="33"/>
                      <a:pt x="31" y="34"/>
                      <a:pt x="31" y="35"/>
                    </a:cubicBezTo>
                    <a:cubicBezTo>
                      <a:pt x="31" y="36"/>
                      <a:pt x="30" y="36"/>
                      <a:pt x="29" y="36"/>
                    </a:cubicBezTo>
                    <a:cubicBezTo>
                      <a:pt x="28" y="36"/>
                      <a:pt x="27" y="36"/>
                      <a:pt x="27" y="35"/>
                    </a:cubicBezTo>
                    <a:close/>
                    <a:moveTo>
                      <a:pt x="45" y="28"/>
                    </a:moveTo>
                    <a:cubicBezTo>
                      <a:pt x="45" y="28"/>
                      <a:pt x="45" y="28"/>
                      <a:pt x="45" y="28"/>
                    </a:cubicBezTo>
                    <a:cubicBezTo>
                      <a:pt x="45" y="27"/>
                      <a:pt x="45" y="27"/>
                      <a:pt x="45" y="27"/>
                    </a:cubicBezTo>
                    <a:cubicBezTo>
                      <a:pt x="46" y="26"/>
                      <a:pt x="46" y="26"/>
                      <a:pt x="46" y="26"/>
                    </a:cubicBezTo>
                    <a:cubicBezTo>
                      <a:pt x="46" y="26"/>
                      <a:pt x="46" y="26"/>
                      <a:pt x="46" y="26"/>
                    </a:cubicBezTo>
                    <a:cubicBezTo>
                      <a:pt x="46" y="26"/>
                      <a:pt x="46" y="26"/>
                      <a:pt x="46" y="26"/>
                    </a:cubicBezTo>
                    <a:cubicBezTo>
                      <a:pt x="46" y="25"/>
                      <a:pt x="46" y="25"/>
                      <a:pt x="46" y="25"/>
                    </a:cubicBezTo>
                    <a:cubicBezTo>
                      <a:pt x="45" y="25"/>
                      <a:pt x="45" y="25"/>
                      <a:pt x="45" y="25"/>
                    </a:cubicBezTo>
                    <a:cubicBezTo>
                      <a:pt x="45" y="25"/>
                      <a:pt x="45" y="25"/>
                      <a:pt x="45" y="25"/>
                    </a:cubicBezTo>
                    <a:cubicBezTo>
                      <a:pt x="44" y="25"/>
                      <a:pt x="44" y="25"/>
                      <a:pt x="44" y="25"/>
                    </a:cubicBezTo>
                    <a:cubicBezTo>
                      <a:pt x="43" y="25"/>
                      <a:pt x="43" y="24"/>
                      <a:pt x="42" y="24"/>
                    </a:cubicBezTo>
                    <a:cubicBezTo>
                      <a:pt x="42" y="23"/>
                      <a:pt x="42" y="23"/>
                      <a:pt x="42" y="23"/>
                    </a:cubicBezTo>
                    <a:cubicBezTo>
                      <a:pt x="42" y="22"/>
                      <a:pt x="42" y="22"/>
                      <a:pt x="42" y="22"/>
                    </a:cubicBezTo>
                    <a:cubicBezTo>
                      <a:pt x="41" y="22"/>
                      <a:pt x="41" y="22"/>
                      <a:pt x="41" y="22"/>
                    </a:cubicBezTo>
                    <a:cubicBezTo>
                      <a:pt x="40" y="23"/>
                      <a:pt x="40" y="23"/>
                      <a:pt x="40" y="23"/>
                    </a:cubicBezTo>
                    <a:cubicBezTo>
                      <a:pt x="40" y="24"/>
                      <a:pt x="40" y="24"/>
                      <a:pt x="40" y="24"/>
                    </a:cubicBezTo>
                    <a:cubicBezTo>
                      <a:pt x="39" y="24"/>
                      <a:pt x="39" y="25"/>
                      <a:pt x="39" y="25"/>
                    </a:cubicBezTo>
                    <a:cubicBezTo>
                      <a:pt x="37" y="25"/>
                      <a:pt x="37" y="25"/>
                      <a:pt x="37" y="25"/>
                    </a:cubicBezTo>
                    <a:cubicBezTo>
                      <a:pt x="37" y="25"/>
                      <a:pt x="37" y="25"/>
                      <a:pt x="37" y="25"/>
                    </a:cubicBezTo>
                    <a:cubicBezTo>
                      <a:pt x="37" y="25"/>
                      <a:pt x="37" y="25"/>
                      <a:pt x="37" y="25"/>
                    </a:cubicBezTo>
                    <a:cubicBezTo>
                      <a:pt x="36" y="26"/>
                      <a:pt x="36" y="26"/>
                      <a:pt x="36" y="26"/>
                    </a:cubicBezTo>
                    <a:cubicBezTo>
                      <a:pt x="36" y="26"/>
                      <a:pt x="36" y="26"/>
                      <a:pt x="36" y="26"/>
                    </a:cubicBezTo>
                    <a:cubicBezTo>
                      <a:pt x="36" y="26"/>
                      <a:pt x="36" y="26"/>
                      <a:pt x="36" y="26"/>
                    </a:cubicBezTo>
                    <a:cubicBezTo>
                      <a:pt x="38" y="27"/>
                      <a:pt x="38" y="27"/>
                      <a:pt x="38" y="27"/>
                    </a:cubicBezTo>
                    <a:cubicBezTo>
                      <a:pt x="37" y="28"/>
                      <a:pt x="37" y="28"/>
                      <a:pt x="37" y="28"/>
                    </a:cubicBezTo>
                    <a:cubicBezTo>
                      <a:pt x="38" y="28"/>
                      <a:pt x="38" y="28"/>
                      <a:pt x="38" y="28"/>
                    </a:cubicBezTo>
                    <a:cubicBezTo>
                      <a:pt x="36" y="29"/>
                      <a:pt x="36" y="29"/>
                      <a:pt x="36" y="29"/>
                    </a:cubicBezTo>
                    <a:cubicBezTo>
                      <a:pt x="36" y="30"/>
                      <a:pt x="36" y="30"/>
                      <a:pt x="36" y="30"/>
                    </a:cubicBezTo>
                    <a:cubicBezTo>
                      <a:pt x="36" y="30"/>
                      <a:pt x="36" y="30"/>
                      <a:pt x="36" y="30"/>
                    </a:cubicBezTo>
                    <a:cubicBezTo>
                      <a:pt x="37" y="31"/>
                      <a:pt x="37" y="31"/>
                      <a:pt x="37" y="31"/>
                    </a:cubicBezTo>
                    <a:cubicBezTo>
                      <a:pt x="37" y="31"/>
                      <a:pt x="37" y="31"/>
                      <a:pt x="37" y="31"/>
                    </a:cubicBezTo>
                    <a:cubicBezTo>
                      <a:pt x="37" y="31"/>
                      <a:pt x="37" y="31"/>
                      <a:pt x="37" y="31"/>
                    </a:cubicBezTo>
                    <a:cubicBezTo>
                      <a:pt x="39" y="31"/>
                      <a:pt x="39" y="31"/>
                      <a:pt x="39" y="31"/>
                    </a:cubicBezTo>
                    <a:cubicBezTo>
                      <a:pt x="39" y="31"/>
                      <a:pt x="39" y="31"/>
                      <a:pt x="40" y="31"/>
                    </a:cubicBezTo>
                    <a:cubicBezTo>
                      <a:pt x="40" y="33"/>
                      <a:pt x="40" y="33"/>
                      <a:pt x="40" y="33"/>
                    </a:cubicBezTo>
                    <a:cubicBezTo>
                      <a:pt x="41" y="33"/>
                      <a:pt x="41" y="33"/>
                      <a:pt x="41" y="33"/>
                    </a:cubicBezTo>
                    <a:cubicBezTo>
                      <a:pt x="42" y="33"/>
                      <a:pt x="42" y="33"/>
                      <a:pt x="42" y="33"/>
                    </a:cubicBezTo>
                    <a:cubicBezTo>
                      <a:pt x="42" y="33"/>
                      <a:pt x="42" y="33"/>
                      <a:pt x="42" y="33"/>
                    </a:cubicBezTo>
                    <a:cubicBezTo>
                      <a:pt x="42" y="31"/>
                      <a:pt x="42" y="31"/>
                      <a:pt x="42" y="31"/>
                    </a:cubicBezTo>
                    <a:cubicBezTo>
                      <a:pt x="43" y="31"/>
                      <a:pt x="43" y="31"/>
                      <a:pt x="44" y="31"/>
                    </a:cubicBezTo>
                    <a:cubicBezTo>
                      <a:pt x="45" y="31"/>
                      <a:pt x="45" y="31"/>
                      <a:pt x="45" y="31"/>
                    </a:cubicBezTo>
                    <a:cubicBezTo>
                      <a:pt x="45" y="31"/>
                      <a:pt x="45" y="31"/>
                      <a:pt x="45" y="31"/>
                    </a:cubicBezTo>
                    <a:cubicBezTo>
                      <a:pt x="46" y="31"/>
                      <a:pt x="46" y="31"/>
                      <a:pt x="46" y="31"/>
                    </a:cubicBezTo>
                    <a:cubicBezTo>
                      <a:pt x="46" y="30"/>
                      <a:pt x="46" y="30"/>
                      <a:pt x="46" y="30"/>
                    </a:cubicBezTo>
                    <a:cubicBezTo>
                      <a:pt x="46" y="30"/>
                      <a:pt x="46" y="30"/>
                      <a:pt x="46" y="30"/>
                    </a:cubicBezTo>
                    <a:cubicBezTo>
                      <a:pt x="46" y="29"/>
                      <a:pt x="46" y="29"/>
                      <a:pt x="46" y="29"/>
                    </a:cubicBezTo>
                    <a:cubicBezTo>
                      <a:pt x="45" y="28"/>
                      <a:pt x="45" y="28"/>
                      <a:pt x="45" y="28"/>
                    </a:cubicBezTo>
                    <a:close/>
                    <a:moveTo>
                      <a:pt x="43" y="28"/>
                    </a:moveTo>
                    <a:cubicBezTo>
                      <a:pt x="43" y="29"/>
                      <a:pt x="42" y="29"/>
                      <a:pt x="41" y="29"/>
                    </a:cubicBezTo>
                    <a:cubicBezTo>
                      <a:pt x="40" y="29"/>
                      <a:pt x="40" y="29"/>
                      <a:pt x="40" y="28"/>
                    </a:cubicBezTo>
                    <a:cubicBezTo>
                      <a:pt x="40" y="27"/>
                      <a:pt x="40" y="26"/>
                      <a:pt x="41" y="26"/>
                    </a:cubicBezTo>
                    <a:cubicBezTo>
                      <a:pt x="42" y="26"/>
                      <a:pt x="43" y="27"/>
                      <a:pt x="43"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grpSp>
        <p:grpSp>
          <p:nvGrpSpPr>
            <p:cNvPr id="25" name="Group 24"/>
            <p:cNvGrpSpPr/>
            <p:nvPr/>
          </p:nvGrpSpPr>
          <p:grpSpPr>
            <a:xfrm>
              <a:off x="9237628" y="5944553"/>
              <a:ext cx="365760" cy="365760"/>
              <a:chOff x="9352330" y="5854528"/>
              <a:chExt cx="365760" cy="365760"/>
            </a:xfrm>
          </p:grpSpPr>
          <p:sp>
            <p:nvSpPr>
              <p:cNvPr id="100" name="Oval 51"/>
              <p:cNvSpPr>
                <a:spLocks noChangeArrowheads="1"/>
              </p:cNvSpPr>
              <p:nvPr/>
            </p:nvSpPr>
            <p:spPr bwMode="auto">
              <a:xfrm>
                <a:off x="9352330" y="5854528"/>
                <a:ext cx="365760" cy="365760"/>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101" name="Freeform 52"/>
              <p:cNvSpPr>
                <a:spLocks noEditPoints="1"/>
              </p:cNvSpPr>
              <p:nvPr/>
            </p:nvSpPr>
            <p:spPr bwMode="auto">
              <a:xfrm>
                <a:off x="9446466" y="5968519"/>
                <a:ext cx="177488" cy="137779"/>
              </a:xfrm>
              <a:custGeom>
                <a:avLst/>
                <a:gdLst>
                  <a:gd name="T0" fmla="*/ 62 w 65"/>
                  <a:gd name="T1" fmla="*/ 53 h 56"/>
                  <a:gd name="T2" fmla="*/ 0 w 65"/>
                  <a:gd name="T3" fmla="*/ 10 h 56"/>
                  <a:gd name="T4" fmla="*/ 0 w 65"/>
                  <a:gd name="T5" fmla="*/ 56 h 56"/>
                  <a:gd name="T6" fmla="*/ 65 w 65"/>
                  <a:gd name="T7" fmla="*/ 0 h 56"/>
                  <a:gd name="T8" fmla="*/ 0 w 65"/>
                  <a:gd name="T9" fmla="*/ 0 h 56"/>
                  <a:gd name="T10" fmla="*/ 38 w 65"/>
                  <a:gd name="T11" fmla="*/ 32 h 56"/>
                  <a:gd name="T12" fmla="*/ 36 w 65"/>
                  <a:gd name="T13" fmla="*/ 28 h 56"/>
                  <a:gd name="T14" fmla="*/ 34 w 65"/>
                  <a:gd name="T15" fmla="*/ 27 h 56"/>
                  <a:gd name="T16" fmla="*/ 31 w 65"/>
                  <a:gd name="T17" fmla="*/ 25 h 56"/>
                  <a:gd name="T18" fmla="*/ 28 w 65"/>
                  <a:gd name="T19" fmla="*/ 25 h 56"/>
                  <a:gd name="T20" fmla="*/ 24 w 65"/>
                  <a:gd name="T21" fmla="*/ 27 h 56"/>
                  <a:gd name="T22" fmla="*/ 22 w 65"/>
                  <a:gd name="T23" fmla="*/ 28 h 56"/>
                  <a:gd name="T24" fmla="*/ 20 w 65"/>
                  <a:gd name="T25" fmla="*/ 32 h 56"/>
                  <a:gd name="T26" fmla="*/ 20 w 65"/>
                  <a:gd name="T27" fmla="*/ 34 h 56"/>
                  <a:gd name="T28" fmla="*/ 20 w 65"/>
                  <a:gd name="T29" fmla="*/ 38 h 56"/>
                  <a:gd name="T30" fmla="*/ 22 w 65"/>
                  <a:gd name="T31" fmla="*/ 41 h 56"/>
                  <a:gd name="T32" fmla="*/ 25 w 65"/>
                  <a:gd name="T33" fmla="*/ 43 h 56"/>
                  <a:gd name="T34" fmla="*/ 27 w 65"/>
                  <a:gd name="T35" fmla="*/ 44 h 56"/>
                  <a:gd name="T36" fmla="*/ 30 w 65"/>
                  <a:gd name="T37" fmla="*/ 42 h 56"/>
                  <a:gd name="T38" fmla="*/ 33 w 65"/>
                  <a:gd name="T39" fmla="*/ 43 h 56"/>
                  <a:gd name="T40" fmla="*/ 34 w 65"/>
                  <a:gd name="T41" fmla="*/ 40 h 56"/>
                  <a:gd name="T42" fmla="*/ 38 w 65"/>
                  <a:gd name="T43" fmla="*/ 39 h 56"/>
                  <a:gd name="T44" fmla="*/ 36 w 65"/>
                  <a:gd name="T45" fmla="*/ 36 h 56"/>
                  <a:gd name="T46" fmla="*/ 32 w 65"/>
                  <a:gd name="T47" fmla="*/ 38 h 56"/>
                  <a:gd name="T48" fmla="*/ 25 w 65"/>
                  <a:gd name="T49" fmla="*/ 35 h 56"/>
                  <a:gd name="T50" fmla="*/ 32 w 65"/>
                  <a:gd name="T51" fmla="*/ 32 h 56"/>
                  <a:gd name="T52" fmla="*/ 29 w 65"/>
                  <a:gd name="T53" fmla="*/ 33 h 56"/>
                  <a:gd name="T54" fmla="*/ 27 w 65"/>
                  <a:gd name="T55" fmla="*/ 35 h 56"/>
                  <a:gd name="T56" fmla="*/ 45 w 65"/>
                  <a:gd name="T57" fmla="*/ 27 h 56"/>
                  <a:gd name="T58" fmla="*/ 46 w 65"/>
                  <a:gd name="T59" fmla="*/ 26 h 56"/>
                  <a:gd name="T60" fmla="*/ 45 w 65"/>
                  <a:gd name="T61" fmla="*/ 25 h 56"/>
                  <a:gd name="T62" fmla="*/ 42 w 65"/>
                  <a:gd name="T63" fmla="*/ 23 h 56"/>
                  <a:gd name="T64" fmla="*/ 40 w 65"/>
                  <a:gd name="T65" fmla="*/ 23 h 56"/>
                  <a:gd name="T66" fmla="*/ 37 w 65"/>
                  <a:gd name="T67" fmla="*/ 25 h 56"/>
                  <a:gd name="T68" fmla="*/ 36 w 65"/>
                  <a:gd name="T69" fmla="*/ 26 h 56"/>
                  <a:gd name="T70" fmla="*/ 38 w 65"/>
                  <a:gd name="T71" fmla="*/ 27 h 56"/>
                  <a:gd name="T72" fmla="*/ 36 w 65"/>
                  <a:gd name="T73" fmla="*/ 29 h 56"/>
                  <a:gd name="T74" fmla="*/ 37 w 65"/>
                  <a:gd name="T75" fmla="*/ 31 h 56"/>
                  <a:gd name="T76" fmla="*/ 39 w 65"/>
                  <a:gd name="T77" fmla="*/ 31 h 56"/>
                  <a:gd name="T78" fmla="*/ 41 w 65"/>
                  <a:gd name="T79" fmla="*/ 33 h 56"/>
                  <a:gd name="T80" fmla="*/ 42 w 65"/>
                  <a:gd name="T81" fmla="*/ 31 h 56"/>
                  <a:gd name="T82" fmla="*/ 45 w 65"/>
                  <a:gd name="T83" fmla="*/ 31 h 56"/>
                  <a:gd name="T84" fmla="*/ 46 w 65"/>
                  <a:gd name="T85" fmla="*/ 30 h 56"/>
                  <a:gd name="T86" fmla="*/ 43 w 65"/>
                  <a:gd name="T87" fmla="*/ 28 h 56"/>
                  <a:gd name="T88" fmla="*/ 41 w 65"/>
                  <a:gd name="T89"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5" h="56">
                    <a:moveTo>
                      <a:pt x="3" y="14"/>
                    </a:moveTo>
                    <a:cubicBezTo>
                      <a:pt x="3" y="53"/>
                      <a:pt x="3" y="53"/>
                      <a:pt x="3" y="53"/>
                    </a:cubicBezTo>
                    <a:cubicBezTo>
                      <a:pt x="62" y="53"/>
                      <a:pt x="62" y="53"/>
                      <a:pt x="62" y="53"/>
                    </a:cubicBezTo>
                    <a:cubicBezTo>
                      <a:pt x="62" y="14"/>
                      <a:pt x="62" y="14"/>
                      <a:pt x="62" y="14"/>
                    </a:cubicBezTo>
                    <a:cubicBezTo>
                      <a:pt x="3" y="14"/>
                      <a:pt x="3" y="14"/>
                      <a:pt x="3" y="14"/>
                    </a:cubicBezTo>
                    <a:close/>
                    <a:moveTo>
                      <a:pt x="0" y="10"/>
                    </a:moveTo>
                    <a:cubicBezTo>
                      <a:pt x="65" y="10"/>
                      <a:pt x="65" y="10"/>
                      <a:pt x="65" y="10"/>
                    </a:cubicBezTo>
                    <a:cubicBezTo>
                      <a:pt x="65" y="56"/>
                      <a:pt x="65" y="56"/>
                      <a:pt x="65" y="56"/>
                    </a:cubicBezTo>
                    <a:cubicBezTo>
                      <a:pt x="0" y="56"/>
                      <a:pt x="0" y="56"/>
                      <a:pt x="0" y="56"/>
                    </a:cubicBezTo>
                    <a:cubicBezTo>
                      <a:pt x="0" y="10"/>
                      <a:pt x="0" y="10"/>
                      <a:pt x="0" y="10"/>
                    </a:cubicBezTo>
                    <a:close/>
                    <a:moveTo>
                      <a:pt x="0" y="0"/>
                    </a:moveTo>
                    <a:cubicBezTo>
                      <a:pt x="65" y="0"/>
                      <a:pt x="65" y="0"/>
                      <a:pt x="65" y="0"/>
                    </a:cubicBezTo>
                    <a:cubicBezTo>
                      <a:pt x="65" y="7"/>
                      <a:pt x="65" y="7"/>
                      <a:pt x="65" y="7"/>
                    </a:cubicBezTo>
                    <a:cubicBezTo>
                      <a:pt x="0" y="7"/>
                      <a:pt x="0" y="7"/>
                      <a:pt x="0" y="7"/>
                    </a:cubicBezTo>
                    <a:cubicBezTo>
                      <a:pt x="0" y="0"/>
                      <a:pt x="0" y="0"/>
                      <a:pt x="0" y="0"/>
                    </a:cubicBezTo>
                    <a:close/>
                    <a:moveTo>
                      <a:pt x="39" y="34"/>
                    </a:moveTo>
                    <a:cubicBezTo>
                      <a:pt x="39" y="32"/>
                      <a:pt x="39" y="32"/>
                      <a:pt x="39" y="32"/>
                    </a:cubicBezTo>
                    <a:cubicBezTo>
                      <a:pt x="38" y="32"/>
                      <a:pt x="38" y="32"/>
                      <a:pt x="38" y="32"/>
                    </a:cubicBezTo>
                    <a:cubicBezTo>
                      <a:pt x="35" y="32"/>
                      <a:pt x="35" y="32"/>
                      <a:pt x="35" y="32"/>
                    </a:cubicBezTo>
                    <a:cubicBezTo>
                      <a:pt x="35" y="31"/>
                      <a:pt x="35" y="31"/>
                      <a:pt x="35" y="31"/>
                    </a:cubicBezTo>
                    <a:cubicBezTo>
                      <a:pt x="36" y="28"/>
                      <a:pt x="36" y="28"/>
                      <a:pt x="36" y="28"/>
                    </a:cubicBezTo>
                    <a:cubicBezTo>
                      <a:pt x="36" y="28"/>
                      <a:pt x="36" y="28"/>
                      <a:pt x="36" y="28"/>
                    </a:cubicBezTo>
                    <a:cubicBezTo>
                      <a:pt x="35" y="27"/>
                      <a:pt x="35" y="27"/>
                      <a:pt x="35" y="27"/>
                    </a:cubicBezTo>
                    <a:cubicBezTo>
                      <a:pt x="34" y="27"/>
                      <a:pt x="34" y="27"/>
                      <a:pt x="34" y="27"/>
                    </a:cubicBezTo>
                    <a:cubicBezTo>
                      <a:pt x="32" y="28"/>
                      <a:pt x="32" y="28"/>
                      <a:pt x="32" y="28"/>
                    </a:cubicBezTo>
                    <a:cubicBezTo>
                      <a:pt x="31" y="28"/>
                      <a:pt x="31" y="28"/>
                      <a:pt x="31" y="28"/>
                    </a:cubicBezTo>
                    <a:cubicBezTo>
                      <a:pt x="31" y="25"/>
                      <a:pt x="31" y="25"/>
                      <a:pt x="31" y="25"/>
                    </a:cubicBezTo>
                    <a:cubicBezTo>
                      <a:pt x="30" y="25"/>
                      <a:pt x="30" y="25"/>
                      <a:pt x="30" y="25"/>
                    </a:cubicBezTo>
                    <a:cubicBezTo>
                      <a:pt x="28" y="25"/>
                      <a:pt x="28" y="25"/>
                      <a:pt x="28" y="25"/>
                    </a:cubicBezTo>
                    <a:cubicBezTo>
                      <a:pt x="28" y="25"/>
                      <a:pt x="28" y="25"/>
                      <a:pt x="28" y="25"/>
                    </a:cubicBezTo>
                    <a:cubicBezTo>
                      <a:pt x="27" y="28"/>
                      <a:pt x="27" y="28"/>
                      <a:pt x="27" y="28"/>
                    </a:cubicBezTo>
                    <a:cubicBezTo>
                      <a:pt x="26" y="28"/>
                      <a:pt x="26" y="28"/>
                      <a:pt x="26" y="28"/>
                    </a:cubicBezTo>
                    <a:cubicBezTo>
                      <a:pt x="24" y="27"/>
                      <a:pt x="24" y="27"/>
                      <a:pt x="24" y="27"/>
                    </a:cubicBezTo>
                    <a:cubicBezTo>
                      <a:pt x="24" y="27"/>
                      <a:pt x="24" y="27"/>
                      <a:pt x="24" y="27"/>
                    </a:cubicBezTo>
                    <a:cubicBezTo>
                      <a:pt x="22" y="28"/>
                      <a:pt x="22" y="28"/>
                      <a:pt x="22" y="28"/>
                    </a:cubicBezTo>
                    <a:cubicBezTo>
                      <a:pt x="22" y="28"/>
                      <a:pt x="22" y="28"/>
                      <a:pt x="22" y="28"/>
                    </a:cubicBezTo>
                    <a:cubicBezTo>
                      <a:pt x="23" y="31"/>
                      <a:pt x="23" y="31"/>
                      <a:pt x="23" y="31"/>
                    </a:cubicBezTo>
                    <a:cubicBezTo>
                      <a:pt x="23" y="32"/>
                      <a:pt x="23" y="32"/>
                      <a:pt x="23" y="32"/>
                    </a:cubicBezTo>
                    <a:cubicBezTo>
                      <a:pt x="20" y="32"/>
                      <a:pt x="20" y="32"/>
                      <a:pt x="20" y="32"/>
                    </a:cubicBezTo>
                    <a:cubicBezTo>
                      <a:pt x="20" y="32"/>
                      <a:pt x="20" y="32"/>
                      <a:pt x="20" y="32"/>
                    </a:cubicBezTo>
                    <a:cubicBezTo>
                      <a:pt x="19" y="34"/>
                      <a:pt x="19" y="34"/>
                      <a:pt x="19" y="34"/>
                    </a:cubicBezTo>
                    <a:cubicBezTo>
                      <a:pt x="20" y="34"/>
                      <a:pt x="20" y="34"/>
                      <a:pt x="20" y="34"/>
                    </a:cubicBezTo>
                    <a:cubicBezTo>
                      <a:pt x="22" y="36"/>
                      <a:pt x="22" y="36"/>
                      <a:pt x="22" y="36"/>
                    </a:cubicBezTo>
                    <a:cubicBezTo>
                      <a:pt x="22" y="36"/>
                      <a:pt x="22" y="36"/>
                      <a:pt x="22" y="36"/>
                    </a:cubicBezTo>
                    <a:cubicBezTo>
                      <a:pt x="20" y="38"/>
                      <a:pt x="20" y="38"/>
                      <a:pt x="20" y="38"/>
                    </a:cubicBezTo>
                    <a:cubicBezTo>
                      <a:pt x="20" y="39"/>
                      <a:pt x="20" y="39"/>
                      <a:pt x="20" y="39"/>
                    </a:cubicBezTo>
                    <a:cubicBezTo>
                      <a:pt x="21" y="40"/>
                      <a:pt x="21" y="40"/>
                      <a:pt x="21" y="40"/>
                    </a:cubicBezTo>
                    <a:cubicBezTo>
                      <a:pt x="22" y="41"/>
                      <a:pt x="22" y="41"/>
                      <a:pt x="22" y="41"/>
                    </a:cubicBezTo>
                    <a:cubicBezTo>
                      <a:pt x="24" y="40"/>
                      <a:pt x="24" y="40"/>
                      <a:pt x="24" y="40"/>
                    </a:cubicBezTo>
                    <a:cubicBezTo>
                      <a:pt x="25" y="40"/>
                      <a:pt x="25" y="40"/>
                      <a:pt x="25" y="40"/>
                    </a:cubicBezTo>
                    <a:cubicBezTo>
                      <a:pt x="25" y="43"/>
                      <a:pt x="25" y="43"/>
                      <a:pt x="25" y="43"/>
                    </a:cubicBezTo>
                    <a:cubicBezTo>
                      <a:pt x="25" y="43"/>
                      <a:pt x="25" y="43"/>
                      <a:pt x="25" y="43"/>
                    </a:cubicBezTo>
                    <a:cubicBezTo>
                      <a:pt x="27" y="44"/>
                      <a:pt x="27" y="44"/>
                      <a:pt x="27" y="44"/>
                    </a:cubicBezTo>
                    <a:cubicBezTo>
                      <a:pt x="27" y="44"/>
                      <a:pt x="27" y="44"/>
                      <a:pt x="27" y="44"/>
                    </a:cubicBezTo>
                    <a:cubicBezTo>
                      <a:pt x="29" y="42"/>
                      <a:pt x="29" y="42"/>
                      <a:pt x="29" y="42"/>
                    </a:cubicBezTo>
                    <a:cubicBezTo>
                      <a:pt x="29" y="42"/>
                      <a:pt x="29" y="42"/>
                      <a:pt x="29" y="42"/>
                    </a:cubicBezTo>
                    <a:cubicBezTo>
                      <a:pt x="30" y="42"/>
                      <a:pt x="30" y="42"/>
                      <a:pt x="30" y="42"/>
                    </a:cubicBezTo>
                    <a:cubicBezTo>
                      <a:pt x="31" y="44"/>
                      <a:pt x="31" y="44"/>
                      <a:pt x="31" y="44"/>
                    </a:cubicBezTo>
                    <a:cubicBezTo>
                      <a:pt x="32" y="44"/>
                      <a:pt x="32" y="44"/>
                      <a:pt x="32" y="44"/>
                    </a:cubicBezTo>
                    <a:cubicBezTo>
                      <a:pt x="33" y="43"/>
                      <a:pt x="33" y="43"/>
                      <a:pt x="33" y="43"/>
                    </a:cubicBezTo>
                    <a:cubicBezTo>
                      <a:pt x="34" y="43"/>
                      <a:pt x="34" y="43"/>
                      <a:pt x="34" y="43"/>
                    </a:cubicBezTo>
                    <a:cubicBezTo>
                      <a:pt x="33" y="40"/>
                      <a:pt x="33" y="40"/>
                      <a:pt x="33" y="40"/>
                    </a:cubicBezTo>
                    <a:cubicBezTo>
                      <a:pt x="34" y="40"/>
                      <a:pt x="34" y="40"/>
                      <a:pt x="34" y="40"/>
                    </a:cubicBezTo>
                    <a:cubicBezTo>
                      <a:pt x="37" y="41"/>
                      <a:pt x="37" y="41"/>
                      <a:pt x="37" y="41"/>
                    </a:cubicBezTo>
                    <a:cubicBezTo>
                      <a:pt x="37" y="40"/>
                      <a:pt x="37" y="40"/>
                      <a:pt x="37" y="40"/>
                    </a:cubicBezTo>
                    <a:cubicBezTo>
                      <a:pt x="38" y="39"/>
                      <a:pt x="38" y="39"/>
                      <a:pt x="38" y="39"/>
                    </a:cubicBezTo>
                    <a:cubicBezTo>
                      <a:pt x="38" y="38"/>
                      <a:pt x="38" y="38"/>
                      <a:pt x="38" y="38"/>
                    </a:cubicBezTo>
                    <a:cubicBezTo>
                      <a:pt x="36" y="36"/>
                      <a:pt x="36" y="36"/>
                      <a:pt x="36" y="36"/>
                    </a:cubicBezTo>
                    <a:cubicBezTo>
                      <a:pt x="36" y="36"/>
                      <a:pt x="36" y="36"/>
                      <a:pt x="36" y="36"/>
                    </a:cubicBezTo>
                    <a:cubicBezTo>
                      <a:pt x="39" y="34"/>
                      <a:pt x="39" y="34"/>
                      <a:pt x="39" y="34"/>
                    </a:cubicBezTo>
                    <a:close/>
                    <a:moveTo>
                      <a:pt x="33" y="35"/>
                    </a:moveTo>
                    <a:cubicBezTo>
                      <a:pt x="33" y="36"/>
                      <a:pt x="33" y="37"/>
                      <a:pt x="32" y="38"/>
                    </a:cubicBezTo>
                    <a:cubicBezTo>
                      <a:pt x="31" y="38"/>
                      <a:pt x="30" y="39"/>
                      <a:pt x="29" y="39"/>
                    </a:cubicBezTo>
                    <a:cubicBezTo>
                      <a:pt x="28" y="39"/>
                      <a:pt x="27" y="38"/>
                      <a:pt x="26" y="38"/>
                    </a:cubicBezTo>
                    <a:cubicBezTo>
                      <a:pt x="26" y="37"/>
                      <a:pt x="25" y="36"/>
                      <a:pt x="25" y="35"/>
                    </a:cubicBezTo>
                    <a:cubicBezTo>
                      <a:pt x="25" y="34"/>
                      <a:pt x="26" y="33"/>
                      <a:pt x="26" y="32"/>
                    </a:cubicBezTo>
                    <a:cubicBezTo>
                      <a:pt x="27" y="31"/>
                      <a:pt x="28" y="31"/>
                      <a:pt x="29" y="31"/>
                    </a:cubicBezTo>
                    <a:cubicBezTo>
                      <a:pt x="30" y="31"/>
                      <a:pt x="31" y="31"/>
                      <a:pt x="32" y="32"/>
                    </a:cubicBezTo>
                    <a:cubicBezTo>
                      <a:pt x="33" y="33"/>
                      <a:pt x="33" y="34"/>
                      <a:pt x="33" y="35"/>
                    </a:cubicBezTo>
                    <a:close/>
                    <a:moveTo>
                      <a:pt x="27" y="35"/>
                    </a:moveTo>
                    <a:cubicBezTo>
                      <a:pt x="27" y="34"/>
                      <a:pt x="28" y="33"/>
                      <a:pt x="29" y="33"/>
                    </a:cubicBezTo>
                    <a:cubicBezTo>
                      <a:pt x="30" y="33"/>
                      <a:pt x="31" y="34"/>
                      <a:pt x="31" y="35"/>
                    </a:cubicBezTo>
                    <a:cubicBezTo>
                      <a:pt x="31" y="36"/>
                      <a:pt x="30" y="36"/>
                      <a:pt x="29" y="36"/>
                    </a:cubicBezTo>
                    <a:cubicBezTo>
                      <a:pt x="28" y="36"/>
                      <a:pt x="27" y="36"/>
                      <a:pt x="27" y="35"/>
                    </a:cubicBezTo>
                    <a:close/>
                    <a:moveTo>
                      <a:pt x="45" y="28"/>
                    </a:moveTo>
                    <a:cubicBezTo>
                      <a:pt x="45" y="28"/>
                      <a:pt x="45" y="28"/>
                      <a:pt x="45" y="28"/>
                    </a:cubicBezTo>
                    <a:cubicBezTo>
                      <a:pt x="45" y="27"/>
                      <a:pt x="45" y="27"/>
                      <a:pt x="45" y="27"/>
                    </a:cubicBezTo>
                    <a:cubicBezTo>
                      <a:pt x="46" y="26"/>
                      <a:pt x="46" y="26"/>
                      <a:pt x="46" y="26"/>
                    </a:cubicBezTo>
                    <a:cubicBezTo>
                      <a:pt x="46" y="26"/>
                      <a:pt x="46" y="26"/>
                      <a:pt x="46" y="26"/>
                    </a:cubicBezTo>
                    <a:cubicBezTo>
                      <a:pt x="46" y="26"/>
                      <a:pt x="46" y="26"/>
                      <a:pt x="46" y="26"/>
                    </a:cubicBezTo>
                    <a:cubicBezTo>
                      <a:pt x="46" y="25"/>
                      <a:pt x="46" y="25"/>
                      <a:pt x="46" y="25"/>
                    </a:cubicBezTo>
                    <a:cubicBezTo>
                      <a:pt x="45" y="25"/>
                      <a:pt x="45" y="25"/>
                      <a:pt x="45" y="25"/>
                    </a:cubicBezTo>
                    <a:cubicBezTo>
                      <a:pt x="45" y="25"/>
                      <a:pt x="45" y="25"/>
                      <a:pt x="45" y="25"/>
                    </a:cubicBezTo>
                    <a:cubicBezTo>
                      <a:pt x="44" y="25"/>
                      <a:pt x="44" y="25"/>
                      <a:pt x="44" y="25"/>
                    </a:cubicBezTo>
                    <a:cubicBezTo>
                      <a:pt x="43" y="25"/>
                      <a:pt x="43" y="24"/>
                      <a:pt x="42" y="24"/>
                    </a:cubicBezTo>
                    <a:cubicBezTo>
                      <a:pt x="42" y="23"/>
                      <a:pt x="42" y="23"/>
                      <a:pt x="42" y="23"/>
                    </a:cubicBezTo>
                    <a:cubicBezTo>
                      <a:pt x="42" y="22"/>
                      <a:pt x="42" y="22"/>
                      <a:pt x="42" y="22"/>
                    </a:cubicBezTo>
                    <a:cubicBezTo>
                      <a:pt x="41" y="22"/>
                      <a:pt x="41" y="22"/>
                      <a:pt x="41" y="22"/>
                    </a:cubicBezTo>
                    <a:cubicBezTo>
                      <a:pt x="40" y="23"/>
                      <a:pt x="40" y="23"/>
                      <a:pt x="40" y="23"/>
                    </a:cubicBezTo>
                    <a:cubicBezTo>
                      <a:pt x="40" y="24"/>
                      <a:pt x="40" y="24"/>
                      <a:pt x="40" y="24"/>
                    </a:cubicBezTo>
                    <a:cubicBezTo>
                      <a:pt x="39" y="24"/>
                      <a:pt x="39" y="25"/>
                      <a:pt x="39" y="25"/>
                    </a:cubicBezTo>
                    <a:cubicBezTo>
                      <a:pt x="37" y="25"/>
                      <a:pt x="37" y="25"/>
                      <a:pt x="37" y="25"/>
                    </a:cubicBezTo>
                    <a:cubicBezTo>
                      <a:pt x="37" y="25"/>
                      <a:pt x="37" y="25"/>
                      <a:pt x="37" y="25"/>
                    </a:cubicBezTo>
                    <a:cubicBezTo>
                      <a:pt x="37" y="25"/>
                      <a:pt x="37" y="25"/>
                      <a:pt x="37" y="25"/>
                    </a:cubicBezTo>
                    <a:cubicBezTo>
                      <a:pt x="36" y="26"/>
                      <a:pt x="36" y="26"/>
                      <a:pt x="36" y="26"/>
                    </a:cubicBezTo>
                    <a:cubicBezTo>
                      <a:pt x="36" y="26"/>
                      <a:pt x="36" y="26"/>
                      <a:pt x="36" y="26"/>
                    </a:cubicBezTo>
                    <a:cubicBezTo>
                      <a:pt x="36" y="26"/>
                      <a:pt x="36" y="26"/>
                      <a:pt x="36" y="26"/>
                    </a:cubicBezTo>
                    <a:cubicBezTo>
                      <a:pt x="38" y="27"/>
                      <a:pt x="38" y="27"/>
                      <a:pt x="38" y="27"/>
                    </a:cubicBezTo>
                    <a:cubicBezTo>
                      <a:pt x="37" y="28"/>
                      <a:pt x="37" y="28"/>
                      <a:pt x="37" y="28"/>
                    </a:cubicBezTo>
                    <a:cubicBezTo>
                      <a:pt x="38" y="28"/>
                      <a:pt x="38" y="28"/>
                      <a:pt x="38" y="28"/>
                    </a:cubicBezTo>
                    <a:cubicBezTo>
                      <a:pt x="36" y="29"/>
                      <a:pt x="36" y="29"/>
                      <a:pt x="36" y="29"/>
                    </a:cubicBezTo>
                    <a:cubicBezTo>
                      <a:pt x="36" y="30"/>
                      <a:pt x="36" y="30"/>
                      <a:pt x="36" y="30"/>
                    </a:cubicBezTo>
                    <a:cubicBezTo>
                      <a:pt x="36" y="30"/>
                      <a:pt x="36" y="30"/>
                      <a:pt x="36" y="30"/>
                    </a:cubicBezTo>
                    <a:cubicBezTo>
                      <a:pt x="37" y="31"/>
                      <a:pt x="37" y="31"/>
                      <a:pt x="37" y="31"/>
                    </a:cubicBezTo>
                    <a:cubicBezTo>
                      <a:pt x="37" y="31"/>
                      <a:pt x="37" y="31"/>
                      <a:pt x="37" y="31"/>
                    </a:cubicBezTo>
                    <a:cubicBezTo>
                      <a:pt x="37" y="31"/>
                      <a:pt x="37" y="31"/>
                      <a:pt x="37" y="31"/>
                    </a:cubicBezTo>
                    <a:cubicBezTo>
                      <a:pt x="39" y="31"/>
                      <a:pt x="39" y="31"/>
                      <a:pt x="39" y="31"/>
                    </a:cubicBezTo>
                    <a:cubicBezTo>
                      <a:pt x="39" y="31"/>
                      <a:pt x="39" y="31"/>
                      <a:pt x="40" y="31"/>
                    </a:cubicBezTo>
                    <a:cubicBezTo>
                      <a:pt x="40" y="33"/>
                      <a:pt x="40" y="33"/>
                      <a:pt x="40" y="33"/>
                    </a:cubicBezTo>
                    <a:cubicBezTo>
                      <a:pt x="41" y="33"/>
                      <a:pt x="41" y="33"/>
                      <a:pt x="41" y="33"/>
                    </a:cubicBezTo>
                    <a:cubicBezTo>
                      <a:pt x="42" y="33"/>
                      <a:pt x="42" y="33"/>
                      <a:pt x="42" y="33"/>
                    </a:cubicBezTo>
                    <a:cubicBezTo>
                      <a:pt x="42" y="33"/>
                      <a:pt x="42" y="33"/>
                      <a:pt x="42" y="33"/>
                    </a:cubicBezTo>
                    <a:cubicBezTo>
                      <a:pt x="42" y="31"/>
                      <a:pt x="42" y="31"/>
                      <a:pt x="42" y="31"/>
                    </a:cubicBezTo>
                    <a:cubicBezTo>
                      <a:pt x="43" y="31"/>
                      <a:pt x="43" y="31"/>
                      <a:pt x="44" y="31"/>
                    </a:cubicBezTo>
                    <a:cubicBezTo>
                      <a:pt x="45" y="31"/>
                      <a:pt x="45" y="31"/>
                      <a:pt x="45" y="31"/>
                    </a:cubicBezTo>
                    <a:cubicBezTo>
                      <a:pt x="45" y="31"/>
                      <a:pt x="45" y="31"/>
                      <a:pt x="45" y="31"/>
                    </a:cubicBezTo>
                    <a:cubicBezTo>
                      <a:pt x="46" y="31"/>
                      <a:pt x="46" y="31"/>
                      <a:pt x="46" y="31"/>
                    </a:cubicBezTo>
                    <a:cubicBezTo>
                      <a:pt x="46" y="30"/>
                      <a:pt x="46" y="30"/>
                      <a:pt x="46" y="30"/>
                    </a:cubicBezTo>
                    <a:cubicBezTo>
                      <a:pt x="46" y="30"/>
                      <a:pt x="46" y="30"/>
                      <a:pt x="46" y="30"/>
                    </a:cubicBezTo>
                    <a:cubicBezTo>
                      <a:pt x="46" y="29"/>
                      <a:pt x="46" y="29"/>
                      <a:pt x="46" y="29"/>
                    </a:cubicBezTo>
                    <a:cubicBezTo>
                      <a:pt x="45" y="28"/>
                      <a:pt x="45" y="28"/>
                      <a:pt x="45" y="28"/>
                    </a:cubicBezTo>
                    <a:close/>
                    <a:moveTo>
                      <a:pt x="43" y="28"/>
                    </a:moveTo>
                    <a:cubicBezTo>
                      <a:pt x="43" y="29"/>
                      <a:pt x="42" y="29"/>
                      <a:pt x="41" y="29"/>
                    </a:cubicBezTo>
                    <a:cubicBezTo>
                      <a:pt x="40" y="29"/>
                      <a:pt x="40" y="29"/>
                      <a:pt x="40" y="28"/>
                    </a:cubicBezTo>
                    <a:cubicBezTo>
                      <a:pt x="40" y="27"/>
                      <a:pt x="40" y="26"/>
                      <a:pt x="41" y="26"/>
                    </a:cubicBezTo>
                    <a:cubicBezTo>
                      <a:pt x="42" y="26"/>
                      <a:pt x="43" y="27"/>
                      <a:pt x="43"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grpSp>
      </p:grpSp>
      <p:pic>
        <p:nvPicPr>
          <p:cNvPr id="103" name="Picture 102"/>
          <p:cNvPicPr>
            <a:picLocks noChangeAspect="1"/>
          </p:cNvPicPr>
          <p:nvPr/>
        </p:nvPicPr>
        <p:blipFill>
          <a:blip r:embed="rId4"/>
          <a:stretch>
            <a:fillRect/>
          </a:stretch>
        </p:blipFill>
        <p:spPr>
          <a:xfrm>
            <a:off x="10938503" y="2998824"/>
            <a:ext cx="935588" cy="1256645"/>
          </a:xfrm>
          <a:prstGeom prst="rect">
            <a:avLst/>
          </a:prstGeom>
        </p:spPr>
      </p:pic>
      <p:grpSp>
        <p:nvGrpSpPr>
          <p:cNvPr id="104" name="Group 103"/>
          <p:cNvGrpSpPr/>
          <p:nvPr/>
        </p:nvGrpSpPr>
        <p:grpSpPr>
          <a:xfrm>
            <a:off x="6923620" y="4665663"/>
            <a:ext cx="1093788" cy="1849437"/>
            <a:chOff x="4029075" y="4897438"/>
            <a:chExt cx="1093788" cy="1849437"/>
          </a:xfrm>
        </p:grpSpPr>
        <p:sp>
          <p:nvSpPr>
            <p:cNvPr id="105" name="Freeform 303"/>
            <p:cNvSpPr>
              <a:spLocks/>
            </p:cNvSpPr>
            <p:nvPr/>
          </p:nvSpPr>
          <p:spPr bwMode="auto">
            <a:xfrm>
              <a:off x="4029075" y="6670675"/>
              <a:ext cx="1065213" cy="76200"/>
            </a:xfrm>
            <a:custGeom>
              <a:avLst/>
              <a:gdLst>
                <a:gd name="T0" fmla="*/ 1381 w 1425"/>
                <a:gd name="T1" fmla="*/ 0 h 103"/>
                <a:gd name="T2" fmla="*/ 774 w 1425"/>
                <a:gd name="T3" fmla="*/ 0 h 103"/>
                <a:gd name="T4" fmla="*/ 834 w 1425"/>
                <a:gd name="T5" fmla="*/ 61 h 103"/>
                <a:gd name="T6" fmla="*/ 834 w 1425"/>
                <a:gd name="T7" fmla="*/ 83 h 103"/>
                <a:gd name="T8" fmla="*/ 663 w 1425"/>
                <a:gd name="T9" fmla="*/ 83 h 103"/>
                <a:gd name="T10" fmla="*/ 663 w 1425"/>
                <a:gd name="T11" fmla="*/ 0 h 103"/>
                <a:gd name="T12" fmla="*/ 38 w 1425"/>
                <a:gd name="T13" fmla="*/ 0 h 103"/>
                <a:gd name="T14" fmla="*/ 38 w 1425"/>
                <a:gd name="T15" fmla="*/ 1 h 103"/>
                <a:gd name="T16" fmla="*/ 0 w 1425"/>
                <a:gd name="T17" fmla="*/ 52 h 103"/>
                <a:gd name="T18" fmla="*/ 43 w 1425"/>
                <a:gd name="T19" fmla="*/ 103 h 103"/>
                <a:gd name="T20" fmla="*/ 1381 w 1425"/>
                <a:gd name="T21" fmla="*/ 103 h 103"/>
                <a:gd name="T22" fmla="*/ 1425 w 1425"/>
                <a:gd name="T23" fmla="*/ 52 h 103"/>
                <a:gd name="T24" fmla="*/ 1381 w 1425"/>
                <a:gd name="T2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5" h="103">
                  <a:moveTo>
                    <a:pt x="1381" y="0"/>
                  </a:moveTo>
                  <a:cubicBezTo>
                    <a:pt x="1380" y="0"/>
                    <a:pt x="1087" y="0"/>
                    <a:pt x="774" y="0"/>
                  </a:cubicBezTo>
                  <a:cubicBezTo>
                    <a:pt x="834" y="61"/>
                    <a:pt x="834" y="61"/>
                    <a:pt x="834" y="61"/>
                  </a:cubicBezTo>
                  <a:cubicBezTo>
                    <a:pt x="834" y="83"/>
                    <a:pt x="834" y="83"/>
                    <a:pt x="834" y="83"/>
                  </a:cubicBezTo>
                  <a:cubicBezTo>
                    <a:pt x="663" y="83"/>
                    <a:pt x="663" y="83"/>
                    <a:pt x="663" y="83"/>
                  </a:cubicBezTo>
                  <a:cubicBezTo>
                    <a:pt x="663" y="0"/>
                    <a:pt x="663" y="0"/>
                    <a:pt x="663" y="0"/>
                  </a:cubicBezTo>
                  <a:cubicBezTo>
                    <a:pt x="344" y="0"/>
                    <a:pt x="38" y="0"/>
                    <a:pt x="38" y="0"/>
                  </a:cubicBezTo>
                  <a:cubicBezTo>
                    <a:pt x="38" y="1"/>
                    <a:pt x="38" y="1"/>
                    <a:pt x="38" y="1"/>
                  </a:cubicBezTo>
                  <a:cubicBezTo>
                    <a:pt x="16" y="4"/>
                    <a:pt x="0" y="25"/>
                    <a:pt x="0" y="52"/>
                  </a:cubicBezTo>
                  <a:cubicBezTo>
                    <a:pt x="0" y="80"/>
                    <a:pt x="19" y="103"/>
                    <a:pt x="43" y="103"/>
                  </a:cubicBezTo>
                  <a:cubicBezTo>
                    <a:pt x="46" y="103"/>
                    <a:pt x="1378" y="103"/>
                    <a:pt x="1381" y="103"/>
                  </a:cubicBezTo>
                  <a:cubicBezTo>
                    <a:pt x="1405" y="103"/>
                    <a:pt x="1425" y="80"/>
                    <a:pt x="1425" y="52"/>
                  </a:cubicBezTo>
                  <a:cubicBezTo>
                    <a:pt x="1425" y="23"/>
                    <a:pt x="1405" y="0"/>
                    <a:pt x="1381" y="0"/>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06" name="Rectangle 304"/>
            <p:cNvSpPr>
              <a:spLocks noChangeArrowheads="1"/>
            </p:cNvSpPr>
            <p:nvPr/>
          </p:nvSpPr>
          <p:spPr bwMode="auto">
            <a:xfrm>
              <a:off x="4948238" y="6321425"/>
              <a:ext cx="50800" cy="4095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07" name="Rectangle 305"/>
            <p:cNvSpPr>
              <a:spLocks noChangeArrowheads="1"/>
            </p:cNvSpPr>
            <p:nvPr/>
          </p:nvSpPr>
          <p:spPr bwMode="auto">
            <a:xfrm>
              <a:off x="4691063" y="6313488"/>
              <a:ext cx="50800" cy="4175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08" name="Rectangle 306"/>
            <p:cNvSpPr>
              <a:spLocks noChangeArrowheads="1"/>
            </p:cNvSpPr>
            <p:nvPr/>
          </p:nvSpPr>
          <p:spPr bwMode="auto">
            <a:xfrm>
              <a:off x="4973638" y="6321425"/>
              <a:ext cx="25400" cy="4095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09" name="Rectangle 307"/>
            <p:cNvSpPr>
              <a:spLocks noChangeArrowheads="1"/>
            </p:cNvSpPr>
            <p:nvPr/>
          </p:nvSpPr>
          <p:spPr bwMode="auto">
            <a:xfrm>
              <a:off x="4716463" y="6321425"/>
              <a:ext cx="25400" cy="4095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10" name="Rectangle 308"/>
            <p:cNvSpPr>
              <a:spLocks noChangeArrowheads="1"/>
            </p:cNvSpPr>
            <p:nvPr/>
          </p:nvSpPr>
          <p:spPr bwMode="auto">
            <a:xfrm>
              <a:off x="4238625" y="6262688"/>
              <a:ext cx="760413" cy="58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11" name="Rectangle 309"/>
            <p:cNvSpPr>
              <a:spLocks noChangeArrowheads="1"/>
            </p:cNvSpPr>
            <p:nvPr/>
          </p:nvSpPr>
          <p:spPr bwMode="auto">
            <a:xfrm>
              <a:off x="4238625" y="6262688"/>
              <a:ext cx="760413" cy="5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12" name="Rectangle 310"/>
            <p:cNvSpPr>
              <a:spLocks noChangeArrowheads="1"/>
            </p:cNvSpPr>
            <p:nvPr/>
          </p:nvSpPr>
          <p:spPr bwMode="auto">
            <a:xfrm>
              <a:off x="4716463" y="6262688"/>
              <a:ext cx="282575" cy="58738"/>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13" name="Rectangle 311"/>
            <p:cNvSpPr>
              <a:spLocks noChangeArrowheads="1"/>
            </p:cNvSpPr>
            <p:nvPr/>
          </p:nvSpPr>
          <p:spPr bwMode="auto">
            <a:xfrm>
              <a:off x="4716463" y="6262688"/>
              <a:ext cx="282575" cy="5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14" name="Freeform 312"/>
            <p:cNvSpPr>
              <a:spLocks/>
            </p:cNvSpPr>
            <p:nvPr/>
          </p:nvSpPr>
          <p:spPr bwMode="auto">
            <a:xfrm>
              <a:off x="4367213" y="4897438"/>
              <a:ext cx="600075" cy="360363"/>
            </a:xfrm>
            <a:custGeom>
              <a:avLst/>
              <a:gdLst>
                <a:gd name="T0" fmla="*/ 724 w 803"/>
                <a:gd name="T1" fmla="*/ 240 h 483"/>
                <a:gd name="T2" fmla="*/ 591 w 803"/>
                <a:gd name="T3" fmla="*/ 136 h 483"/>
                <a:gd name="T4" fmla="*/ 590 w 803"/>
                <a:gd name="T5" fmla="*/ 136 h 483"/>
                <a:gd name="T6" fmla="*/ 590 w 803"/>
                <a:gd name="T7" fmla="*/ 136 h 483"/>
                <a:gd name="T8" fmla="*/ 454 w 803"/>
                <a:gd name="T9" fmla="*/ 0 h 483"/>
                <a:gd name="T10" fmla="*/ 334 w 803"/>
                <a:gd name="T11" fmla="*/ 72 h 483"/>
                <a:gd name="T12" fmla="*/ 291 w 803"/>
                <a:gd name="T13" fmla="*/ 64 h 483"/>
                <a:gd name="T14" fmla="*/ 163 w 803"/>
                <a:gd name="T15" fmla="*/ 192 h 483"/>
                <a:gd name="T16" fmla="*/ 163 w 803"/>
                <a:gd name="T17" fmla="*/ 193 h 483"/>
                <a:gd name="T18" fmla="*/ 145 w 803"/>
                <a:gd name="T19" fmla="*/ 192 h 483"/>
                <a:gd name="T20" fmla="*/ 0 w 803"/>
                <a:gd name="T21" fmla="*/ 338 h 483"/>
                <a:gd name="T22" fmla="*/ 145 w 803"/>
                <a:gd name="T23" fmla="*/ 483 h 483"/>
                <a:gd name="T24" fmla="*/ 677 w 803"/>
                <a:gd name="T25" fmla="*/ 483 h 483"/>
                <a:gd name="T26" fmla="*/ 803 w 803"/>
                <a:gd name="T27" fmla="*/ 357 h 483"/>
                <a:gd name="T28" fmla="*/ 724 w 803"/>
                <a:gd name="T29" fmla="*/ 24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3" h="483">
                  <a:moveTo>
                    <a:pt x="724" y="240"/>
                  </a:moveTo>
                  <a:cubicBezTo>
                    <a:pt x="709" y="181"/>
                    <a:pt x="655" y="136"/>
                    <a:pt x="591" y="136"/>
                  </a:cubicBezTo>
                  <a:cubicBezTo>
                    <a:pt x="591" y="136"/>
                    <a:pt x="590" y="136"/>
                    <a:pt x="590" y="136"/>
                  </a:cubicBezTo>
                  <a:cubicBezTo>
                    <a:pt x="590" y="136"/>
                    <a:pt x="590" y="136"/>
                    <a:pt x="590" y="136"/>
                  </a:cubicBezTo>
                  <a:cubicBezTo>
                    <a:pt x="590" y="61"/>
                    <a:pt x="529" y="0"/>
                    <a:pt x="454" y="0"/>
                  </a:cubicBezTo>
                  <a:cubicBezTo>
                    <a:pt x="402" y="0"/>
                    <a:pt x="357" y="29"/>
                    <a:pt x="334" y="72"/>
                  </a:cubicBezTo>
                  <a:cubicBezTo>
                    <a:pt x="320" y="67"/>
                    <a:pt x="306" y="64"/>
                    <a:pt x="291" y="64"/>
                  </a:cubicBezTo>
                  <a:cubicBezTo>
                    <a:pt x="220" y="64"/>
                    <a:pt x="163" y="122"/>
                    <a:pt x="163" y="192"/>
                  </a:cubicBezTo>
                  <a:cubicBezTo>
                    <a:pt x="163" y="193"/>
                    <a:pt x="163" y="193"/>
                    <a:pt x="163" y="193"/>
                  </a:cubicBezTo>
                  <a:cubicBezTo>
                    <a:pt x="157" y="193"/>
                    <a:pt x="151" y="192"/>
                    <a:pt x="145" y="192"/>
                  </a:cubicBezTo>
                  <a:cubicBezTo>
                    <a:pt x="65" y="192"/>
                    <a:pt x="0" y="257"/>
                    <a:pt x="0" y="338"/>
                  </a:cubicBezTo>
                  <a:cubicBezTo>
                    <a:pt x="0" y="418"/>
                    <a:pt x="65" y="483"/>
                    <a:pt x="145" y="483"/>
                  </a:cubicBezTo>
                  <a:cubicBezTo>
                    <a:pt x="677" y="483"/>
                    <a:pt x="677" y="483"/>
                    <a:pt x="677" y="483"/>
                  </a:cubicBezTo>
                  <a:cubicBezTo>
                    <a:pt x="747" y="483"/>
                    <a:pt x="803" y="426"/>
                    <a:pt x="803" y="357"/>
                  </a:cubicBezTo>
                  <a:cubicBezTo>
                    <a:pt x="803" y="304"/>
                    <a:pt x="770" y="259"/>
                    <a:pt x="724" y="240"/>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15" name="Freeform 313"/>
            <p:cNvSpPr>
              <a:spLocks/>
            </p:cNvSpPr>
            <p:nvPr/>
          </p:nvSpPr>
          <p:spPr bwMode="auto">
            <a:xfrm>
              <a:off x="4437063" y="5872163"/>
              <a:ext cx="412750" cy="336550"/>
            </a:xfrm>
            <a:custGeom>
              <a:avLst/>
              <a:gdLst>
                <a:gd name="T0" fmla="*/ 0 w 551"/>
                <a:gd name="T1" fmla="*/ 28 h 452"/>
                <a:gd name="T2" fmla="*/ 0 w 551"/>
                <a:gd name="T3" fmla="*/ 424 h 452"/>
                <a:gd name="T4" fmla="*/ 29 w 551"/>
                <a:gd name="T5" fmla="*/ 452 h 452"/>
                <a:gd name="T6" fmla="*/ 522 w 551"/>
                <a:gd name="T7" fmla="*/ 452 h 452"/>
                <a:gd name="T8" fmla="*/ 551 w 551"/>
                <a:gd name="T9" fmla="*/ 424 h 452"/>
                <a:gd name="T10" fmla="*/ 551 w 551"/>
                <a:gd name="T11" fmla="*/ 28 h 452"/>
                <a:gd name="T12" fmla="*/ 522 w 551"/>
                <a:gd name="T13" fmla="*/ 0 h 452"/>
                <a:gd name="T14" fmla="*/ 29 w 551"/>
                <a:gd name="T15" fmla="*/ 0 h 452"/>
                <a:gd name="T16" fmla="*/ 0 w 551"/>
                <a:gd name="T17"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452">
                  <a:moveTo>
                    <a:pt x="0" y="28"/>
                  </a:moveTo>
                  <a:cubicBezTo>
                    <a:pt x="0" y="424"/>
                    <a:pt x="0" y="424"/>
                    <a:pt x="0" y="424"/>
                  </a:cubicBezTo>
                  <a:cubicBezTo>
                    <a:pt x="0" y="424"/>
                    <a:pt x="0" y="452"/>
                    <a:pt x="29" y="452"/>
                  </a:cubicBezTo>
                  <a:cubicBezTo>
                    <a:pt x="522" y="452"/>
                    <a:pt x="522" y="452"/>
                    <a:pt x="522" y="452"/>
                  </a:cubicBezTo>
                  <a:cubicBezTo>
                    <a:pt x="522" y="452"/>
                    <a:pt x="551" y="452"/>
                    <a:pt x="551" y="424"/>
                  </a:cubicBezTo>
                  <a:cubicBezTo>
                    <a:pt x="551" y="28"/>
                    <a:pt x="551" y="28"/>
                    <a:pt x="551" y="28"/>
                  </a:cubicBezTo>
                  <a:cubicBezTo>
                    <a:pt x="551" y="28"/>
                    <a:pt x="551" y="0"/>
                    <a:pt x="522" y="0"/>
                  </a:cubicBezTo>
                  <a:cubicBezTo>
                    <a:pt x="29" y="0"/>
                    <a:pt x="29" y="0"/>
                    <a:pt x="29" y="0"/>
                  </a:cubicBezTo>
                  <a:cubicBezTo>
                    <a:pt x="29" y="0"/>
                    <a:pt x="0" y="0"/>
                    <a:pt x="0" y="28"/>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16" name="Freeform 314"/>
            <p:cNvSpPr>
              <a:spLocks/>
            </p:cNvSpPr>
            <p:nvPr/>
          </p:nvSpPr>
          <p:spPr bwMode="auto">
            <a:xfrm>
              <a:off x="4408488" y="5872163"/>
              <a:ext cx="423863" cy="336550"/>
            </a:xfrm>
            <a:custGeom>
              <a:avLst/>
              <a:gdLst>
                <a:gd name="T0" fmla="*/ 0 w 566"/>
                <a:gd name="T1" fmla="*/ 28 h 452"/>
                <a:gd name="T2" fmla="*/ 0 w 566"/>
                <a:gd name="T3" fmla="*/ 424 h 452"/>
                <a:gd name="T4" fmla="*/ 28 w 566"/>
                <a:gd name="T5" fmla="*/ 452 h 452"/>
                <a:gd name="T6" fmla="*/ 538 w 566"/>
                <a:gd name="T7" fmla="*/ 452 h 452"/>
                <a:gd name="T8" fmla="*/ 566 w 566"/>
                <a:gd name="T9" fmla="*/ 424 h 452"/>
                <a:gd name="T10" fmla="*/ 566 w 566"/>
                <a:gd name="T11" fmla="*/ 28 h 452"/>
                <a:gd name="T12" fmla="*/ 538 w 566"/>
                <a:gd name="T13" fmla="*/ 0 h 452"/>
                <a:gd name="T14" fmla="*/ 28 w 566"/>
                <a:gd name="T15" fmla="*/ 0 h 452"/>
                <a:gd name="T16" fmla="*/ 0 w 566"/>
                <a:gd name="T17"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2">
                  <a:moveTo>
                    <a:pt x="0" y="28"/>
                  </a:moveTo>
                  <a:cubicBezTo>
                    <a:pt x="0" y="424"/>
                    <a:pt x="0" y="424"/>
                    <a:pt x="0" y="424"/>
                  </a:cubicBezTo>
                  <a:cubicBezTo>
                    <a:pt x="0" y="424"/>
                    <a:pt x="0" y="452"/>
                    <a:pt x="28" y="452"/>
                  </a:cubicBezTo>
                  <a:cubicBezTo>
                    <a:pt x="538" y="452"/>
                    <a:pt x="538" y="452"/>
                    <a:pt x="538" y="452"/>
                  </a:cubicBezTo>
                  <a:cubicBezTo>
                    <a:pt x="538" y="452"/>
                    <a:pt x="566" y="452"/>
                    <a:pt x="566" y="424"/>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17" name="Rectangle 315"/>
            <p:cNvSpPr>
              <a:spLocks noChangeArrowheads="1"/>
            </p:cNvSpPr>
            <p:nvPr/>
          </p:nvSpPr>
          <p:spPr bwMode="auto">
            <a:xfrm>
              <a:off x="4430713" y="5892800"/>
              <a:ext cx="381000" cy="2540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18" name="Rectangle 316"/>
            <p:cNvSpPr>
              <a:spLocks noChangeArrowheads="1"/>
            </p:cNvSpPr>
            <p:nvPr/>
          </p:nvSpPr>
          <p:spPr bwMode="auto">
            <a:xfrm>
              <a:off x="4430713" y="5892800"/>
              <a:ext cx="381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19" name="Freeform 317"/>
            <p:cNvSpPr>
              <a:spLocks noEditPoints="1"/>
            </p:cNvSpPr>
            <p:nvPr/>
          </p:nvSpPr>
          <p:spPr bwMode="auto">
            <a:xfrm>
              <a:off x="4408488" y="5913438"/>
              <a:ext cx="423863" cy="295275"/>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2 h 396"/>
                <a:gd name="T10" fmla="*/ 110 w 566"/>
                <a:gd name="T11" fmla="*/ 312 h 396"/>
                <a:gd name="T12" fmla="*/ 165 w 566"/>
                <a:gd name="T13" fmla="*/ 343 h 396"/>
                <a:gd name="T14" fmla="*/ 135 w 566"/>
                <a:gd name="T15" fmla="*/ 396 h 396"/>
                <a:gd name="T16" fmla="*/ 538 w 566"/>
                <a:gd name="T17" fmla="*/ 396 h 396"/>
                <a:gd name="T18" fmla="*/ 566 w 566"/>
                <a:gd name="T19" fmla="*/ 368 h 396"/>
                <a:gd name="T20" fmla="*/ 566 w 566"/>
                <a:gd name="T21" fmla="*/ 340 h 396"/>
                <a:gd name="T22" fmla="*/ 519 w 566"/>
                <a:gd name="T23" fmla="*/ 312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2"/>
                  </a:moveTo>
                  <a:cubicBezTo>
                    <a:pt x="110" y="312"/>
                    <a:pt x="110" y="312"/>
                    <a:pt x="110" y="312"/>
                  </a:cubicBezTo>
                  <a:cubicBezTo>
                    <a:pt x="165" y="343"/>
                    <a:pt x="165" y="343"/>
                    <a:pt x="165" y="343"/>
                  </a:cubicBezTo>
                  <a:cubicBezTo>
                    <a:pt x="135" y="396"/>
                    <a:pt x="135" y="396"/>
                    <a:pt x="135" y="396"/>
                  </a:cubicBezTo>
                  <a:cubicBezTo>
                    <a:pt x="538" y="396"/>
                    <a:pt x="538" y="396"/>
                    <a:pt x="538" y="396"/>
                  </a:cubicBezTo>
                  <a:cubicBezTo>
                    <a:pt x="538" y="396"/>
                    <a:pt x="566" y="396"/>
                    <a:pt x="566" y="368"/>
                  </a:cubicBezTo>
                  <a:cubicBezTo>
                    <a:pt x="566" y="340"/>
                    <a:pt x="566" y="340"/>
                    <a:pt x="566" y="340"/>
                  </a:cubicBezTo>
                  <a:cubicBezTo>
                    <a:pt x="519" y="312"/>
                    <a:pt x="519" y="312"/>
                    <a:pt x="519" y="312"/>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5DA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20" name="Freeform 318"/>
            <p:cNvSpPr>
              <a:spLocks/>
            </p:cNvSpPr>
            <p:nvPr/>
          </p:nvSpPr>
          <p:spPr bwMode="auto">
            <a:xfrm>
              <a:off x="4430713" y="5926138"/>
              <a:ext cx="366713" cy="220663"/>
            </a:xfrm>
            <a:custGeom>
              <a:avLst/>
              <a:gdLst>
                <a:gd name="T0" fmla="*/ 0 w 231"/>
                <a:gd name="T1" fmla="*/ 0 h 139"/>
                <a:gd name="T2" fmla="*/ 0 w 231"/>
                <a:gd name="T3" fmla="*/ 23 h 139"/>
                <a:gd name="T4" fmla="*/ 36 w 231"/>
                <a:gd name="T5" fmla="*/ 23 h 139"/>
                <a:gd name="T6" fmla="*/ 36 w 231"/>
                <a:gd name="T7" fmla="*/ 138 h 139"/>
                <a:gd name="T8" fmla="*/ 38 w 231"/>
                <a:gd name="T9" fmla="*/ 139 h 139"/>
                <a:gd name="T10" fmla="*/ 231 w 231"/>
                <a:gd name="T11" fmla="*/ 139 h 139"/>
                <a:gd name="T12" fmla="*/ 0 w 231"/>
                <a:gd name="T13" fmla="*/ 0 h 139"/>
              </a:gdLst>
              <a:ahLst/>
              <a:cxnLst>
                <a:cxn ang="0">
                  <a:pos x="T0" y="T1"/>
                </a:cxn>
                <a:cxn ang="0">
                  <a:pos x="T2" y="T3"/>
                </a:cxn>
                <a:cxn ang="0">
                  <a:pos x="T4" y="T5"/>
                </a:cxn>
                <a:cxn ang="0">
                  <a:pos x="T6" y="T7"/>
                </a:cxn>
                <a:cxn ang="0">
                  <a:pos x="T8" y="T9"/>
                </a:cxn>
                <a:cxn ang="0">
                  <a:pos x="T10" y="T11"/>
                </a:cxn>
                <a:cxn ang="0">
                  <a:pos x="T12" y="T13"/>
                </a:cxn>
              </a:cxnLst>
              <a:rect l="0" t="0" r="r" b="b"/>
              <a:pathLst>
                <a:path w="231" h="139">
                  <a:moveTo>
                    <a:pt x="0" y="0"/>
                  </a:moveTo>
                  <a:lnTo>
                    <a:pt x="0" y="23"/>
                  </a:lnTo>
                  <a:lnTo>
                    <a:pt x="36" y="23"/>
                  </a:lnTo>
                  <a:lnTo>
                    <a:pt x="36" y="138"/>
                  </a:lnTo>
                  <a:lnTo>
                    <a:pt x="38" y="139"/>
                  </a:lnTo>
                  <a:lnTo>
                    <a:pt x="231" y="139"/>
                  </a:lnTo>
                  <a:lnTo>
                    <a:pt x="0" y="0"/>
                  </a:lnTo>
                  <a:close/>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21" name="Freeform 319"/>
            <p:cNvSpPr>
              <a:spLocks/>
            </p:cNvSpPr>
            <p:nvPr/>
          </p:nvSpPr>
          <p:spPr bwMode="auto">
            <a:xfrm>
              <a:off x="4430713" y="5926138"/>
              <a:ext cx="366713" cy="220663"/>
            </a:xfrm>
            <a:custGeom>
              <a:avLst/>
              <a:gdLst>
                <a:gd name="T0" fmla="*/ 0 w 231"/>
                <a:gd name="T1" fmla="*/ 0 h 139"/>
                <a:gd name="T2" fmla="*/ 0 w 231"/>
                <a:gd name="T3" fmla="*/ 23 h 139"/>
                <a:gd name="T4" fmla="*/ 36 w 231"/>
                <a:gd name="T5" fmla="*/ 23 h 139"/>
                <a:gd name="T6" fmla="*/ 36 w 231"/>
                <a:gd name="T7" fmla="*/ 138 h 139"/>
                <a:gd name="T8" fmla="*/ 38 w 231"/>
                <a:gd name="T9" fmla="*/ 139 h 139"/>
                <a:gd name="T10" fmla="*/ 231 w 231"/>
                <a:gd name="T11" fmla="*/ 139 h 139"/>
                <a:gd name="T12" fmla="*/ 0 w 231"/>
                <a:gd name="T13" fmla="*/ 0 h 139"/>
              </a:gdLst>
              <a:ahLst/>
              <a:cxnLst>
                <a:cxn ang="0">
                  <a:pos x="T0" y="T1"/>
                </a:cxn>
                <a:cxn ang="0">
                  <a:pos x="T2" y="T3"/>
                </a:cxn>
                <a:cxn ang="0">
                  <a:pos x="T4" y="T5"/>
                </a:cxn>
                <a:cxn ang="0">
                  <a:pos x="T6" y="T7"/>
                </a:cxn>
                <a:cxn ang="0">
                  <a:pos x="T8" y="T9"/>
                </a:cxn>
                <a:cxn ang="0">
                  <a:pos x="T10" y="T11"/>
                </a:cxn>
                <a:cxn ang="0">
                  <a:pos x="T12" y="T13"/>
                </a:cxn>
              </a:cxnLst>
              <a:rect l="0" t="0" r="r" b="b"/>
              <a:pathLst>
                <a:path w="231" h="139">
                  <a:moveTo>
                    <a:pt x="0" y="0"/>
                  </a:moveTo>
                  <a:lnTo>
                    <a:pt x="0" y="23"/>
                  </a:lnTo>
                  <a:lnTo>
                    <a:pt x="36" y="23"/>
                  </a:lnTo>
                  <a:lnTo>
                    <a:pt x="36" y="138"/>
                  </a:lnTo>
                  <a:lnTo>
                    <a:pt x="38" y="139"/>
                  </a:lnTo>
                  <a:lnTo>
                    <a:pt x="231" y="13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22" name="Freeform 320"/>
            <p:cNvSpPr>
              <a:spLocks/>
            </p:cNvSpPr>
            <p:nvPr/>
          </p:nvSpPr>
          <p:spPr bwMode="auto">
            <a:xfrm>
              <a:off x="4460875" y="6143625"/>
              <a:ext cx="71438" cy="68263"/>
            </a:xfrm>
            <a:custGeom>
              <a:avLst/>
              <a:gdLst>
                <a:gd name="T0" fmla="*/ 31 w 45"/>
                <a:gd name="T1" fmla="*/ 43 h 43"/>
                <a:gd name="T2" fmla="*/ 0 w 45"/>
                <a:gd name="T3" fmla="*/ 26 h 43"/>
                <a:gd name="T4" fmla="*/ 15 w 45"/>
                <a:gd name="T5" fmla="*/ 0 h 43"/>
                <a:gd name="T6" fmla="*/ 45 w 45"/>
                <a:gd name="T7" fmla="*/ 17 h 43"/>
                <a:gd name="T8" fmla="*/ 31 w 45"/>
                <a:gd name="T9" fmla="*/ 43 h 43"/>
              </a:gdLst>
              <a:ahLst/>
              <a:cxnLst>
                <a:cxn ang="0">
                  <a:pos x="T0" y="T1"/>
                </a:cxn>
                <a:cxn ang="0">
                  <a:pos x="T2" y="T3"/>
                </a:cxn>
                <a:cxn ang="0">
                  <a:pos x="T4" y="T5"/>
                </a:cxn>
                <a:cxn ang="0">
                  <a:pos x="T6" y="T7"/>
                </a:cxn>
                <a:cxn ang="0">
                  <a:pos x="T8" y="T9"/>
                </a:cxn>
              </a:cxnLst>
              <a:rect l="0" t="0" r="r" b="b"/>
              <a:pathLst>
                <a:path w="45" h="43">
                  <a:moveTo>
                    <a:pt x="31" y="43"/>
                  </a:moveTo>
                  <a:lnTo>
                    <a:pt x="0" y="26"/>
                  </a:lnTo>
                  <a:lnTo>
                    <a:pt x="15" y="0"/>
                  </a:lnTo>
                  <a:lnTo>
                    <a:pt x="45" y="17"/>
                  </a:lnTo>
                  <a:lnTo>
                    <a:pt x="31" y="43"/>
                  </a:lnTo>
                  <a:close/>
                </a:path>
              </a:pathLst>
            </a:custGeom>
            <a:solidFill>
              <a:srgbClr val="0FB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23" name="Freeform 321"/>
            <p:cNvSpPr>
              <a:spLocks/>
            </p:cNvSpPr>
            <p:nvPr/>
          </p:nvSpPr>
          <p:spPr bwMode="auto">
            <a:xfrm>
              <a:off x="4460875" y="6143625"/>
              <a:ext cx="71438" cy="68263"/>
            </a:xfrm>
            <a:custGeom>
              <a:avLst/>
              <a:gdLst>
                <a:gd name="T0" fmla="*/ 31 w 45"/>
                <a:gd name="T1" fmla="*/ 43 h 43"/>
                <a:gd name="T2" fmla="*/ 0 w 45"/>
                <a:gd name="T3" fmla="*/ 26 h 43"/>
                <a:gd name="T4" fmla="*/ 15 w 45"/>
                <a:gd name="T5" fmla="*/ 0 h 43"/>
                <a:gd name="T6" fmla="*/ 45 w 45"/>
                <a:gd name="T7" fmla="*/ 17 h 43"/>
                <a:gd name="T8" fmla="*/ 31 w 45"/>
                <a:gd name="T9" fmla="*/ 43 h 43"/>
              </a:gdLst>
              <a:ahLst/>
              <a:cxnLst>
                <a:cxn ang="0">
                  <a:pos x="T0" y="T1"/>
                </a:cxn>
                <a:cxn ang="0">
                  <a:pos x="T2" y="T3"/>
                </a:cxn>
                <a:cxn ang="0">
                  <a:pos x="T4" y="T5"/>
                </a:cxn>
                <a:cxn ang="0">
                  <a:pos x="T6" y="T7"/>
                </a:cxn>
                <a:cxn ang="0">
                  <a:pos x="T8" y="T9"/>
                </a:cxn>
              </a:cxnLst>
              <a:rect l="0" t="0" r="r" b="b"/>
              <a:pathLst>
                <a:path w="45" h="43">
                  <a:moveTo>
                    <a:pt x="31" y="43"/>
                  </a:moveTo>
                  <a:lnTo>
                    <a:pt x="0" y="26"/>
                  </a:lnTo>
                  <a:lnTo>
                    <a:pt x="15" y="0"/>
                  </a:lnTo>
                  <a:lnTo>
                    <a:pt x="45" y="17"/>
                  </a:lnTo>
                  <a:lnTo>
                    <a:pt x="31" y="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24" name="Freeform 322"/>
            <p:cNvSpPr>
              <a:spLocks/>
            </p:cNvSpPr>
            <p:nvPr/>
          </p:nvSpPr>
          <p:spPr bwMode="auto">
            <a:xfrm>
              <a:off x="4487863" y="6145213"/>
              <a:ext cx="44450" cy="66675"/>
            </a:xfrm>
            <a:custGeom>
              <a:avLst/>
              <a:gdLst>
                <a:gd name="T0" fmla="*/ 0 w 28"/>
                <a:gd name="T1" fmla="*/ 0 h 42"/>
                <a:gd name="T2" fmla="*/ 0 w 28"/>
                <a:gd name="T3" fmla="*/ 34 h 42"/>
                <a:gd name="T4" fmla="*/ 14 w 28"/>
                <a:gd name="T5" fmla="*/ 42 h 42"/>
                <a:gd name="T6" fmla="*/ 28 w 28"/>
                <a:gd name="T7" fmla="*/ 16 h 42"/>
                <a:gd name="T8" fmla="*/ 0 w 28"/>
                <a:gd name="T9" fmla="*/ 0 h 42"/>
              </a:gdLst>
              <a:ahLst/>
              <a:cxnLst>
                <a:cxn ang="0">
                  <a:pos x="T0" y="T1"/>
                </a:cxn>
                <a:cxn ang="0">
                  <a:pos x="T2" y="T3"/>
                </a:cxn>
                <a:cxn ang="0">
                  <a:pos x="T4" y="T5"/>
                </a:cxn>
                <a:cxn ang="0">
                  <a:pos x="T6" y="T7"/>
                </a:cxn>
                <a:cxn ang="0">
                  <a:pos x="T8" y="T9"/>
                </a:cxn>
              </a:cxnLst>
              <a:rect l="0" t="0" r="r" b="b"/>
              <a:pathLst>
                <a:path w="28" h="42">
                  <a:moveTo>
                    <a:pt x="0" y="0"/>
                  </a:moveTo>
                  <a:lnTo>
                    <a:pt x="0" y="34"/>
                  </a:lnTo>
                  <a:lnTo>
                    <a:pt x="14" y="42"/>
                  </a:lnTo>
                  <a:lnTo>
                    <a:pt x="28" y="16"/>
                  </a:lnTo>
                  <a:lnTo>
                    <a:pt x="0" y="0"/>
                  </a:lnTo>
                  <a:close/>
                </a:path>
              </a:pathLst>
            </a:custGeom>
            <a:solidFill>
              <a:srgbClr val="0D9C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25" name="Freeform 323"/>
            <p:cNvSpPr>
              <a:spLocks/>
            </p:cNvSpPr>
            <p:nvPr/>
          </p:nvSpPr>
          <p:spPr bwMode="auto">
            <a:xfrm>
              <a:off x="4487863" y="6145213"/>
              <a:ext cx="44450" cy="66675"/>
            </a:xfrm>
            <a:custGeom>
              <a:avLst/>
              <a:gdLst>
                <a:gd name="T0" fmla="*/ 0 w 28"/>
                <a:gd name="T1" fmla="*/ 0 h 42"/>
                <a:gd name="T2" fmla="*/ 0 w 28"/>
                <a:gd name="T3" fmla="*/ 34 h 42"/>
                <a:gd name="T4" fmla="*/ 14 w 28"/>
                <a:gd name="T5" fmla="*/ 42 h 42"/>
                <a:gd name="T6" fmla="*/ 28 w 28"/>
                <a:gd name="T7" fmla="*/ 16 h 42"/>
                <a:gd name="T8" fmla="*/ 0 w 28"/>
                <a:gd name="T9" fmla="*/ 0 h 42"/>
              </a:gdLst>
              <a:ahLst/>
              <a:cxnLst>
                <a:cxn ang="0">
                  <a:pos x="T0" y="T1"/>
                </a:cxn>
                <a:cxn ang="0">
                  <a:pos x="T2" y="T3"/>
                </a:cxn>
                <a:cxn ang="0">
                  <a:pos x="T4" y="T5"/>
                </a:cxn>
                <a:cxn ang="0">
                  <a:pos x="T6" y="T7"/>
                </a:cxn>
                <a:cxn ang="0">
                  <a:pos x="T8" y="T9"/>
                </a:cxn>
              </a:cxnLst>
              <a:rect l="0" t="0" r="r" b="b"/>
              <a:pathLst>
                <a:path w="28" h="42">
                  <a:moveTo>
                    <a:pt x="0" y="0"/>
                  </a:moveTo>
                  <a:lnTo>
                    <a:pt x="0" y="34"/>
                  </a:lnTo>
                  <a:lnTo>
                    <a:pt x="14" y="42"/>
                  </a:lnTo>
                  <a:lnTo>
                    <a:pt x="28"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26" name="Rectangle 324"/>
            <p:cNvSpPr>
              <a:spLocks noChangeArrowheads="1"/>
            </p:cNvSpPr>
            <p:nvPr/>
          </p:nvSpPr>
          <p:spPr bwMode="auto">
            <a:xfrm>
              <a:off x="4241800" y="5962650"/>
              <a:ext cx="246063" cy="4318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27" name="Rectangle 325"/>
            <p:cNvSpPr>
              <a:spLocks noChangeArrowheads="1"/>
            </p:cNvSpPr>
            <p:nvPr/>
          </p:nvSpPr>
          <p:spPr bwMode="auto">
            <a:xfrm>
              <a:off x="4241800" y="5962650"/>
              <a:ext cx="2460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28" name="Freeform 326"/>
            <p:cNvSpPr>
              <a:spLocks/>
            </p:cNvSpPr>
            <p:nvPr/>
          </p:nvSpPr>
          <p:spPr bwMode="auto">
            <a:xfrm>
              <a:off x="4241800" y="5997575"/>
              <a:ext cx="246063" cy="344488"/>
            </a:xfrm>
            <a:custGeom>
              <a:avLst/>
              <a:gdLst>
                <a:gd name="T0" fmla="*/ 0 w 155"/>
                <a:gd name="T1" fmla="*/ 0 h 217"/>
                <a:gd name="T2" fmla="*/ 0 w 155"/>
                <a:gd name="T3" fmla="*/ 217 h 217"/>
                <a:gd name="T4" fmla="*/ 155 w 155"/>
                <a:gd name="T5" fmla="*/ 217 h 217"/>
                <a:gd name="T6" fmla="*/ 155 w 155"/>
                <a:gd name="T7" fmla="*/ 204 h 217"/>
                <a:gd name="T8" fmla="*/ 155 w 155"/>
                <a:gd name="T9" fmla="*/ 167 h 217"/>
                <a:gd name="T10" fmla="*/ 155 w 155"/>
                <a:gd name="T11" fmla="*/ 147 h 217"/>
                <a:gd name="T12" fmla="*/ 0 w 155"/>
                <a:gd name="T13" fmla="*/ 0 h 217"/>
              </a:gdLst>
              <a:ahLst/>
              <a:cxnLst>
                <a:cxn ang="0">
                  <a:pos x="T0" y="T1"/>
                </a:cxn>
                <a:cxn ang="0">
                  <a:pos x="T2" y="T3"/>
                </a:cxn>
                <a:cxn ang="0">
                  <a:pos x="T4" y="T5"/>
                </a:cxn>
                <a:cxn ang="0">
                  <a:pos x="T6" y="T7"/>
                </a:cxn>
                <a:cxn ang="0">
                  <a:pos x="T8" y="T9"/>
                </a:cxn>
                <a:cxn ang="0">
                  <a:pos x="T10" y="T11"/>
                </a:cxn>
                <a:cxn ang="0">
                  <a:pos x="T12" y="T13"/>
                </a:cxn>
              </a:cxnLst>
              <a:rect l="0" t="0" r="r" b="b"/>
              <a:pathLst>
                <a:path w="155" h="217">
                  <a:moveTo>
                    <a:pt x="0" y="0"/>
                  </a:moveTo>
                  <a:lnTo>
                    <a:pt x="0" y="217"/>
                  </a:lnTo>
                  <a:lnTo>
                    <a:pt x="155" y="217"/>
                  </a:lnTo>
                  <a:lnTo>
                    <a:pt x="155" y="204"/>
                  </a:lnTo>
                  <a:lnTo>
                    <a:pt x="155" y="167"/>
                  </a:lnTo>
                  <a:lnTo>
                    <a:pt x="155" y="147"/>
                  </a:ln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29" name="Freeform 327"/>
            <p:cNvSpPr>
              <a:spLocks/>
            </p:cNvSpPr>
            <p:nvPr/>
          </p:nvSpPr>
          <p:spPr bwMode="auto">
            <a:xfrm>
              <a:off x="4241800" y="5997575"/>
              <a:ext cx="246063" cy="344488"/>
            </a:xfrm>
            <a:custGeom>
              <a:avLst/>
              <a:gdLst>
                <a:gd name="T0" fmla="*/ 0 w 155"/>
                <a:gd name="T1" fmla="*/ 0 h 217"/>
                <a:gd name="T2" fmla="*/ 0 w 155"/>
                <a:gd name="T3" fmla="*/ 217 h 217"/>
                <a:gd name="T4" fmla="*/ 155 w 155"/>
                <a:gd name="T5" fmla="*/ 217 h 217"/>
                <a:gd name="T6" fmla="*/ 155 w 155"/>
                <a:gd name="T7" fmla="*/ 204 h 217"/>
                <a:gd name="T8" fmla="*/ 155 w 155"/>
                <a:gd name="T9" fmla="*/ 167 h 217"/>
                <a:gd name="T10" fmla="*/ 155 w 155"/>
                <a:gd name="T11" fmla="*/ 147 h 217"/>
                <a:gd name="T12" fmla="*/ 0 w 155"/>
                <a:gd name="T13" fmla="*/ 0 h 217"/>
              </a:gdLst>
              <a:ahLst/>
              <a:cxnLst>
                <a:cxn ang="0">
                  <a:pos x="T0" y="T1"/>
                </a:cxn>
                <a:cxn ang="0">
                  <a:pos x="T2" y="T3"/>
                </a:cxn>
                <a:cxn ang="0">
                  <a:pos x="T4" y="T5"/>
                </a:cxn>
                <a:cxn ang="0">
                  <a:pos x="T6" y="T7"/>
                </a:cxn>
                <a:cxn ang="0">
                  <a:pos x="T8" y="T9"/>
                </a:cxn>
                <a:cxn ang="0">
                  <a:pos x="T10" y="T11"/>
                </a:cxn>
                <a:cxn ang="0">
                  <a:pos x="T12" y="T13"/>
                </a:cxn>
              </a:cxnLst>
              <a:rect l="0" t="0" r="r" b="b"/>
              <a:pathLst>
                <a:path w="155" h="217">
                  <a:moveTo>
                    <a:pt x="0" y="0"/>
                  </a:moveTo>
                  <a:lnTo>
                    <a:pt x="0" y="217"/>
                  </a:lnTo>
                  <a:lnTo>
                    <a:pt x="155" y="217"/>
                  </a:lnTo>
                  <a:lnTo>
                    <a:pt x="155" y="204"/>
                  </a:lnTo>
                  <a:lnTo>
                    <a:pt x="155" y="167"/>
                  </a:lnTo>
                  <a:lnTo>
                    <a:pt x="155" y="14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30" name="Freeform 328"/>
            <p:cNvSpPr>
              <a:spLocks/>
            </p:cNvSpPr>
            <p:nvPr/>
          </p:nvSpPr>
          <p:spPr bwMode="auto">
            <a:xfrm>
              <a:off x="4367213" y="5040313"/>
              <a:ext cx="411163" cy="217488"/>
            </a:xfrm>
            <a:custGeom>
              <a:avLst/>
              <a:gdLst>
                <a:gd name="T0" fmla="*/ 145 w 551"/>
                <a:gd name="T1" fmla="*/ 0 h 291"/>
                <a:gd name="T2" fmla="*/ 0 w 551"/>
                <a:gd name="T3" fmla="*/ 146 h 291"/>
                <a:gd name="T4" fmla="*/ 145 w 551"/>
                <a:gd name="T5" fmla="*/ 291 h 291"/>
                <a:gd name="T6" fmla="*/ 551 w 551"/>
                <a:gd name="T7" fmla="*/ 291 h 291"/>
                <a:gd name="T8" fmla="*/ 163 w 551"/>
                <a:gd name="T9" fmla="*/ 1 h 291"/>
                <a:gd name="T10" fmla="*/ 163 w 551"/>
                <a:gd name="T11" fmla="*/ 1 h 291"/>
                <a:gd name="T12" fmla="*/ 163 w 551"/>
                <a:gd name="T13" fmla="*/ 1 h 291"/>
                <a:gd name="T14" fmla="*/ 145 w 551"/>
                <a:gd name="T15" fmla="*/ 0 h 2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1" h="291">
                  <a:moveTo>
                    <a:pt x="145" y="0"/>
                  </a:moveTo>
                  <a:cubicBezTo>
                    <a:pt x="65" y="0"/>
                    <a:pt x="0" y="65"/>
                    <a:pt x="0" y="146"/>
                  </a:cubicBezTo>
                  <a:cubicBezTo>
                    <a:pt x="0" y="226"/>
                    <a:pt x="65" y="291"/>
                    <a:pt x="145" y="291"/>
                  </a:cubicBezTo>
                  <a:cubicBezTo>
                    <a:pt x="551" y="291"/>
                    <a:pt x="551" y="291"/>
                    <a:pt x="551" y="291"/>
                  </a:cubicBezTo>
                  <a:cubicBezTo>
                    <a:pt x="163" y="1"/>
                    <a:pt x="163" y="1"/>
                    <a:pt x="163" y="1"/>
                  </a:cubicBezTo>
                  <a:cubicBezTo>
                    <a:pt x="163" y="1"/>
                    <a:pt x="163" y="1"/>
                    <a:pt x="163" y="1"/>
                  </a:cubicBezTo>
                  <a:cubicBezTo>
                    <a:pt x="163" y="1"/>
                    <a:pt x="163" y="1"/>
                    <a:pt x="163" y="1"/>
                  </a:cubicBezTo>
                  <a:cubicBezTo>
                    <a:pt x="157" y="1"/>
                    <a:pt x="151" y="0"/>
                    <a:pt x="145"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31" name="Freeform 329"/>
            <p:cNvSpPr>
              <a:spLocks/>
            </p:cNvSpPr>
            <p:nvPr/>
          </p:nvSpPr>
          <p:spPr bwMode="auto">
            <a:xfrm>
              <a:off x="4424363" y="5219700"/>
              <a:ext cx="263525" cy="801688"/>
            </a:xfrm>
            <a:custGeom>
              <a:avLst/>
              <a:gdLst>
                <a:gd name="T0" fmla="*/ 18 w 351"/>
                <a:gd name="T1" fmla="*/ 1073 h 1073"/>
                <a:gd name="T2" fmla="*/ 0 w 351"/>
                <a:gd name="T3" fmla="*/ 1072 h 1073"/>
                <a:gd name="T4" fmla="*/ 11 w 351"/>
                <a:gd name="T5" fmla="*/ 1009 h 1073"/>
                <a:gd name="T6" fmla="*/ 11 w 351"/>
                <a:gd name="T7" fmla="*/ 1009 h 1073"/>
                <a:gd name="T8" fmla="*/ 124 w 351"/>
                <a:gd name="T9" fmla="*/ 961 h 1073"/>
                <a:gd name="T10" fmla="*/ 247 w 351"/>
                <a:gd name="T11" fmla="*/ 693 h 1073"/>
                <a:gd name="T12" fmla="*/ 260 w 351"/>
                <a:gd name="T13" fmla="*/ 6 h 1073"/>
                <a:gd name="T14" fmla="*/ 324 w 351"/>
                <a:gd name="T15" fmla="*/ 0 h 1073"/>
                <a:gd name="T16" fmla="*/ 309 w 351"/>
                <a:gd name="T17" fmla="*/ 710 h 1073"/>
                <a:gd name="T18" fmla="*/ 165 w 351"/>
                <a:gd name="T19" fmla="*/ 1011 h 1073"/>
                <a:gd name="T20" fmla="*/ 18 w 351"/>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1" h="1073">
                  <a:moveTo>
                    <a:pt x="18" y="1073"/>
                  </a:moveTo>
                  <a:cubicBezTo>
                    <a:pt x="8" y="1073"/>
                    <a:pt x="1" y="1072"/>
                    <a:pt x="0" y="1072"/>
                  </a:cubicBezTo>
                  <a:cubicBezTo>
                    <a:pt x="11" y="1009"/>
                    <a:pt x="11" y="1009"/>
                    <a:pt x="11" y="1009"/>
                  </a:cubicBezTo>
                  <a:cubicBezTo>
                    <a:pt x="11" y="1009"/>
                    <a:pt x="11" y="1009"/>
                    <a:pt x="11" y="1009"/>
                  </a:cubicBezTo>
                  <a:cubicBezTo>
                    <a:pt x="13" y="1009"/>
                    <a:pt x="66" y="1016"/>
                    <a:pt x="124" y="961"/>
                  </a:cubicBezTo>
                  <a:cubicBezTo>
                    <a:pt x="180" y="908"/>
                    <a:pt x="221" y="818"/>
                    <a:pt x="247" y="693"/>
                  </a:cubicBezTo>
                  <a:cubicBezTo>
                    <a:pt x="282" y="522"/>
                    <a:pt x="286" y="291"/>
                    <a:pt x="260" y="6"/>
                  </a:cubicBezTo>
                  <a:cubicBezTo>
                    <a:pt x="324" y="0"/>
                    <a:pt x="324" y="0"/>
                    <a:pt x="324" y="0"/>
                  </a:cubicBezTo>
                  <a:cubicBezTo>
                    <a:pt x="351" y="294"/>
                    <a:pt x="346" y="533"/>
                    <a:pt x="309" y="710"/>
                  </a:cubicBezTo>
                  <a:cubicBezTo>
                    <a:pt x="280" y="848"/>
                    <a:pt x="231" y="949"/>
                    <a:pt x="165" y="1011"/>
                  </a:cubicBezTo>
                  <a:cubicBezTo>
                    <a:pt x="105" y="1066"/>
                    <a:pt x="47" y="1073"/>
                    <a:pt x="18" y="107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32" name="Freeform 330"/>
            <p:cNvSpPr>
              <a:spLocks/>
            </p:cNvSpPr>
            <p:nvPr/>
          </p:nvSpPr>
          <p:spPr bwMode="auto">
            <a:xfrm>
              <a:off x="4360863" y="6661150"/>
              <a:ext cx="128588" cy="71438"/>
            </a:xfrm>
            <a:custGeom>
              <a:avLst/>
              <a:gdLst>
                <a:gd name="T0" fmla="*/ 81 w 81"/>
                <a:gd name="T1" fmla="*/ 35 h 45"/>
                <a:gd name="T2" fmla="*/ 46 w 81"/>
                <a:gd name="T3" fmla="*/ 0 h 45"/>
                <a:gd name="T4" fmla="*/ 0 w 81"/>
                <a:gd name="T5" fmla="*/ 0 h 45"/>
                <a:gd name="T6" fmla="*/ 0 w 81"/>
                <a:gd name="T7" fmla="*/ 45 h 45"/>
                <a:gd name="T8" fmla="*/ 75 w 81"/>
                <a:gd name="T9" fmla="*/ 45 h 45"/>
                <a:gd name="T10" fmla="*/ 81 w 81"/>
                <a:gd name="T11" fmla="*/ 35 h 45"/>
              </a:gdLst>
              <a:ahLst/>
              <a:cxnLst>
                <a:cxn ang="0">
                  <a:pos x="T0" y="T1"/>
                </a:cxn>
                <a:cxn ang="0">
                  <a:pos x="T2" y="T3"/>
                </a:cxn>
                <a:cxn ang="0">
                  <a:pos x="T4" y="T5"/>
                </a:cxn>
                <a:cxn ang="0">
                  <a:pos x="T6" y="T7"/>
                </a:cxn>
                <a:cxn ang="0">
                  <a:pos x="T8" y="T9"/>
                </a:cxn>
                <a:cxn ang="0">
                  <a:pos x="T10" y="T11"/>
                </a:cxn>
              </a:cxnLst>
              <a:rect l="0" t="0" r="r" b="b"/>
              <a:pathLst>
                <a:path w="81" h="45">
                  <a:moveTo>
                    <a:pt x="81" y="35"/>
                  </a:moveTo>
                  <a:lnTo>
                    <a:pt x="46" y="0"/>
                  </a:lnTo>
                  <a:lnTo>
                    <a:pt x="0" y="0"/>
                  </a:lnTo>
                  <a:lnTo>
                    <a:pt x="0" y="45"/>
                  </a:lnTo>
                  <a:lnTo>
                    <a:pt x="75" y="45"/>
                  </a:lnTo>
                  <a:lnTo>
                    <a:pt x="81" y="3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33" name="Rectangle 331"/>
            <p:cNvSpPr>
              <a:spLocks noChangeArrowheads="1"/>
            </p:cNvSpPr>
            <p:nvPr/>
          </p:nvSpPr>
          <p:spPr bwMode="auto">
            <a:xfrm>
              <a:off x="4524375" y="6357938"/>
              <a:ext cx="73025" cy="3032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34" name="Rectangle 332"/>
            <p:cNvSpPr>
              <a:spLocks noChangeArrowheads="1"/>
            </p:cNvSpPr>
            <p:nvPr/>
          </p:nvSpPr>
          <p:spPr bwMode="auto">
            <a:xfrm>
              <a:off x="4524375" y="6357938"/>
              <a:ext cx="73025"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35" name="Rectangle 333"/>
            <p:cNvSpPr>
              <a:spLocks noChangeArrowheads="1"/>
            </p:cNvSpPr>
            <p:nvPr/>
          </p:nvSpPr>
          <p:spPr bwMode="auto">
            <a:xfrm>
              <a:off x="4360863" y="6353175"/>
              <a:ext cx="73025" cy="3079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36" name="Rectangle 334"/>
            <p:cNvSpPr>
              <a:spLocks noChangeArrowheads="1"/>
            </p:cNvSpPr>
            <p:nvPr/>
          </p:nvSpPr>
          <p:spPr bwMode="auto">
            <a:xfrm>
              <a:off x="4360863" y="6353175"/>
              <a:ext cx="730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37" name="Rectangle 335"/>
            <p:cNvSpPr>
              <a:spLocks noChangeArrowheads="1"/>
            </p:cNvSpPr>
            <p:nvPr/>
          </p:nvSpPr>
          <p:spPr bwMode="auto">
            <a:xfrm>
              <a:off x="4241800" y="6342063"/>
              <a:ext cx="355600" cy="714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38" name="Rectangle 336"/>
            <p:cNvSpPr>
              <a:spLocks noChangeArrowheads="1"/>
            </p:cNvSpPr>
            <p:nvPr/>
          </p:nvSpPr>
          <p:spPr bwMode="auto">
            <a:xfrm>
              <a:off x="4241800" y="6342063"/>
              <a:ext cx="355600" cy="7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39" name="Freeform 337"/>
            <p:cNvSpPr>
              <a:spLocks/>
            </p:cNvSpPr>
            <p:nvPr/>
          </p:nvSpPr>
          <p:spPr bwMode="auto">
            <a:xfrm>
              <a:off x="4616450" y="5172075"/>
              <a:ext cx="50800" cy="52388"/>
            </a:xfrm>
            <a:custGeom>
              <a:avLst/>
              <a:gdLst>
                <a:gd name="T0" fmla="*/ 65 w 68"/>
                <a:gd name="T1" fmla="*/ 32 h 71"/>
                <a:gd name="T2" fmla="*/ 65 w 68"/>
                <a:gd name="T3" fmla="*/ 30 h 71"/>
                <a:gd name="T4" fmla="*/ 30 w 68"/>
                <a:gd name="T5" fmla="*/ 1 h 71"/>
                <a:gd name="T6" fmla="*/ 1 w 68"/>
                <a:gd name="T7" fmla="*/ 36 h 71"/>
                <a:gd name="T8" fmla="*/ 1 w 68"/>
                <a:gd name="T9" fmla="*/ 37 h 71"/>
                <a:gd name="T10" fmla="*/ 1 w 68"/>
                <a:gd name="T11" fmla="*/ 37 h 71"/>
                <a:gd name="T12" fmla="*/ 4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4" y="31"/>
                    <a:pt x="65" y="31"/>
                    <a:pt x="65" y="30"/>
                  </a:cubicBezTo>
                  <a:cubicBezTo>
                    <a:pt x="63" y="13"/>
                    <a:pt x="47" y="0"/>
                    <a:pt x="30" y="1"/>
                  </a:cubicBezTo>
                  <a:cubicBezTo>
                    <a:pt x="12" y="3"/>
                    <a:pt x="0" y="18"/>
                    <a:pt x="1" y="36"/>
                  </a:cubicBezTo>
                  <a:cubicBezTo>
                    <a:pt x="1" y="37"/>
                    <a:pt x="1" y="37"/>
                    <a:pt x="1" y="37"/>
                  </a:cubicBezTo>
                  <a:cubicBezTo>
                    <a:pt x="1" y="37"/>
                    <a:pt x="1" y="37"/>
                    <a:pt x="1" y="37"/>
                  </a:cubicBezTo>
                  <a:cubicBezTo>
                    <a:pt x="4" y="71"/>
                    <a:pt x="4" y="71"/>
                    <a:pt x="4" y="71"/>
                  </a:cubicBezTo>
                  <a:cubicBezTo>
                    <a:pt x="68" y="65"/>
                    <a:pt x="68" y="65"/>
                    <a:pt x="68" y="65"/>
                  </a:cubicBezTo>
                  <a:cubicBezTo>
                    <a:pt x="65" y="32"/>
                    <a:pt x="65" y="32"/>
                    <a:pt x="65" y="32"/>
                  </a:cubicBezTo>
                  <a:close/>
                </a:path>
              </a:pathLst>
            </a:custGeom>
            <a:solidFill>
              <a:srgbClr val="D7C9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40" name="Freeform 338"/>
            <p:cNvSpPr>
              <a:spLocks/>
            </p:cNvSpPr>
            <p:nvPr/>
          </p:nvSpPr>
          <p:spPr bwMode="auto">
            <a:xfrm>
              <a:off x="4616450" y="5172075"/>
              <a:ext cx="50800" cy="52388"/>
            </a:xfrm>
            <a:custGeom>
              <a:avLst/>
              <a:gdLst>
                <a:gd name="T0" fmla="*/ 65 w 68"/>
                <a:gd name="T1" fmla="*/ 32 h 71"/>
                <a:gd name="T2" fmla="*/ 65 w 68"/>
                <a:gd name="T3" fmla="*/ 30 h 71"/>
                <a:gd name="T4" fmla="*/ 30 w 68"/>
                <a:gd name="T5" fmla="*/ 1 h 71"/>
                <a:gd name="T6" fmla="*/ 1 w 68"/>
                <a:gd name="T7" fmla="*/ 36 h 71"/>
                <a:gd name="T8" fmla="*/ 1 w 68"/>
                <a:gd name="T9" fmla="*/ 37 h 71"/>
                <a:gd name="T10" fmla="*/ 1 w 68"/>
                <a:gd name="T11" fmla="*/ 37 h 71"/>
                <a:gd name="T12" fmla="*/ 4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4" y="31"/>
                    <a:pt x="65" y="31"/>
                    <a:pt x="65" y="30"/>
                  </a:cubicBezTo>
                  <a:cubicBezTo>
                    <a:pt x="63" y="13"/>
                    <a:pt x="47" y="0"/>
                    <a:pt x="30" y="1"/>
                  </a:cubicBezTo>
                  <a:cubicBezTo>
                    <a:pt x="12" y="3"/>
                    <a:pt x="0" y="18"/>
                    <a:pt x="1" y="36"/>
                  </a:cubicBezTo>
                  <a:cubicBezTo>
                    <a:pt x="1" y="37"/>
                    <a:pt x="1" y="37"/>
                    <a:pt x="1" y="37"/>
                  </a:cubicBezTo>
                  <a:cubicBezTo>
                    <a:pt x="1" y="37"/>
                    <a:pt x="1" y="37"/>
                    <a:pt x="1" y="37"/>
                  </a:cubicBezTo>
                  <a:cubicBezTo>
                    <a:pt x="4" y="71"/>
                    <a:pt x="4" y="71"/>
                    <a:pt x="4" y="71"/>
                  </a:cubicBezTo>
                  <a:cubicBezTo>
                    <a:pt x="68" y="65"/>
                    <a:pt x="68" y="65"/>
                    <a:pt x="68" y="65"/>
                  </a:cubicBezTo>
                  <a:cubicBezTo>
                    <a:pt x="65" y="32"/>
                    <a:pt x="65" y="32"/>
                    <a:pt x="65" y="3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41" name="Freeform 339"/>
            <p:cNvSpPr>
              <a:spLocks/>
            </p:cNvSpPr>
            <p:nvPr/>
          </p:nvSpPr>
          <p:spPr bwMode="auto">
            <a:xfrm>
              <a:off x="4251325" y="5302250"/>
              <a:ext cx="182563" cy="107950"/>
            </a:xfrm>
            <a:custGeom>
              <a:avLst/>
              <a:gdLst>
                <a:gd name="T0" fmla="*/ 219 w 243"/>
                <a:gd name="T1" fmla="*/ 72 h 145"/>
                <a:gd name="T2" fmla="*/ 179 w 243"/>
                <a:gd name="T3" fmla="*/ 41 h 145"/>
                <a:gd name="T4" fmla="*/ 178 w 243"/>
                <a:gd name="T5" fmla="*/ 41 h 145"/>
                <a:gd name="T6" fmla="*/ 178 w 243"/>
                <a:gd name="T7" fmla="*/ 41 h 145"/>
                <a:gd name="T8" fmla="*/ 137 w 243"/>
                <a:gd name="T9" fmla="*/ 0 h 145"/>
                <a:gd name="T10" fmla="*/ 101 w 243"/>
                <a:gd name="T11" fmla="*/ 22 h 145"/>
                <a:gd name="T12" fmla="*/ 88 w 243"/>
                <a:gd name="T13" fmla="*/ 19 h 145"/>
                <a:gd name="T14" fmla="*/ 50 w 243"/>
                <a:gd name="T15" fmla="*/ 58 h 145"/>
                <a:gd name="T16" fmla="*/ 50 w 243"/>
                <a:gd name="T17" fmla="*/ 58 h 145"/>
                <a:gd name="T18" fmla="*/ 44 w 243"/>
                <a:gd name="T19" fmla="*/ 58 h 145"/>
                <a:gd name="T20" fmla="*/ 0 w 243"/>
                <a:gd name="T21" fmla="*/ 102 h 145"/>
                <a:gd name="T22" fmla="*/ 44 w 243"/>
                <a:gd name="T23" fmla="*/ 145 h 145"/>
                <a:gd name="T24" fmla="*/ 205 w 243"/>
                <a:gd name="T25" fmla="*/ 145 h 145"/>
                <a:gd name="T26" fmla="*/ 243 w 243"/>
                <a:gd name="T27" fmla="*/ 108 h 145"/>
                <a:gd name="T28" fmla="*/ 219 w 243"/>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3" h="145">
                  <a:moveTo>
                    <a:pt x="219" y="72"/>
                  </a:moveTo>
                  <a:cubicBezTo>
                    <a:pt x="214" y="54"/>
                    <a:pt x="198" y="41"/>
                    <a:pt x="179" y="41"/>
                  </a:cubicBezTo>
                  <a:cubicBezTo>
                    <a:pt x="178" y="41"/>
                    <a:pt x="178" y="41"/>
                    <a:pt x="178" y="41"/>
                  </a:cubicBezTo>
                  <a:cubicBezTo>
                    <a:pt x="178" y="41"/>
                    <a:pt x="178" y="41"/>
                    <a:pt x="178" y="41"/>
                  </a:cubicBezTo>
                  <a:cubicBezTo>
                    <a:pt x="178" y="18"/>
                    <a:pt x="160" y="0"/>
                    <a:pt x="137" y="0"/>
                  </a:cubicBezTo>
                  <a:cubicBezTo>
                    <a:pt x="122" y="0"/>
                    <a:pt x="108" y="9"/>
                    <a:pt x="101" y="22"/>
                  </a:cubicBezTo>
                  <a:cubicBezTo>
                    <a:pt x="97" y="20"/>
                    <a:pt x="93" y="19"/>
                    <a:pt x="88" y="19"/>
                  </a:cubicBezTo>
                  <a:cubicBezTo>
                    <a:pt x="67" y="19"/>
                    <a:pt x="50" y="37"/>
                    <a:pt x="50" y="58"/>
                  </a:cubicBezTo>
                  <a:cubicBezTo>
                    <a:pt x="50" y="58"/>
                    <a:pt x="50" y="58"/>
                    <a:pt x="50" y="58"/>
                  </a:cubicBezTo>
                  <a:cubicBezTo>
                    <a:pt x="48" y="58"/>
                    <a:pt x="46" y="58"/>
                    <a:pt x="44" y="58"/>
                  </a:cubicBezTo>
                  <a:cubicBezTo>
                    <a:pt x="20" y="58"/>
                    <a:pt x="0" y="77"/>
                    <a:pt x="0" y="102"/>
                  </a:cubicBezTo>
                  <a:cubicBezTo>
                    <a:pt x="0" y="126"/>
                    <a:pt x="20" y="145"/>
                    <a:pt x="44" y="145"/>
                  </a:cubicBezTo>
                  <a:cubicBezTo>
                    <a:pt x="205" y="145"/>
                    <a:pt x="205" y="145"/>
                    <a:pt x="205" y="145"/>
                  </a:cubicBezTo>
                  <a:cubicBezTo>
                    <a:pt x="226" y="145"/>
                    <a:pt x="243" y="128"/>
                    <a:pt x="243" y="108"/>
                  </a:cubicBezTo>
                  <a:cubicBezTo>
                    <a:pt x="243" y="92"/>
                    <a:pt x="233" y="78"/>
                    <a:pt x="219" y="72"/>
                  </a:cubicBezTo>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42" name="Freeform 340"/>
            <p:cNvSpPr>
              <a:spLocks/>
            </p:cNvSpPr>
            <p:nvPr/>
          </p:nvSpPr>
          <p:spPr bwMode="auto">
            <a:xfrm>
              <a:off x="4967288" y="4964113"/>
              <a:ext cx="155575" cy="55563"/>
            </a:xfrm>
            <a:custGeom>
              <a:avLst/>
              <a:gdLst>
                <a:gd name="T0" fmla="*/ 21 w 209"/>
                <a:gd name="T1" fmla="*/ 38 h 76"/>
                <a:gd name="T2" fmla="*/ 55 w 209"/>
                <a:gd name="T3" fmla="*/ 21 h 76"/>
                <a:gd name="T4" fmla="*/ 56 w 209"/>
                <a:gd name="T5" fmla="*/ 21 h 76"/>
                <a:gd name="T6" fmla="*/ 56 w 209"/>
                <a:gd name="T7" fmla="*/ 21 h 76"/>
                <a:gd name="T8" fmla="*/ 91 w 209"/>
                <a:gd name="T9" fmla="*/ 0 h 76"/>
                <a:gd name="T10" fmla="*/ 123 w 209"/>
                <a:gd name="T11" fmla="*/ 11 h 76"/>
                <a:gd name="T12" fmla="*/ 134 w 209"/>
                <a:gd name="T13" fmla="*/ 10 h 76"/>
                <a:gd name="T14" fmla="*/ 167 w 209"/>
                <a:gd name="T15" fmla="*/ 30 h 76"/>
                <a:gd name="T16" fmla="*/ 167 w 209"/>
                <a:gd name="T17" fmla="*/ 30 h 76"/>
                <a:gd name="T18" fmla="*/ 172 w 209"/>
                <a:gd name="T19" fmla="*/ 30 h 76"/>
                <a:gd name="T20" fmla="*/ 209 w 209"/>
                <a:gd name="T21" fmla="*/ 53 h 76"/>
                <a:gd name="T22" fmla="*/ 172 w 209"/>
                <a:gd name="T23" fmla="*/ 76 h 76"/>
                <a:gd name="T24" fmla="*/ 33 w 209"/>
                <a:gd name="T25" fmla="*/ 76 h 76"/>
                <a:gd name="T26" fmla="*/ 0 w 209"/>
                <a:gd name="T27" fmla="*/ 56 h 76"/>
                <a:gd name="T28" fmla="*/ 21 w 209"/>
                <a:gd name="T29"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9" h="76">
                  <a:moveTo>
                    <a:pt x="21" y="38"/>
                  </a:moveTo>
                  <a:cubicBezTo>
                    <a:pt x="25" y="28"/>
                    <a:pt x="39" y="21"/>
                    <a:pt x="55" y="21"/>
                  </a:cubicBezTo>
                  <a:cubicBezTo>
                    <a:pt x="56" y="21"/>
                    <a:pt x="56" y="21"/>
                    <a:pt x="56" y="21"/>
                  </a:cubicBezTo>
                  <a:cubicBezTo>
                    <a:pt x="56" y="21"/>
                    <a:pt x="56" y="21"/>
                    <a:pt x="56" y="21"/>
                  </a:cubicBezTo>
                  <a:cubicBezTo>
                    <a:pt x="56" y="9"/>
                    <a:pt x="72" y="0"/>
                    <a:pt x="91" y="0"/>
                  </a:cubicBezTo>
                  <a:cubicBezTo>
                    <a:pt x="105" y="0"/>
                    <a:pt x="117" y="4"/>
                    <a:pt x="123" y="11"/>
                  </a:cubicBezTo>
                  <a:cubicBezTo>
                    <a:pt x="126" y="10"/>
                    <a:pt x="130" y="10"/>
                    <a:pt x="134" y="10"/>
                  </a:cubicBezTo>
                  <a:cubicBezTo>
                    <a:pt x="152" y="10"/>
                    <a:pt x="167" y="19"/>
                    <a:pt x="167" y="30"/>
                  </a:cubicBezTo>
                  <a:cubicBezTo>
                    <a:pt x="167" y="30"/>
                    <a:pt x="167" y="30"/>
                    <a:pt x="167" y="30"/>
                  </a:cubicBezTo>
                  <a:cubicBezTo>
                    <a:pt x="169" y="30"/>
                    <a:pt x="170" y="30"/>
                    <a:pt x="172" y="30"/>
                  </a:cubicBezTo>
                  <a:cubicBezTo>
                    <a:pt x="193" y="30"/>
                    <a:pt x="209" y="41"/>
                    <a:pt x="209" y="53"/>
                  </a:cubicBezTo>
                  <a:cubicBezTo>
                    <a:pt x="209" y="66"/>
                    <a:pt x="193" y="76"/>
                    <a:pt x="172" y="76"/>
                  </a:cubicBezTo>
                  <a:cubicBezTo>
                    <a:pt x="33" y="76"/>
                    <a:pt x="33" y="76"/>
                    <a:pt x="33" y="76"/>
                  </a:cubicBezTo>
                  <a:cubicBezTo>
                    <a:pt x="15" y="76"/>
                    <a:pt x="0" y="67"/>
                    <a:pt x="0" y="56"/>
                  </a:cubicBezTo>
                  <a:cubicBezTo>
                    <a:pt x="0" y="48"/>
                    <a:pt x="9" y="41"/>
                    <a:pt x="21" y="38"/>
                  </a:cubicBezTo>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43" name="Freeform 341"/>
            <p:cNvSpPr>
              <a:spLocks/>
            </p:cNvSpPr>
            <p:nvPr/>
          </p:nvSpPr>
          <p:spPr bwMode="auto">
            <a:xfrm>
              <a:off x="4505325" y="6167438"/>
              <a:ext cx="61913" cy="61913"/>
            </a:xfrm>
            <a:custGeom>
              <a:avLst/>
              <a:gdLst>
                <a:gd name="T0" fmla="*/ 30 w 83"/>
                <a:gd name="T1" fmla="*/ 73 h 82"/>
                <a:gd name="T2" fmla="*/ 74 w 83"/>
                <a:gd name="T3" fmla="*/ 62 h 82"/>
                <a:gd name="T4" fmla="*/ 62 w 83"/>
                <a:gd name="T5" fmla="*/ 18 h 82"/>
                <a:gd name="T6" fmla="*/ 32 w 83"/>
                <a:gd name="T7" fmla="*/ 0 h 82"/>
                <a:gd name="T8" fmla="*/ 0 w 83"/>
                <a:gd name="T9" fmla="*/ 55 h 82"/>
                <a:gd name="T10" fmla="*/ 30 w 83"/>
                <a:gd name="T11" fmla="*/ 73 h 82"/>
              </a:gdLst>
              <a:ahLst/>
              <a:cxnLst>
                <a:cxn ang="0">
                  <a:pos x="T0" y="T1"/>
                </a:cxn>
                <a:cxn ang="0">
                  <a:pos x="T2" y="T3"/>
                </a:cxn>
                <a:cxn ang="0">
                  <a:pos x="T4" y="T5"/>
                </a:cxn>
                <a:cxn ang="0">
                  <a:pos x="T6" y="T7"/>
                </a:cxn>
                <a:cxn ang="0">
                  <a:pos x="T8" y="T9"/>
                </a:cxn>
                <a:cxn ang="0">
                  <a:pos x="T10" y="T11"/>
                </a:cxn>
              </a:cxnLst>
              <a:rect l="0" t="0" r="r" b="b"/>
              <a:pathLst>
                <a:path w="83" h="82">
                  <a:moveTo>
                    <a:pt x="30" y="73"/>
                  </a:moveTo>
                  <a:cubicBezTo>
                    <a:pt x="45" y="82"/>
                    <a:pt x="65" y="77"/>
                    <a:pt x="74" y="62"/>
                  </a:cubicBezTo>
                  <a:cubicBezTo>
                    <a:pt x="83" y="47"/>
                    <a:pt x="78" y="27"/>
                    <a:pt x="62" y="18"/>
                  </a:cubicBezTo>
                  <a:cubicBezTo>
                    <a:pt x="62" y="18"/>
                    <a:pt x="32" y="0"/>
                    <a:pt x="32" y="0"/>
                  </a:cubicBezTo>
                  <a:cubicBezTo>
                    <a:pt x="0" y="55"/>
                    <a:pt x="0" y="55"/>
                    <a:pt x="0" y="55"/>
                  </a:cubicBezTo>
                  <a:cubicBezTo>
                    <a:pt x="0" y="55"/>
                    <a:pt x="29" y="73"/>
                    <a:pt x="30" y="7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44" name="Freeform 342"/>
            <p:cNvSpPr>
              <a:spLocks/>
            </p:cNvSpPr>
            <p:nvPr/>
          </p:nvSpPr>
          <p:spPr bwMode="auto">
            <a:xfrm>
              <a:off x="4524375" y="6661150"/>
              <a:ext cx="128588" cy="71438"/>
            </a:xfrm>
            <a:custGeom>
              <a:avLst/>
              <a:gdLst>
                <a:gd name="T0" fmla="*/ 81 w 81"/>
                <a:gd name="T1" fmla="*/ 35 h 45"/>
                <a:gd name="T2" fmla="*/ 47 w 81"/>
                <a:gd name="T3" fmla="*/ 0 h 45"/>
                <a:gd name="T4" fmla="*/ 0 w 81"/>
                <a:gd name="T5" fmla="*/ 0 h 45"/>
                <a:gd name="T6" fmla="*/ 0 w 81"/>
                <a:gd name="T7" fmla="*/ 45 h 45"/>
                <a:gd name="T8" fmla="*/ 81 w 81"/>
                <a:gd name="T9" fmla="*/ 45 h 45"/>
                <a:gd name="T10" fmla="*/ 81 w 81"/>
                <a:gd name="T11" fmla="*/ 35 h 45"/>
              </a:gdLst>
              <a:ahLst/>
              <a:cxnLst>
                <a:cxn ang="0">
                  <a:pos x="T0" y="T1"/>
                </a:cxn>
                <a:cxn ang="0">
                  <a:pos x="T2" y="T3"/>
                </a:cxn>
                <a:cxn ang="0">
                  <a:pos x="T4" y="T5"/>
                </a:cxn>
                <a:cxn ang="0">
                  <a:pos x="T6" y="T7"/>
                </a:cxn>
                <a:cxn ang="0">
                  <a:pos x="T8" y="T9"/>
                </a:cxn>
                <a:cxn ang="0">
                  <a:pos x="T10" y="T11"/>
                </a:cxn>
              </a:cxnLst>
              <a:rect l="0" t="0" r="r" b="b"/>
              <a:pathLst>
                <a:path w="81" h="45">
                  <a:moveTo>
                    <a:pt x="81" y="35"/>
                  </a:moveTo>
                  <a:lnTo>
                    <a:pt x="47" y="0"/>
                  </a:lnTo>
                  <a:lnTo>
                    <a:pt x="0" y="0"/>
                  </a:lnTo>
                  <a:lnTo>
                    <a:pt x="0" y="45"/>
                  </a:lnTo>
                  <a:lnTo>
                    <a:pt x="81" y="45"/>
                  </a:lnTo>
                  <a:lnTo>
                    <a:pt x="81" y="3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45" name="Freeform 343"/>
            <p:cNvSpPr>
              <a:spLocks/>
            </p:cNvSpPr>
            <p:nvPr/>
          </p:nvSpPr>
          <p:spPr bwMode="auto">
            <a:xfrm>
              <a:off x="4524375" y="6661150"/>
              <a:ext cx="128588" cy="71438"/>
            </a:xfrm>
            <a:custGeom>
              <a:avLst/>
              <a:gdLst>
                <a:gd name="T0" fmla="*/ 81 w 81"/>
                <a:gd name="T1" fmla="*/ 35 h 45"/>
                <a:gd name="T2" fmla="*/ 47 w 81"/>
                <a:gd name="T3" fmla="*/ 0 h 45"/>
                <a:gd name="T4" fmla="*/ 0 w 81"/>
                <a:gd name="T5" fmla="*/ 0 h 45"/>
                <a:gd name="T6" fmla="*/ 0 w 81"/>
                <a:gd name="T7" fmla="*/ 45 h 45"/>
                <a:gd name="T8" fmla="*/ 81 w 81"/>
                <a:gd name="T9" fmla="*/ 45 h 45"/>
                <a:gd name="T10" fmla="*/ 81 w 81"/>
                <a:gd name="T11" fmla="*/ 35 h 45"/>
              </a:gdLst>
              <a:ahLst/>
              <a:cxnLst>
                <a:cxn ang="0">
                  <a:pos x="T0" y="T1"/>
                </a:cxn>
                <a:cxn ang="0">
                  <a:pos x="T2" y="T3"/>
                </a:cxn>
                <a:cxn ang="0">
                  <a:pos x="T4" y="T5"/>
                </a:cxn>
                <a:cxn ang="0">
                  <a:pos x="T6" y="T7"/>
                </a:cxn>
                <a:cxn ang="0">
                  <a:pos x="T8" y="T9"/>
                </a:cxn>
                <a:cxn ang="0">
                  <a:pos x="T10" y="T11"/>
                </a:cxn>
              </a:cxnLst>
              <a:rect l="0" t="0" r="r" b="b"/>
              <a:pathLst>
                <a:path w="81" h="45">
                  <a:moveTo>
                    <a:pt x="81" y="35"/>
                  </a:moveTo>
                  <a:lnTo>
                    <a:pt x="47" y="0"/>
                  </a:lnTo>
                  <a:lnTo>
                    <a:pt x="0" y="0"/>
                  </a:lnTo>
                  <a:lnTo>
                    <a:pt x="0" y="45"/>
                  </a:lnTo>
                  <a:lnTo>
                    <a:pt x="81" y="45"/>
                  </a:lnTo>
                  <a:lnTo>
                    <a:pt x="81"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46" name="Rectangle 344"/>
            <p:cNvSpPr>
              <a:spLocks noChangeArrowheads="1"/>
            </p:cNvSpPr>
            <p:nvPr/>
          </p:nvSpPr>
          <p:spPr bwMode="auto">
            <a:xfrm>
              <a:off x="4487863" y="6227763"/>
              <a:ext cx="290513" cy="34925"/>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47" name="Rectangle 345"/>
            <p:cNvSpPr>
              <a:spLocks noChangeArrowheads="1"/>
            </p:cNvSpPr>
            <p:nvPr/>
          </p:nvSpPr>
          <p:spPr bwMode="auto">
            <a:xfrm>
              <a:off x="4487863" y="6227763"/>
              <a:ext cx="290513"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48" name="Rectangle 346"/>
            <p:cNvSpPr>
              <a:spLocks noChangeArrowheads="1"/>
            </p:cNvSpPr>
            <p:nvPr/>
          </p:nvSpPr>
          <p:spPr bwMode="auto">
            <a:xfrm>
              <a:off x="4654550" y="6227763"/>
              <a:ext cx="123825" cy="34925"/>
            </a:xfrm>
            <a:prstGeom prst="rect">
              <a:avLst/>
            </a:prstGeom>
            <a:solidFill>
              <a:srgbClr val="5DA5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49" name="Rectangle 347"/>
            <p:cNvSpPr>
              <a:spLocks noChangeArrowheads="1"/>
            </p:cNvSpPr>
            <p:nvPr/>
          </p:nvSpPr>
          <p:spPr bwMode="auto">
            <a:xfrm>
              <a:off x="4654550" y="6227763"/>
              <a:ext cx="123825"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50" name="Freeform 348"/>
            <p:cNvSpPr>
              <a:spLocks/>
            </p:cNvSpPr>
            <p:nvPr/>
          </p:nvSpPr>
          <p:spPr bwMode="auto">
            <a:xfrm>
              <a:off x="4162425" y="6057900"/>
              <a:ext cx="300038" cy="239713"/>
            </a:xfrm>
            <a:custGeom>
              <a:avLst/>
              <a:gdLst>
                <a:gd name="T0" fmla="*/ 0 w 402"/>
                <a:gd name="T1" fmla="*/ 21 h 322"/>
                <a:gd name="T2" fmla="*/ 0 w 402"/>
                <a:gd name="T3" fmla="*/ 302 h 322"/>
                <a:gd name="T4" fmla="*/ 20 w 402"/>
                <a:gd name="T5" fmla="*/ 322 h 322"/>
                <a:gd name="T6" fmla="*/ 382 w 402"/>
                <a:gd name="T7" fmla="*/ 322 h 322"/>
                <a:gd name="T8" fmla="*/ 402 w 402"/>
                <a:gd name="T9" fmla="*/ 302 h 322"/>
                <a:gd name="T10" fmla="*/ 402 w 402"/>
                <a:gd name="T11" fmla="*/ 21 h 322"/>
                <a:gd name="T12" fmla="*/ 382 w 402"/>
                <a:gd name="T13" fmla="*/ 0 h 322"/>
                <a:gd name="T14" fmla="*/ 20 w 402"/>
                <a:gd name="T15" fmla="*/ 0 h 322"/>
                <a:gd name="T16" fmla="*/ 0 w 402"/>
                <a:gd name="T17" fmla="*/ 2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322">
                  <a:moveTo>
                    <a:pt x="0" y="21"/>
                  </a:moveTo>
                  <a:cubicBezTo>
                    <a:pt x="0" y="302"/>
                    <a:pt x="0" y="302"/>
                    <a:pt x="0" y="302"/>
                  </a:cubicBezTo>
                  <a:cubicBezTo>
                    <a:pt x="0" y="302"/>
                    <a:pt x="0" y="322"/>
                    <a:pt x="20" y="322"/>
                  </a:cubicBezTo>
                  <a:cubicBezTo>
                    <a:pt x="382" y="322"/>
                    <a:pt x="382" y="322"/>
                    <a:pt x="382" y="322"/>
                  </a:cubicBezTo>
                  <a:cubicBezTo>
                    <a:pt x="382" y="322"/>
                    <a:pt x="402" y="322"/>
                    <a:pt x="402" y="302"/>
                  </a:cubicBezTo>
                  <a:cubicBezTo>
                    <a:pt x="402" y="21"/>
                    <a:pt x="402" y="21"/>
                    <a:pt x="402" y="21"/>
                  </a:cubicBezTo>
                  <a:cubicBezTo>
                    <a:pt x="402" y="21"/>
                    <a:pt x="402" y="0"/>
                    <a:pt x="382" y="0"/>
                  </a:cubicBezTo>
                  <a:cubicBezTo>
                    <a:pt x="20" y="0"/>
                    <a:pt x="20" y="0"/>
                    <a:pt x="20" y="0"/>
                  </a:cubicBezTo>
                  <a:cubicBezTo>
                    <a:pt x="20" y="0"/>
                    <a:pt x="0" y="0"/>
                    <a:pt x="0" y="2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51" name="Freeform 349"/>
            <p:cNvSpPr>
              <a:spLocks/>
            </p:cNvSpPr>
            <p:nvPr/>
          </p:nvSpPr>
          <p:spPr bwMode="auto">
            <a:xfrm>
              <a:off x="4162425" y="6057900"/>
              <a:ext cx="263525" cy="239713"/>
            </a:xfrm>
            <a:custGeom>
              <a:avLst/>
              <a:gdLst>
                <a:gd name="T0" fmla="*/ 0 w 354"/>
                <a:gd name="T1" fmla="*/ 21 h 322"/>
                <a:gd name="T2" fmla="*/ 0 w 354"/>
                <a:gd name="T3" fmla="*/ 302 h 322"/>
                <a:gd name="T4" fmla="*/ 20 w 354"/>
                <a:gd name="T5" fmla="*/ 322 h 322"/>
                <a:gd name="T6" fmla="*/ 334 w 354"/>
                <a:gd name="T7" fmla="*/ 322 h 322"/>
                <a:gd name="T8" fmla="*/ 354 w 354"/>
                <a:gd name="T9" fmla="*/ 302 h 322"/>
                <a:gd name="T10" fmla="*/ 354 w 354"/>
                <a:gd name="T11" fmla="*/ 21 h 322"/>
                <a:gd name="T12" fmla="*/ 334 w 354"/>
                <a:gd name="T13" fmla="*/ 0 h 322"/>
                <a:gd name="T14" fmla="*/ 20 w 354"/>
                <a:gd name="T15" fmla="*/ 0 h 322"/>
                <a:gd name="T16" fmla="*/ 0 w 354"/>
                <a:gd name="T17" fmla="*/ 2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322">
                  <a:moveTo>
                    <a:pt x="0" y="21"/>
                  </a:moveTo>
                  <a:cubicBezTo>
                    <a:pt x="0" y="302"/>
                    <a:pt x="0" y="302"/>
                    <a:pt x="0" y="302"/>
                  </a:cubicBezTo>
                  <a:cubicBezTo>
                    <a:pt x="0" y="302"/>
                    <a:pt x="0" y="322"/>
                    <a:pt x="20" y="322"/>
                  </a:cubicBezTo>
                  <a:cubicBezTo>
                    <a:pt x="334" y="322"/>
                    <a:pt x="334" y="322"/>
                    <a:pt x="334" y="322"/>
                  </a:cubicBezTo>
                  <a:cubicBezTo>
                    <a:pt x="334" y="322"/>
                    <a:pt x="354" y="322"/>
                    <a:pt x="354" y="302"/>
                  </a:cubicBezTo>
                  <a:cubicBezTo>
                    <a:pt x="354" y="21"/>
                    <a:pt x="354" y="21"/>
                    <a:pt x="354" y="21"/>
                  </a:cubicBezTo>
                  <a:cubicBezTo>
                    <a:pt x="354" y="21"/>
                    <a:pt x="354" y="0"/>
                    <a:pt x="334" y="0"/>
                  </a:cubicBezTo>
                  <a:cubicBezTo>
                    <a:pt x="20" y="0"/>
                    <a:pt x="20" y="0"/>
                    <a:pt x="20" y="0"/>
                  </a:cubicBezTo>
                  <a:cubicBezTo>
                    <a:pt x="20" y="0"/>
                    <a:pt x="0" y="0"/>
                    <a:pt x="0" y="2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52" name="Rectangle 350"/>
            <p:cNvSpPr>
              <a:spLocks noChangeArrowheads="1"/>
            </p:cNvSpPr>
            <p:nvPr/>
          </p:nvSpPr>
          <p:spPr bwMode="auto">
            <a:xfrm>
              <a:off x="4210050" y="6646863"/>
              <a:ext cx="268288" cy="34925"/>
            </a:xfrm>
            <a:prstGeom prst="rect">
              <a:avLst/>
            </a:prstGeom>
            <a:solidFill>
              <a:srgbClr val="672B8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53" name="Rectangle 351"/>
            <p:cNvSpPr>
              <a:spLocks noChangeArrowheads="1"/>
            </p:cNvSpPr>
            <p:nvPr/>
          </p:nvSpPr>
          <p:spPr bwMode="auto">
            <a:xfrm>
              <a:off x="4524375" y="6661150"/>
              <a:ext cx="30163" cy="1588"/>
            </a:xfrm>
            <a:prstGeom prst="rect">
              <a:avLst/>
            </a:prstGeom>
            <a:solidFill>
              <a:srgbClr val="C63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54" name="Rectangle 352"/>
            <p:cNvSpPr>
              <a:spLocks noChangeArrowheads="1"/>
            </p:cNvSpPr>
            <p:nvPr/>
          </p:nvSpPr>
          <p:spPr bwMode="auto">
            <a:xfrm>
              <a:off x="4524375" y="6661150"/>
              <a:ext cx="3016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55" name="Rectangle 353"/>
            <p:cNvSpPr>
              <a:spLocks noChangeArrowheads="1"/>
            </p:cNvSpPr>
            <p:nvPr/>
          </p:nvSpPr>
          <p:spPr bwMode="auto">
            <a:xfrm>
              <a:off x="4524375" y="6413500"/>
              <a:ext cx="30163" cy="247650"/>
            </a:xfrm>
            <a:prstGeom prst="rect">
              <a:avLst/>
            </a:prstGeom>
            <a:solidFill>
              <a:srgbClr val="0066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56" name="Rectangle 354"/>
            <p:cNvSpPr>
              <a:spLocks noChangeArrowheads="1"/>
            </p:cNvSpPr>
            <p:nvPr/>
          </p:nvSpPr>
          <p:spPr bwMode="auto">
            <a:xfrm>
              <a:off x="4524375" y="6413500"/>
              <a:ext cx="3016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57" name="Rectangle 355"/>
            <p:cNvSpPr>
              <a:spLocks noChangeArrowheads="1"/>
            </p:cNvSpPr>
            <p:nvPr/>
          </p:nvSpPr>
          <p:spPr bwMode="auto">
            <a:xfrm>
              <a:off x="4524375" y="6661150"/>
              <a:ext cx="30163" cy="71438"/>
            </a:xfrm>
            <a:prstGeom prst="rect">
              <a:avLst/>
            </a:prstGeom>
            <a:solidFill>
              <a:srgbClr val="001D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58" name="Rectangle 356"/>
            <p:cNvSpPr>
              <a:spLocks noChangeArrowheads="1"/>
            </p:cNvSpPr>
            <p:nvPr/>
          </p:nvSpPr>
          <p:spPr bwMode="auto">
            <a:xfrm>
              <a:off x="4524375" y="6661150"/>
              <a:ext cx="30163" cy="7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59" name="Rectangle 357"/>
            <p:cNvSpPr>
              <a:spLocks noChangeArrowheads="1"/>
            </p:cNvSpPr>
            <p:nvPr/>
          </p:nvSpPr>
          <p:spPr bwMode="auto">
            <a:xfrm>
              <a:off x="4360863" y="6499225"/>
              <a:ext cx="30163" cy="139700"/>
            </a:xfrm>
            <a:prstGeom prst="rect">
              <a:avLst/>
            </a:prstGeom>
            <a:solidFill>
              <a:srgbClr val="0066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60" name="Rectangle 358"/>
            <p:cNvSpPr>
              <a:spLocks noChangeArrowheads="1"/>
            </p:cNvSpPr>
            <p:nvPr/>
          </p:nvSpPr>
          <p:spPr bwMode="auto">
            <a:xfrm>
              <a:off x="4360863" y="6499225"/>
              <a:ext cx="30163"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61" name="Freeform 359"/>
            <p:cNvSpPr>
              <a:spLocks/>
            </p:cNvSpPr>
            <p:nvPr/>
          </p:nvSpPr>
          <p:spPr bwMode="auto">
            <a:xfrm>
              <a:off x="4311650" y="6464300"/>
              <a:ext cx="66675" cy="196850"/>
            </a:xfrm>
            <a:custGeom>
              <a:avLst/>
              <a:gdLst>
                <a:gd name="T0" fmla="*/ 31 w 42"/>
                <a:gd name="T1" fmla="*/ 80 h 124"/>
                <a:gd name="T2" fmla="*/ 31 w 42"/>
                <a:gd name="T3" fmla="*/ 0 h 124"/>
                <a:gd name="T4" fmla="*/ 10 w 42"/>
                <a:gd name="T5" fmla="*/ 0 h 124"/>
                <a:gd name="T6" fmla="*/ 10 w 42"/>
                <a:gd name="T7" fmla="*/ 80 h 124"/>
                <a:gd name="T8" fmla="*/ 0 w 42"/>
                <a:gd name="T9" fmla="*/ 80 h 124"/>
                <a:gd name="T10" fmla="*/ 0 w 42"/>
                <a:gd name="T11" fmla="*/ 124 h 124"/>
                <a:gd name="T12" fmla="*/ 42 w 42"/>
                <a:gd name="T13" fmla="*/ 124 h 124"/>
                <a:gd name="T14" fmla="*/ 42 w 42"/>
                <a:gd name="T15" fmla="*/ 80 h 124"/>
                <a:gd name="T16" fmla="*/ 31 w 42"/>
                <a:gd name="T17" fmla="*/ 8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4">
                  <a:moveTo>
                    <a:pt x="31" y="80"/>
                  </a:moveTo>
                  <a:lnTo>
                    <a:pt x="31" y="0"/>
                  </a:lnTo>
                  <a:lnTo>
                    <a:pt x="10" y="0"/>
                  </a:lnTo>
                  <a:lnTo>
                    <a:pt x="10" y="80"/>
                  </a:lnTo>
                  <a:lnTo>
                    <a:pt x="0" y="80"/>
                  </a:lnTo>
                  <a:lnTo>
                    <a:pt x="0" y="124"/>
                  </a:lnTo>
                  <a:lnTo>
                    <a:pt x="42" y="124"/>
                  </a:lnTo>
                  <a:lnTo>
                    <a:pt x="42" y="80"/>
                  </a:lnTo>
                  <a:lnTo>
                    <a:pt x="31" y="8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62" name="Freeform 360"/>
            <p:cNvSpPr>
              <a:spLocks/>
            </p:cNvSpPr>
            <p:nvPr/>
          </p:nvSpPr>
          <p:spPr bwMode="auto">
            <a:xfrm>
              <a:off x="4162425" y="6638925"/>
              <a:ext cx="354013" cy="42863"/>
            </a:xfrm>
            <a:custGeom>
              <a:avLst/>
              <a:gdLst>
                <a:gd name="T0" fmla="*/ 0 w 475"/>
                <a:gd name="T1" fmla="*/ 20 h 58"/>
                <a:gd name="T2" fmla="*/ 0 w 475"/>
                <a:gd name="T3" fmla="*/ 38 h 58"/>
                <a:gd name="T4" fmla="*/ 20 w 475"/>
                <a:gd name="T5" fmla="*/ 58 h 58"/>
                <a:gd name="T6" fmla="*/ 455 w 475"/>
                <a:gd name="T7" fmla="*/ 58 h 58"/>
                <a:gd name="T8" fmla="*/ 475 w 475"/>
                <a:gd name="T9" fmla="*/ 38 h 58"/>
                <a:gd name="T10" fmla="*/ 475 w 475"/>
                <a:gd name="T11" fmla="*/ 20 h 58"/>
                <a:gd name="T12" fmla="*/ 455 w 475"/>
                <a:gd name="T13" fmla="*/ 0 h 58"/>
                <a:gd name="T14" fmla="*/ 20 w 475"/>
                <a:gd name="T15" fmla="*/ 0 h 58"/>
                <a:gd name="T16" fmla="*/ 0 w 475"/>
                <a:gd name="T1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58">
                  <a:moveTo>
                    <a:pt x="0" y="20"/>
                  </a:moveTo>
                  <a:cubicBezTo>
                    <a:pt x="0" y="38"/>
                    <a:pt x="0" y="38"/>
                    <a:pt x="0" y="38"/>
                  </a:cubicBezTo>
                  <a:cubicBezTo>
                    <a:pt x="0" y="38"/>
                    <a:pt x="0" y="58"/>
                    <a:pt x="20" y="58"/>
                  </a:cubicBezTo>
                  <a:cubicBezTo>
                    <a:pt x="455" y="58"/>
                    <a:pt x="455" y="58"/>
                    <a:pt x="455" y="58"/>
                  </a:cubicBezTo>
                  <a:cubicBezTo>
                    <a:pt x="455" y="58"/>
                    <a:pt x="475" y="58"/>
                    <a:pt x="475" y="38"/>
                  </a:cubicBezTo>
                  <a:cubicBezTo>
                    <a:pt x="475" y="20"/>
                    <a:pt x="475" y="20"/>
                    <a:pt x="475" y="20"/>
                  </a:cubicBezTo>
                  <a:cubicBezTo>
                    <a:pt x="475" y="20"/>
                    <a:pt x="475" y="0"/>
                    <a:pt x="455" y="0"/>
                  </a:cubicBezTo>
                  <a:cubicBezTo>
                    <a:pt x="20" y="0"/>
                    <a:pt x="20" y="0"/>
                    <a:pt x="20" y="0"/>
                  </a:cubicBezTo>
                  <a:cubicBezTo>
                    <a:pt x="20" y="0"/>
                    <a:pt x="0" y="0"/>
                    <a:pt x="0" y="2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63" name="Freeform 361"/>
            <p:cNvSpPr>
              <a:spLocks/>
            </p:cNvSpPr>
            <p:nvPr/>
          </p:nvSpPr>
          <p:spPr bwMode="auto">
            <a:xfrm>
              <a:off x="4303713" y="5761038"/>
              <a:ext cx="60325" cy="30163"/>
            </a:xfrm>
            <a:custGeom>
              <a:avLst/>
              <a:gdLst>
                <a:gd name="T0" fmla="*/ 0 w 81"/>
                <a:gd name="T1" fmla="*/ 41 h 41"/>
                <a:gd name="T2" fmla="*/ 81 w 81"/>
                <a:gd name="T3" fmla="*/ 0 h 41"/>
                <a:gd name="T4" fmla="*/ 77 w 81"/>
                <a:gd name="T5" fmla="*/ 41 h 41"/>
                <a:gd name="T6" fmla="*/ 0 w 81"/>
                <a:gd name="T7" fmla="*/ 41 h 41"/>
              </a:gdLst>
              <a:ahLst/>
              <a:cxnLst>
                <a:cxn ang="0">
                  <a:pos x="T0" y="T1"/>
                </a:cxn>
                <a:cxn ang="0">
                  <a:pos x="T2" y="T3"/>
                </a:cxn>
                <a:cxn ang="0">
                  <a:pos x="T4" y="T5"/>
                </a:cxn>
                <a:cxn ang="0">
                  <a:pos x="T6" y="T7"/>
                </a:cxn>
              </a:cxnLst>
              <a:rect l="0" t="0" r="r" b="b"/>
              <a:pathLst>
                <a:path w="81" h="41">
                  <a:moveTo>
                    <a:pt x="0" y="41"/>
                  </a:moveTo>
                  <a:cubicBezTo>
                    <a:pt x="0" y="41"/>
                    <a:pt x="16" y="0"/>
                    <a:pt x="81" y="0"/>
                  </a:cubicBezTo>
                  <a:cubicBezTo>
                    <a:pt x="77" y="41"/>
                    <a:pt x="77" y="41"/>
                    <a:pt x="77" y="41"/>
                  </a:cubicBezTo>
                  <a:lnTo>
                    <a:pt x="0" y="4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64" name="Freeform 362"/>
            <p:cNvSpPr>
              <a:spLocks/>
            </p:cNvSpPr>
            <p:nvPr/>
          </p:nvSpPr>
          <p:spPr bwMode="auto">
            <a:xfrm>
              <a:off x="4197350" y="5776913"/>
              <a:ext cx="77788" cy="128588"/>
            </a:xfrm>
            <a:custGeom>
              <a:avLst/>
              <a:gdLst>
                <a:gd name="T0" fmla="*/ 78 w 104"/>
                <a:gd name="T1" fmla="*/ 1 h 173"/>
                <a:gd name="T2" fmla="*/ 21 w 104"/>
                <a:gd name="T3" fmla="*/ 93 h 173"/>
                <a:gd name="T4" fmla="*/ 30 w 104"/>
                <a:gd name="T5" fmla="*/ 125 h 173"/>
                <a:gd name="T6" fmla="*/ 36 w 104"/>
                <a:gd name="T7" fmla="*/ 153 h 173"/>
                <a:gd name="T8" fmla="*/ 86 w 104"/>
                <a:gd name="T9" fmla="*/ 162 h 173"/>
                <a:gd name="T10" fmla="*/ 104 w 104"/>
                <a:gd name="T11" fmla="*/ 110 h 173"/>
              </a:gdLst>
              <a:ahLst/>
              <a:cxnLst>
                <a:cxn ang="0">
                  <a:pos x="T0" y="T1"/>
                </a:cxn>
                <a:cxn ang="0">
                  <a:pos x="T2" y="T3"/>
                </a:cxn>
                <a:cxn ang="0">
                  <a:pos x="T4" y="T5"/>
                </a:cxn>
                <a:cxn ang="0">
                  <a:pos x="T6" y="T7"/>
                </a:cxn>
                <a:cxn ang="0">
                  <a:pos x="T8" y="T9"/>
                </a:cxn>
                <a:cxn ang="0">
                  <a:pos x="T10" y="T11"/>
                </a:cxn>
              </a:cxnLst>
              <a:rect l="0" t="0" r="r" b="b"/>
              <a:pathLst>
                <a:path w="104" h="173">
                  <a:moveTo>
                    <a:pt x="78" y="1"/>
                  </a:moveTo>
                  <a:cubicBezTo>
                    <a:pt x="34" y="0"/>
                    <a:pt x="0" y="58"/>
                    <a:pt x="21" y="93"/>
                  </a:cubicBezTo>
                  <a:cubicBezTo>
                    <a:pt x="27" y="104"/>
                    <a:pt x="30" y="112"/>
                    <a:pt x="30" y="125"/>
                  </a:cubicBezTo>
                  <a:cubicBezTo>
                    <a:pt x="30" y="136"/>
                    <a:pt x="31" y="144"/>
                    <a:pt x="36" y="153"/>
                  </a:cubicBezTo>
                  <a:cubicBezTo>
                    <a:pt x="43" y="166"/>
                    <a:pt x="74" y="173"/>
                    <a:pt x="86" y="162"/>
                  </a:cubicBezTo>
                  <a:cubicBezTo>
                    <a:pt x="101" y="150"/>
                    <a:pt x="104" y="128"/>
                    <a:pt x="104" y="110"/>
                  </a:cubicBezTo>
                </a:path>
              </a:pathLst>
            </a:custGeom>
            <a:solidFill>
              <a:srgbClr val="544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65" name="Freeform 363"/>
            <p:cNvSpPr>
              <a:spLocks/>
            </p:cNvSpPr>
            <p:nvPr/>
          </p:nvSpPr>
          <p:spPr bwMode="auto">
            <a:xfrm>
              <a:off x="4318000" y="5878513"/>
              <a:ext cx="69850" cy="84138"/>
            </a:xfrm>
            <a:custGeom>
              <a:avLst/>
              <a:gdLst>
                <a:gd name="T0" fmla="*/ 93 w 93"/>
                <a:gd name="T1" fmla="*/ 10 h 111"/>
                <a:gd name="T2" fmla="*/ 63 w 93"/>
                <a:gd name="T3" fmla="*/ 0 h 111"/>
                <a:gd name="T4" fmla="*/ 54 w 93"/>
                <a:gd name="T5" fmla="*/ 24 h 111"/>
                <a:gd name="T6" fmla="*/ 0 w 93"/>
                <a:gd name="T7" fmla="*/ 24 h 111"/>
                <a:gd name="T8" fmla="*/ 0 w 93"/>
                <a:gd name="T9" fmla="*/ 111 h 111"/>
                <a:gd name="T10" fmla="*/ 64 w 93"/>
                <a:gd name="T11" fmla="*/ 111 h 111"/>
                <a:gd name="T12" fmla="*/ 64 w 93"/>
                <a:gd name="T13" fmla="*/ 62 h 111"/>
                <a:gd name="T14" fmla="*/ 93 w 93"/>
                <a:gd name="T15" fmla="*/ 1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11">
                  <a:moveTo>
                    <a:pt x="93" y="10"/>
                  </a:moveTo>
                  <a:cubicBezTo>
                    <a:pt x="63" y="0"/>
                    <a:pt x="63" y="0"/>
                    <a:pt x="63" y="0"/>
                  </a:cubicBezTo>
                  <a:cubicBezTo>
                    <a:pt x="54" y="24"/>
                    <a:pt x="54" y="24"/>
                    <a:pt x="54" y="24"/>
                  </a:cubicBezTo>
                  <a:cubicBezTo>
                    <a:pt x="0" y="24"/>
                    <a:pt x="0" y="24"/>
                    <a:pt x="0" y="24"/>
                  </a:cubicBezTo>
                  <a:cubicBezTo>
                    <a:pt x="0" y="111"/>
                    <a:pt x="0" y="111"/>
                    <a:pt x="0" y="111"/>
                  </a:cubicBezTo>
                  <a:cubicBezTo>
                    <a:pt x="64" y="111"/>
                    <a:pt x="64" y="111"/>
                    <a:pt x="64" y="111"/>
                  </a:cubicBezTo>
                  <a:cubicBezTo>
                    <a:pt x="64" y="62"/>
                    <a:pt x="64" y="62"/>
                    <a:pt x="64" y="62"/>
                  </a:cubicBezTo>
                  <a:cubicBezTo>
                    <a:pt x="65" y="45"/>
                    <a:pt x="70" y="17"/>
                    <a:pt x="93" y="1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66" name="Freeform 364"/>
            <p:cNvSpPr>
              <a:spLocks/>
            </p:cNvSpPr>
            <p:nvPr/>
          </p:nvSpPr>
          <p:spPr bwMode="auto">
            <a:xfrm>
              <a:off x="4256088" y="5776913"/>
              <a:ext cx="173038" cy="125413"/>
            </a:xfrm>
            <a:custGeom>
              <a:avLst/>
              <a:gdLst>
                <a:gd name="T0" fmla="*/ 0 w 233"/>
                <a:gd name="T1" fmla="*/ 167 h 167"/>
                <a:gd name="T2" fmla="*/ 118 w 233"/>
                <a:gd name="T3" fmla="*/ 167 h 167"/>
                <a:gd name="T4" fmla="*/ 118 w 233"/>
                <a:gd name="T5" fmla="*/ 167 h 167"/>
                <a:gd name="T6" fmla="*/ 233 w 233"/>
                <a:gd name="T7" fmla="*/ 0 h 167"/>
                <a:gd name="T8" fmla="*/ 225 w 233"/>
                <a:gd name="T9" fmla="*/ 0 h 167"/>
                <a:gd name="T10" fmla="*/ 158 w 233"/>
                <a:gd name="T11" fmla="*/ 0 h 167"/>
                <a:gd name="T12" fmla="*/ 74 w 233"/>
                <a:gd name="T13" fmla="*/ 0 h 167"/>
                <a:gd name="T14" fmla="*/ 0 w 233"/>
                <a:gd name="T15" fmla="*/ 0 h 167"/>
                <a:gd name="T16" fmla="*/ 0 w 233"/>
                <a:gd name="T17"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7">
                  <a:moveTo>
                    <a:pt x="0" y="167"/>
                  </a:moveTo>
                  <a:cubicBezTo>
                    <a:pt x="118" y="167"/>
                    <a:pt x="118" y="167"/>
                    <a:pt x="118" y="167"/>
                  </a:cubicBezTo>
                  <a:cubicBezTo>
                    <a:pt x="118" y="167"/>
                    <a:pt x="118" y="167"/>
                    <a:pt x="118" y="167"/>
                  </a:cubicBezTo>
                  <a:cubicBezTo>
                    <a:pt x="206" y="162"/>
                    <a:pt x="233" y="89"/>
                    <a:pt x="233" y="0"/>
                  </a:cubicBezTo>
                  <a:cubicBezTo>
                    <a:pt x="225" y="0"/>
                    <a:pt x="225" y="0"/>
                    <a:pt x="225" y="0"/>
                  </a:cubicBezTo>
                  <a:cubicBezTo>
                    <a:pt x="158" y="0"/>
                    <a:pt x="158" y="0"/>
                    <a:pt x="158" y="0"/>
                  </a:cubicBezTo>
                  <a:cubicBezTo>
                    <a:pt x="74" y="0"/>
                    <a:pt x="74" y="0"/>
                    <a:pt x="74" y="0"/>
                  </a:cubicBezTo>
                  <a:cubicBezTo>
                    <a:pt x="0" y="0"/>
                    <a:pt x="0" y="0"/>
                    <a:pt x="0" y="0"/>
                  </a:cubicBezTo>
                  <a:cubicBezTo>
                    <a:pt x="0" y="167"/>
                    <a:pt x="0" y="167"/>
                    <a:pt x="0" y="167"/>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67" name="Oval 365"/>
            <p:cNvSpPr>
              <a:spLocks noChangeArrowheads="1"/>
            </p:cNvSpPr>
            <p:nvPr/>
          </p:nvSpPr>
          <p:spPr bwMode="auto">
            <a:xfrm>
              <a:off x="4316413" y="5805488"/>
              <a:ext cx="9525" cy="95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68" name="Freeform 366"/>
            <p:cNvSpPr>
              <a:spLocks/>
            </p:cNvSpPr>
            <p:nvPr/>
          </p:nvSpPr>
          <p:spPr bwMode="auto">
            <a:xfrm>
              <a:off x="4256088" y="5776913"/>
              <a:ext cx="50800" cy="125413"/>
            </a:xfrm>
            <a:custGeom>
              <a:avLst/>
              <a:gdLst>
                <a:gd name="T0" fmla="*/ 0 w 68"/>
                <a:gd name="T1" fmla="*/ 167 h 167"/>
                <a:gd name="T2" fmla="*/ 64 w 68"/>
                <a:gd name="T3" fmla="*/ 167 h 167"/>
                <a:gd name="T4" fmla="*/ 53 w 68"/>
                <a:gd name="T5" fmla="*/ 113 h 167"/>
                <a:gd name="T6" fmla="*/ 42 w 68"/>
                <a:gd name="T7" fmla="*/ 70 h 167"/>
                <a:gd name="T8" fmla="*/ 0 w 68"/>
                <a:gd name="T9" fmla="*/ 0 h 167"/>
                <a:gd name="T10" fmla="*/ 0 w 68"/>
                <a:gd name="T11" fmla="*/ 167 h 167"/>
              </a:gdLst>
              <a:ahLst/>
              <a:cxnLst>
                <a:cxn ang="0">
                  <a:pos x="T0" y="T1"/>
                </a:cxn>
                <a:cxn ang="0">
                  <a:pos x="T2" y="T3"/>
                </a:cxn>
                <a:cxn ang="0">
                  <a:pos x="T4" y="T5"/>
                </a:cxn>
                <a:cxn ang="0">
                  <a:pos x="T6" y="T7"/>
                </a:cxn>
                <a:cxn ang="0">
                  <a:pos x="T8" y="T9"/>
                </a:cxn>
                <a:cxn ang="0">
                  <a:pos x="T10" y="T11"/>
                </a:cxn>
              </a:cxnLst>
              <a:rect l="0" t="0" r="r" b="b"/>
              <a:pathLst>
                <a:path w="68" h="167">
                  <a:moveTo>
                    <a:pt x="0" y="167"/>
                  </a:moveTo>
                  <a:cubicBezTo>
                    <a:pt x="64" y="167"/>
                    <a:pt x="64" y="167"/>
                    <a:pt x="64" y="167"/>
                  </a:cubicBezTo>
                  <a:cubicBezTo>
                    <a:pt x="64" y="146"/>
                    <a:pt x="68" y="129"/>
                    <a:pt x="53" y="113"/>
                  </a:cubicBezTo>
                  <a:cubicBezTo>
                    <a:pt x="39" y="99"/>
                    <a:pt x="43" y="89"/>
                    <a:pt x="42" y="70"/>
                  </a:cubicBezTo>
                  <a:cubicBezTo>
                    <a:pt x="41" y="46"/>
                    <a:pt x="25" y="7"/>
                    <a:pt x="0" y="0"/>
                  </a:cubicBezTo>
                  <a:lnTo>
                    <a:pt x="0" y="167"/>
                  </a:lnTo>
                  <a:close/>
                </a:path>
              </a:pathLst>
            </a:custGeom>
            <a:solidFill>
              <a:srgbClr val="544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69" name="Freeform 367"/>
            <p:cNvSpPr>
              <a:spLocks/>
            </p:cNvSpPr>
            <p:nvPr/>
          </p:nvSpPr>
          <p:spPr bwMode="auto">
            <a:xfrm>
              <a:off x="4275138" y="5864225"/>
              <a:ext cx="95250" cy="38100"/>
            </a:xfrm>
            <a:custGeom>
              <a:avLst/>
              <a:gdLst>
                <a:gd name="T0" fmla="*/ 29 w 127"/>
                <a:gd name="T1" fmla="*/ 1 h 50"/>
                <a:gd name="T2" fmla="*/ 0 w 127"/>
                <a:gd name="T3" fmla="*/ 29 h 50"/>
                <a:gd name="T4" fmla="*/ 8 w 127"/>
                <a:gd name="T5" fmla="*/ 50 h 50"/>
                <a:gd name="T6" fmla="*/ 91 w 127"/>
                <a:gd name="T7" fmla="*/ 50 h 50"/>
                <a:gd name="T8" fmla="*/ 91 w 127"/>
                <a:gd name="T9" fmla="*/ 50 h 50"/>
                <a:gd name="T10" fmla="*/ 127 w 127"/>
                <a:gd name="T11" fmla="*/ 44 h 50"/>
                <a:gd name="T12" fmla="*/ 29 w 127"/>
                <a:gd name="T13" fmla="*/ 1 h 50"/>
              </a:gdLst>
              <a:ahLst/>
              <a:cxnLst>
                <a:cxn ang="0">
                  <a:pos x="T0" y="T1"/>
                </a:cxn>
                <a:cxn ang="0">
                  <a:pos x="T2" y="T3"/>
                </a:cxn>
                <a:cxn ang="0">
                  <a:pos x="T4" y="T5"/>
                </a:cxn>
                <a:cxn ang="0">
                  <a:pos x="T6" y="T7"/>
                </a:cxn>
                <a:cxn ang="0">
                  <a:pos x="T8" y="T9"/>
                </a:cxn>
                <a:cxn ang="0">
                  <a:pos x="T10" y="T11"/>
                </a:cxn>
                <a:cxn ang="0">
                  <a:pos x="T12" y="T13"/>
                </a:cxn>
              </a:cxnLst>
              <a:rect l="0" t="0" r="r" b="b"/>
              <a:pathLst>
                <a:path w="127" h="50">
                  <a:moveTo>
                    <a:pt x="29" y="1"/>
                  </a:moveTo>
                  <a:cubicBezTo>
                    <a:pt x="0" y="29"/>
                    <a:pt x="0" y="29"/>
                    <a:pt x="0" y="29"/>
                  </a:cubicBezTo>
                  <a:cubicBezTo>
                    <a:pt x="8" y="50"/>
                    <a:pt x="8" y="50"/>
                    <a:pt x="8" y="50"/>
                  </a:cubicBezTo>
                  <a:cubicBezTo>
                    <a:pt x="91" y="50"/>
                    <a:pt x="91" y="50"/>
                    <a:pt x="91" y="50"/>
                  </a:cubicBezTo>
                  <a:cubicBezTo>
                    <a:pt x="91" y="50"/>
                    <a:pt x="91" y="50"/>
                    <a:pt x="91" y="50"/>
                  </a:cubicBezTo>
                  <a:cubicBezTo>
                    <a:pt x="104" y="49"/>
                    <a:pt x="116" y="47"/>
                    <a:pt x="127" y="44"/>
                  </a:cubicBezTo>
                  <a:cubicBezTo>
                    <a:pt x="99" y="0"/>
                    <a:pt x="29" y="1"/>
                    <a:pt x="29" y="1"/>
                  </a:cubicBezTo>
                </a:path>
              </a:pathLst>
            </a:custGeom>
            <a:solidFill>
              <a:srgbClr val="544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70" name="Oval 368"/>
            <p:cNvSpPr>
              <a:spLocks noChangeArrowheads="1"/>
            </p:cNvSpPr>
            <p:nvPr/>
          </p:nvSpPr>
          <p:spPr bwMode="auto">
            <a:xfrm>
              <a:off x="4316413" y="5805488"/>
              <a:ext cx="9525" cy="952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71" name="Freeform 369"/>
            <p:cNvSpPr>
              <a:spLocks/>
            </p:cNvSpPr>
            <p:nvPr/>
          </p:nvSpPr>
          <p:spPr bwMode="auto">
            <a:xfrm>
              <a:off x="4197350" y="5776913"/>
              <a:ext cx="173038" cy="157163"/>
            </a:xfrm>
            <a:custGeom>
              <a:avLst/>
              <a:gdLst>
                <a:gd name="T0" fmla="*/ 134 w 232"/>
                <a:gd name="T1" fmla="*/ 119 h 212"/>
                <a:gd name="T2" fmla="*/ 131 w 232"/>
                <a:gd name="T3" fmla="*/ 114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4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4" y="119"/>
                  </a:moveTo>
                  <a:cubicBezTo>
                    <a:pt x="133" y="117"/>
                    <a:pt x="132" y="116"/>
                    <a:pt x="131" y="114"/>
                  </a:cubicBezTo>
                  <a:cubicBezTo>
                    <a:pt x="117" y="100"/>
                    <a:pt x="121" y="90"/>
                    <a:pt x="120" y="71"/>
                  </a:cubicBezTo>
                  <a:cubicBezTo>
                    <a:pt x="119" y="47"/>
                    <a:pt x="103" y="8"/>
                    <a:pt x="78" y="1"/>
                  </a:cubicBezTo>
                  <a:cubicBezTo>
                    <a:pt x="78" y="3"/>
                    <a:pt x="78" y="3"/>
                    <a:pt x="78" y="3"/>
                  </a:cubicBezTo>
                  <a:cubicBezTo>
                    <a:pt x="78" y="1"/>
                    <a:pt x="78" y="1"/>
                    <a:pt x="78" y="1"/>
                  </a:cubicBezTo>
                  <a:cubicBezTo>
                    <a:pt x="34" y="0"/>
                    <a:pt x="0" y="58"/>
                    <a:pt x="21" y="93"/>
                  </a:cubicBezTo>
                  <a:cubicBezTo>
                    <a:pt x="27"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4" y="119"/>
                    <a:pt x="134" y="119"/>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72" name="Oval 370"/>
            <p:cNvSpPr>
              <a:spLocks noChangeArrowheads="1"/>
            </p:cNvSpPr>
            <p:nvPr/>
          </p:nvSpPr>
          <p:spPr bwMode="auto">
            <a:xfrm>
              <a:off x="4170363" y="6681788"/>
              <a:ext cx="50800" cy="50800"/>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73" name="Oval 371"/>
            <p:cNvSpPr>
              <a:spLocks noChangeArrowheads="1"/>
            </p:cNvSpPr>
            <p:nvPr/>
          </p:nvSpPr>
          <p:spPr bwMode="auto">
            <a:xfrm>
              <a:off x="4457700" y="6681788"/>
              <a:ext cx="50800" cy="50800"/>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74" name="Oval 372"/>
            <p:cNvSpPr>
              <a:spLocks noChangeArrowheads="1"/>
            </p:cNvSpPr>
            <p:nvPr/>
          </p:nvSpPr>
          <p:spPr bwMode="auto">
            <a:xfrm>
              <a:off x="4294188" y="6681788"/>
              <a:ext cx="49213" cy="50800"/>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75" name="Freeform 373"/>
            <p:cNvSpPr>
              <a:spLocks/>
            </p:cNvSpPr>
            <p:nvPr/>
          </p:nvSpPr>
          <p:spPr bwMode="auto">
            <a:xfrm>
              <a:off x="4297363" y="5862638"/>
              <a:ext cx="57150" cy="28575"/>
            </a:xfrm>
            <a:custGeom>
              <a:avLst/>
              <a:gdLst>
                <a:gd name="T0" fmla="*/ 0 w 76"/>
                <a:gd name="T1" fmla="*/ 0 h 38"/>
                <a:gd name="T2" fmla="*/ 38 w 76"/>
                <a:gd name="T3" fmla="*/ 38 h 38"/>
                <a:gd name="T4" fmla="*/ 76 w 76"/>
                <a:gd name="T5" fmla="*/ 0 h 38"/>
                <a:gd name="T6" fmla="*/ 0 w 76"/>
                <a:gd name="T7" fmla="*/ 0 h 38"/>
              </a:gdLst>
              <a:ahLst/>
              <a:cxnLst>
                <a:cxn ang="0">
                  <a:pos x="T0" y="T1"/>
                </a:cxn>
                <a:cxn ang="0">
                  <a:pos x="T2" y="T3"/>
                </a:cxn>
                <a:cxn ang="0">
                  <a:pos x="T4" y="T5"/>
                </a:cxn>
                <a:cxn ang="0">
                  <a:pos x="T6" y="T7"/>
                </a:cxn>
              </a:cxnLst>
              <a:rect l="0" t="0" r="r" b="b"/>
              <a:pathLst>
                <a:path w="76" h="38">
                  <a:moveTo>
                    <a:pt x="0" y="0"/>
                  </a:moveTo>
                  <a:cubicBezTo>
                    <a:pt x="0" y="21"/>
                    <a:pt x="17" y="38"/>
                    <a:pt x="38" y="38"/>
                  </a:cubicBezTo>
                  <a:cubicBezTo>
                    <a:pt x="59" y="38"/>
                    <a:pt x="76" y="21"/>
                    <a:pt x="76" y="0"/>
                  </a:cubicBezTo>
                  <a:cubicBezTo>
                    <a:pt x="0" y="0"/>
                    <a:pt x="0" y="0"/>
                    <a:pt x="0"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76" name="Freeform 374"/>
            <p:cNvSpPr>
              <a:spLocks/>
            </p:cNvSpPr>
            <p:nvPr/>
          </p:nvSpPr>
          <p:spPr bwMode="auto">
            <a:xfrm>
              <a:off x="4311650" y="5862638"/>
              <a:ext cx="28575" cy="14288"/>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1"/>
                    <a:pt x="9" y="19"/>
                    <a:pt x="19" y="19"/>
                  </a:cubicBezTo>
                  <a:cubicBezTo>
                    <a:pt x="19" y="19"/>
                    <a:pt x="19" y="19"/>
                    <a:pt x="19" y="19"/>
                  </a:cubicBezTo>
                  <a:cubicBezTo>
                    <a:pt x="29" y="19"/>
                    <a:pt x="38" y="11"/>
                    <a:pt x="38"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77" name="Freeform 375"/>
            <p:cNvSpPr>
              <a:spLocks/>
            </p:cNvSpPr>
            <p:nvPr/>
          </p:nvSpPr>
          <p:spPr bwMode="auto">
            <a:xfrm>
              <a:off x="4162425" y="6413500"/>
              <a:ext cx="328613" cy="85725"/>
            </a:xfrm>
            <a:custGeom>
              <a:avLst/>
              <a:gdLst>
                <a:gd name="T0" fmla="*/ 0 w 441"/>
                <a:gd name="T1" fmla="*/ 20 h 113"/>
                <a:gd name="T2" fmla="*/ 0 w 441"/>
                <a:gd name="T3" fmla="*/ 93 h 113"/>
                <a:gd name="T4" fmla="*/ 20 w 441"/>
                <a:gd name="T5" fmla="*/ 113 h 113"/>
                <a:gd name="T6" fmla="*/ 420 w 441"/>
                <a:gd name="T7" fmla="*/ 113 h 113"/>
                <a:gd name="T8" fmla="*/ 441 w 441"/>
                <a:gd name="T9" fmla="*/ 93 h 113"/>
                <a:gd name="T10" fmla="*/ 441 w 441"/>
                <a:gd name="T11" fmla="*/ 20 h 113"/>
                <a:gd name="T12" fmla="*/ 420 w 441"/>
                <a:gd name="T13" fmla="*/ 0 h 113"/>
                <a:gd name="T14" fmla="*/ 20 w 441"/>
                <a:gd name="T15" fmla="*/ 0 h 113"/>
                <a:gd name="T16" fmla="*/ 0 w 441"/>
                <a:gd name="T17" fmla="*/ 2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113">
                  <a:moveTo>
                    <a:pt x="0" y="20"/>
                  </a:moveTo>
                  <a:cubicBezTo>
                    <a:pt x="0" y="93"/>
                    <a:pt x="0" y="93"/>
                    <a:pt x="0" y="93"/>
                  </a:cubicBezTo>
                  <a:cubicBezTo>
                    <a:pt x="0" y="93"/>
                    <a:pt x="0" y="113"/>
                    <a:pt x="20" y="113"/>
                  </a:cubicBezTo>
                  <a:cubicBezTo>
                    <a:pt x="420" y="113"/>
                    <a:pt x="420" y="113"/>
                    <a:pt x="420" y="113"/>
                  </a:cubicBezTo>
                  <a:cubicBezTo>
                    <a:pt x="420" y="113"/>
                    <a:pt x="441" y="113"/>
                    <a:pt x="441" y="93"/>
                  </a:cubicBezTo>
                  <a:cubicBezTo>
                    <a:pt x="441" y="20"/>
                    <a:pt x="441" y="20"/>
                    <a:pt x="441" y="20"/>
                  </a:cubicBezTo>
                  <a:cubicBezTo>
                    <a:pt x="441" y="20"/>
                    <a:pt x="441" y="0"/>
                    <a:pt x="420" y="0"/>
                  </a:cubicBezTo>
                  <a:cubicBezTo>
                    <a:pt x="20" y="0"/>
                    <a:pt x="20" y="0"/>
                    <a:pt x="20" y="0"/>
                  </a:cubicBezTo>
                  <a:cubicBezTo>
                    <a:pt x="20" y="0"/>
                    <a:pt x="0" y="0"/>
                    <a:pt x="0" y="2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sp>
          <p:nvSpPr>
            <p:cNvPr id="178" name="Freeform 376"/>
            <p:cNvSpPr>
              <a:spLocks/>
            </p:cNvSpPr>
            <p:nvPr/>
          </p:nvSpPr>
          <p:spPr bwMode="auto">
            <a:xfrm>
              <a:off x="4232275" y="6143625"/>
              <a:ext cx="87313" cy="327025"/>
            </a:xfrm>
            <a:custGeom>
              <a:avLst/>
              <a:gdLst>
                <a:gd name="T0" fmla="*/ 0 w 116"/>
                <a:gd name="T1" fmla="*/ 20 h 438"/>
                <a:gd name="T2" fmla="*/ 0 w 116"/>
                <a:gd name="T3" fmla="*/ 418 h 438"/>
                <a:gd name="T4" fmla="*/ 21 w 116"/>
                <a:gd name="T5" fmla="*/ 438 h 438"/>
                <a:gd name="T6" fmla="*/ 96 w 116"/>
                <a:gd name="T7" fmla="*/ 438 h 438"/>
                <a:gd name="T8" fmla="*/ 116 w 116"/>
                <a:gd name="T9" fmla="*/ 418 h 438"/>
                <a:gd name="T10" fmla="*/ 116 w 116"/>
                <a:gd name="T11" fmla="*/ 20 h 438"/>
                <a:gd name="T12" fmla="*/ 96 w 116"/>
                <a:gd name="T13" fmla="*/ 0 h 438"/>
                <a:gd name="T14" fmla="*/ 21 w 116"/>
                <a:gd name="T15" fmla="*/ 0 h 438"/>
                <a:gd name="T16" fmla="*/ 0 w 116"/>
                <a:gd name="T17" fmla="*/ 2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38">
                  <a:moveTo>
                    <a:pt x="0" y="20"/>
                  </a:moveTo>
                  <a:cubicBezTo>
                    <a:pt x="0" y="418"/>
                    <a:pt x="0" y="418"/>
                    <a:pt x="0" y="418"/>
                  </a:cubicBezTo>
                  <a:cubicBezTo>
                    <a:pt x="0" y="418"/>
                    <a:pt x="0" y="438"/>
                    <a:pt x="21" y="438"/>
                  </a:cubicBezTo>
                  <a:cubicBezTo>
                    <a:pt x="96" y="438"/>
                    <a:pt x="96" y="438"/>
                    <a:pt x="96" y="438"/>
                  </a:cubicBezTo>
                  <a:cubicBezTo>
                    <a:pt x="96" y="438"/>
                    <a:pt x="116" y="438"/>
                    <a:pt x="116" y="418"/>
                  </a:cubicBezTo>
                  <a:cubicBezTo>
                    <a:pt x="116" y="20"/>
                    <a:pt x="116" y="20"/>
                    <a:pt x="116" y="20"/>
                  </a:cubicBezTo>
                  <a:cubicBezTo>
                    <a:pt x="116" y="20"/>
                    <a:pt x="116" y="0"/>
                    <a:pt x="96" y="0"/>
                  </a:cubicBezTo>
                  <a:cubicBezTo>
                    <a:pt x="21" y="0"/>
                    <a:pt x="21" y="0"/>
                    <a:pt x="21" y="0"/>
                  </a:cubicBezTo>
                  <a:cubicBezTo>
                    <a:pt x="21" y="0"/>
                    <a:pt x="0" y="0"/>
                    <a:pt x="0" y="2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endParaRPr>
            </a:p>
          </p:txBody>
        </p:sp>
      </p:grpSp>
    </p:spTree>
    <p:extLst>
      <p:ext uri="{BB962C8B-B14F-4D97-AF65-F5344CB8AC3E}">
        <p14:creationId xmlns:p14="http://schemas.microsoft.com/office/powerpoint/2010/main" val="248741616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EE2D1B-5820-4F3A-8D7D-1516FEED8DA9}"/>
              </a:ext>
            </a:extLst>
          </p:cNvPr>
          <p:cNvSpPr/>
          <p:nvPr/>
        </p:nvSpPr>
        <p:spPr bwMode="auto">
          <a:xfrm>
            <a:off x="1" y="5478462"/>
            <a:ext cx="4191000" cy="1143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E12C8D1-3CF0-4BCF-B4A5-78E42AD3AB2D}"/>
              </a:ext>
            </a:extLst>
          </p:cNvPr>
          <p:cNvSpPr/>
          <p:nvPr/>
        </p:nvSpPr>
        <p:spPr bwMode="auto">
          <a:xfrm>
            <a:off x="4160837" y="5478462"/>
            <a:ext cx="4191000" cy="11430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9BCD567F-AC0A-40FC-8464-0E85BA767315}"/>
              </a:ext>
            </a:extLst>
          </p:cNvPr>
          <p:cNvSpPr/>
          <p:nvPr/>
        </p:nvSpPr>
        <p:spPr bwMode="auto">
          <a:xfrm>
            <a:off x="8351838" y="5478462"/>
            <a:ext cx="4191000" cy="1143000"/>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D8770AB-415B-492B-ADD3-8F84916A53C6}"/>
              </a:ext>
            </a:extLst>
          </p:cNvPr>
          <p:cNvSpPr>
            <a:spLocks noGrp="1"/>
          </p:cNvSpPr>
          <p:nvPr>
            <p:ph type="title"/>
          </p:nvPr>
        </p:nvSpPr>
        <p:spPr/>
        <p:txBody>
          <a:bodyPr/>
          <a:lstStyle/>
          <a:p>
            <a:r>
              <a:rPr lang="de-DE" dirty="0"/>
              <a:t>Cloud sales: how would you approach it?</a:t>
            </a:r>
            <a:endParaRPr lang="en-US" dirty="0"/>
          </a:p>
        </p:txBody>
      </p:sp>
      <p:pic>
        <p:nvPicPr>
          <p:cNvPr id="1026" name="Picture 2" descr="See the source image">
            <a:extLst>
              <a:ext uri="{FF2B5EF4-FFF2-40B4-BE49-F238E27FC236}">
                <a16:creationId xmlns:a16="http://schemas.microsoft.com/office/drawing/2014/main" id="{00AD1495-9233-45DA-8D09-9596A24C66F0}"/>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79437" y="2049462"/>
            <a:ext cx="3505200" cy="3268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745B1084-C985-4684-8F45-DE68D8FE77C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76616" y="2049462"/>
            <a:ext cx="3370124" cy="29894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DD3431C3-047E-49DC-AD34-CB296564DC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5121" y="2404043"/>
            <a:ext cx="4049713" cy="25410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8956279-A965-4A00-A2CF-EE9BDE552982}"/>
              </a:ext>
            </a:extLst>
          </p:cNvPr>
          <p:cNvSpPr txBox="1"/>
          <p:nvPr/>
        </p:nvSpPr>
        <p:spPr>
          <a:xfrm>
            <a:off x="1265237" y="5764998"/>
            <a:ext cx="1509837" cy="627864"/>
          </a:xfrm>
          <a:prstGeom prst="rect">
            <a:avLst/>
          </a:prstGeom>
          <a:noFill/>
        </p:spPr>
        <p:txBody>
          <a:bodyPr wrap="none" lIns="182880" tIns="146304" rIns="182880" bIns="146304" rtlCol="0">
            <a:spAutoFit/>
          </a:bodyPr>
          <a:lstStyle/>
          <a:p>
            <a:pPr>
              <a:lnSpc>
                <a:spcPct val="90000"/>
              </a:lnSpc>
              <a:spcAft>
                <a:spcPts val="600"/>
              </a:spcAft>
            </a:pPr>
            <a:r>
              <a:rPr lang="de-DE" sz="2400" dirty="0">
                <a:solidFill>
                  <a:schemeClr val="bg1"/>
                </a:solidFill>
              </a:rPr>
              <a:t>Features</a:t>
            </a:r>
            <a:endParaRPr lang="en-US" sz="2400" dirty="0" err="1">
              <a:solidFill>
                <a:schemeClr val="bg1"/>
              </a:solidFill>
            </a:endParaRPr>
          </a:p>
        </p:txBody>
      </p:sp>
      <p:sp>
        <p:nvSpPr>
          <p:cNvPr id="7" name="TextBox 6">
            <a:extLst>
              <a:ext uri="{FF2B5EF4-FFF2-40B4-BE49-F238E27FC236}">
                <a16:creationId xmlns:a16="http://schemas.microsoft.com/office/drawing/2014/main" id="{878FE2B7-2EBD-4CA6-96C1-9AAC360F1B14}"/>
              </a:ext>
            </a:extLst>
          </p:cNvPr>
          <p:cNvSpPr txBox="1"/>
          <p:nvPr/>
        </p:nvSpPr>
        <p:spPr>
          <a:xfrm>
            <a:off x="10180637" y="5707062"/>
            <a:ext cx="1028167" cy="627864"/>
          </a:xfrm>
          <a:prstGeom prst="rect">
            <a:avLst/>
          </a:prstGeom>
          <a:noFill/>
        </p:spPr>
        <p:txBody>
          <a:bodyPr wrap="none" lIns="182880" tIns="146304" rIns="182880" bIns="146304" rtlCol="0">
            <a:spAutoFit/>
          </a:bodyPr>
          <a:lstStyle/>
          <a:p>
            <a:pPr>
              <a:lnSpc>
                <a:spcPct val="90000"/>
              </a:lnSpc>
              <a:spcAft>
                <a:spcPts val="600"/>
              </a:spcAft>
            </a:pPr>
            <a:r>
              <a:rPr lang="de-DE" sz="2400" dirty="0">
                <a:solidFill>
                  <a:schemeClr val="bg1"/>
                </a:solidFill>
              </a:rPr>
              <a:t>Price</a:t>
            </a:r>
            <a:endParaRPr lang="en-US" sz="2400" dirty="0" err="1">
              <a:solidFill>
                <a:schemeClr val="bg1"/>
              </a:solidFill>
            </a:endParaRPr>
          </a:p>
        </p:txBody>
      </p:sp>
      <p:sp>
        <p:nvSpPr>
          <p:cNvPr id="8" name="TextBox 7">
            <a:extLst>
              <a:ext uri="{FF2B5EF4-FFF2-40B4-BE49-F238E27FC236}">
                <a16:creationId xmlns:a16="http://schemas.microsoft.com/office/drawing/2014/main" id="{E9CA1709-1EF9-46BD-B1AA-1BB1AA1A05CE}"/>
              </a:ext>
            </a:extLst>
          </p:cNvPr>
          <p:cNvSpPr txBox="1"/>
          <p:nvPr/>
        </p:nvSpPr>
        <p:spPr>
          <a:xfrm>
            <a:off x="5129303" y="5508055"/>
            <a:ext cx="2600648" cy="1037207"/>
          </a:xfrm>
          <a:prstGeom prst="rect">
            <a:avLst/>
          </a:prstGeom>
          <a:noFill/>
        </p:spPr>
        <p:txBody>
          <a:bodyPr wrap="none" lIns="182880" tIns="146304" rIns="182880" bIns="146304" rtlCol="0">
            <a:spAutoFit/>
          </a:bodyPr>
          <a:lstStyle/>
          <a:p>
            <a:pPr algn="ctr">
              <a:lnSpc>
                <a:spcPct val="90000"/>
              </a:lnSpc>
              <a:spcAft>
                <a:spcPts val="600"/>
              </a:spcAft>
            </a:pPr>
            <a:r>
              <a:rPr lang="de-DE" sz="2400" dirty="0">
                <a:solidFill>
                  <a:schemeClr val="bg1"/>
                </a:solidFill>
              </a:rPr>
              <a:t>Business Value</a:t>
            </a:r>
          </a:p>
          <a:p>
            <a:pPr algn="ctr">
              <a:lnSpc>
                <a:spcPct val="90000"/>
              </a:lnSpc>
              <a:spcAft>
                <a:spcPts val="600"/>
              </a:spcAft>
            </a:pPr>
            <a:r>
              <a:rPr lang="de-DE" sz="2400" dirty="0">
                <a:solidFill>
                  <a:schemeClr val="bg1"/>
                </a:solidFill>
              </a:rPr>
              <a:t>(Transformation)</a:t>
            </a:r>
            <a:endParaRPr lang="en-US" sz="2400" dirty="0" err="1">
              <a:solidFill>
                <a:schemeClr val="bg1"/>
              </a:solidFill>
            </a:endParaRPr>
          </a:p>
        </p:txBody>
      </p:sp>
    </p:spTree>
    <p:extLst>
      <p:ext uri="{BB962C8B-B14F-4D97-AF65-F5344CB8AC3E}">
        <p14:creationId xmlns:p14="http://schemas.microsoft.com/office/powerpoint/2010/main" val="12372096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80" name="Rectangle 379"/>
          <p:cNvSpPr/>
          <p:nvPr/>
        </p:nvSpPr>
        <p:spPr bwMode="auto">
          <a:xfrm>
            <a:off x="900504" y="3298370"/>
            <a:ext cx="2438877" cy="3362877"/>
          </a:xfrm>
          <a:prstGeom prst="rect">
            <a:avLst/>
          </a:prstGeom>
          <a:solidFill>
            <a:schemeClr val="bg1">
              <a:lumMod val="95000"/>
            </a:schemeClr>
          </a:solid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45720" numCol="1" spcCol="1270" anchor="t" anchorCtr="0">
            <a:noAutofit/>
          </a:bodyPr>
          <a:lstStyle/>
          <a:p>
            <a:pPr algn="ctr" defTabSz="932411" fontAlgn="base">
              <a:spcBef>
                <a:spcPct val="0"/>
              </a:spcBef>
            </a:pPr>
            <a:r>
              <a:rPr lang="en-US" sz="2800" dirty="0">
                <a:solidFill>
                  <a:schemeClr val="tx2"/>
                </a:solidFill>
                <a:latin typeface="+mj-lt"/>
                <a:cs typeface="Segoe UI Semibold" panose="020B0702040204020203" pitchFamily="34" charset="0"/>
              </a:rPr>
              <a:t>Infrastructure</a:t>
            </a:r>
            <a:endParaRPr lang="en-IN" sz="2800" dirty="0">
              <a:solidFill>
                <a:schemeClr val="tx2"/>
              </a:solidFill>
              <a:latin typeface="+mj-lt"/>
              <a:cs typeface="Segoe UI Semibold" panose="020B0702040204020203" pitchFamily="34" charset="0"/>
            </a:endParaRPr>
          </a:p>
        </p:txBody>
      </p:sp>
      <p:sp>
        <p:nvSpPr>
          <p:cNvPr id="459" name="Rectangle 458"/>
          <p:cNvSpPr/>
          <p:nvPr/>
        </p:nvSpPr>
        <p:spPr bwMode="auto">
          <a:xfrm>
            <a:off x="6324840" y="3298370"/>
            <a:ext cx="2438877" cy="3362877"/>
          </a:xfrm>
          <a:prstGeom prst="rect">
            <a:avLst/>
          </a:prstGeom>
          <a:solidFill>
            <a:schemeClr val="bg1">
              <a:lumMod val="95000"/>
            </a:schemeClr>
          </a:solid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45720" numCol="1" spcCol="1270" anchor="t" anchorCtr="0">
            <a:noAutofit/>
          </a:bodyPr>
          <a:lstStyle/>
          <a:p>
            <a:pPr algn="ctr" defTabSz="932411" fontAlgn="base">
              <a:spcBef>
                <a:spcPct val="0"/>
              </a:spcBef>
            </a:pPr>
            <a:r>
              <a:rPr lang="en-IN" sz="2800" dirty="0">
                <a:solidFill>
                  <a:schemeClr val="accent5"/>
                </a:solidFill>
                <a:latin typeface="+mj-lt"/>
                <a:cs typeface="Segoe UI Semibold" panose="020B0702040204020203" pitchFamily="34" charset="0"/>
              </a:rPr>
              <a:t>Applications</a:t>
            </a:r>
          </a:p>
        </p:txBody>
      </p:sp>
      <p:sp>
        <p:nvSpPr>
          <p:cNvPr id="461" name="Rectangle 460"/>
          <p:cNvSpPr/>
          <p:nvPr/>
        </p:nvSpPr>
        <p:spPr bwMode="auto">
          <a:xfrm>
            <a:off x="9038102" y="3298371"/>
            <a:ext cx="2438877" cy="3362876"/>
          </a:xfrm>
          <a:prstGeom prst="rect">
            <a:avLst/>
          </a:prstGeom>
          <a:solidFill>
            <a:schemeClr val="bg1">
              <a:lumMod val="95000"/>
            </a:schemeClr>
          </a:solid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45720" numCol="1" spcCol="1270" anchor="t" anchorCtr="0">
            <a:noAutofit/>
          </a:bodyPr>
          <a:lstStyle/>
          <a:p>
            <a:pPr algn="ctr" defTabSz="932411" fontAlgn="base">
              <a:spcBef>
                <a:spcPct val="0"/>
              </a:spcBef>
            </a:pPr>
            <a:r>
              <a:rPr lang="en-IN" sz="2800" dirty="0">
                <a:solidFill>
                  <a:schemeClr val="accent6"/>
                </a:solidFill>
                <a:latin typeface="+mj-lt"/>
                <a:cs typeface="Segoe UI Semibold" panose="020B0702040204020203" pitchFamily="34" charset="0"/>
              </a:rPr>
              <a:t>Operations</a:t>
            </a:r>
          </a:p>
        </p:txBody>
      </p:sp>
      <p:sp>
        <p:nvSpPr>
          <p:cNvPr id="379" name="Rectangle 378"/>
          <p:cNvSpPr/>
          <p:nvPr/>
        </p:nvSpPr>
        <p:spPr bwMode="auto">
          <a:xfrm>
            <a:off x="3615477" y="3298370"/>
            <a:ext cx="2438877" cy="3362877"/>
          </a:xfrm>
          <a:prstGeom prst="rect">
            <a:avLst/>
          </a:prstGeom>
          <a:solidFill>
            <a:schemeClr val="bg1">
              <a:lumMod val="95000"/>
            </a:schemeClr>
          </a:solid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45720" numCol="1" spcCol="1270" anchor="t" anchorCtr="0">
            <a:noAutofit/>
          </a:bodyPr>
          <a:lstStyle/>
          <a:p>
            <a:pPr algn="ctr" defTabSz="932411" fontAlgn="base">
              <a:spcBef>
                <a:spcPct val="0"/>
              </a:spcBef>
            </a:pPr>
            <a:r>
              <a:rPr lang="en-IN" sz="2800" dirty="0">
                <a:solidFill>
                  <a:schemeClr val="accent4"/>
                </a:solidFill>
                <a:latin typeface="+mj-lt"/>
                <a:cs typeface="Segoe UI Semibold" panose="020B0702040204020203" pitchFamily="34" charset="0"/>
              </a:rPr>
              <a:t>Security and identity</a:t>
            </a:r>
          </a:p>
        </p:txBody>
      </p:sp>
      <p:sp>
        <p:nvSpPr>
          <p:cNvPr id="536" name="Rectangle 535"/>
          <p:cNvSpPr/>
          <p:nvPr/>
        </p:nvSpPr>
        <p:spPr bwMode="auto">
          <a:xfrm>
            <a:off x="0" y="0"/>
            <a:ext cx="12436475" cy="1600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IN" dirty="0"/>
              <a:t>My Advice: lead with transformation</a:t>
            </a:r>
            <a:endParaRPr lang="en-US" dirty="0"/>
          </a:p>
        </p:txBody>
      </p:sp>
      <p:grpSp>
        <p:nvGrpSpPr>
          <p:cNvPr id="551" name="Group 550"/>
          <p:cNvGrpSpPr/>
          <p:nvPr/>
        </p:nvGrpSpPr>
        <p:grpSpPr>
          <a:xfrm>
            <a:off x="6503480" y="4524987"/>
            <a:ext cx="1879325" cy="1761721"/>
            <a:chOff x="4189413" y="3216275"/>
            <a:chExt cx="1268412" cy="1189038"/>
          </a:xfrm>
        </p:grpSpPr>
        <p:sp>
          <p:nvSpPr>
            <p:cNvPr id="554" name="Freeform 406"/>
            <p:cNvSpPr>
              <a:spLocks/>
            </p:cNvSpPr>
            <p:nvPr/>
          </p:nvSpPr>
          <p:spPr bwMode="auto">
            <a:xfrm>
              <a:off x="5118100" y="3621088"/>
              <a:ext cx="339725" cy="214313"/>
            </a:xfrm>
            <a:custGeom>
              <a:avLst/>
              <a:gdLst>
                <a:gd name="T0" fmla="*/ 231 w 231"/>
                <a:gd name="T1" fmla="*/ 131 h 147"/>
                <a:gd name="T2" fmla="*/ 214 w 231"/>
                <a:gd name="T3" fmla="*/ 45 h 147"/>
                <a:gd name="T4" fmla="*/ 214 w 231"/>
                <a:gd name="T5" fmla="*/ 10 h 147"/>
                <a:gd name="T6" fmla="*/ 204 w 231"/>
                <a:gd name="T7" fmla="*/ 0 h 147"/>
                <a:gd name="T8" fmla="*/ 146 w 231"/>
                <a:gd name="T9" fmla="*/ 0 h 147"/>
                <a:gd name="T10" fmla="*/ 115 w 231"/>
                <a:gd name="T11" fmla="*/ 0 h 147"/>
                <a:gd name="T12" fmla="*/ 10 w 231"/>
                <a:gd name="T13" fmla="*/ 0 h 147"/>
                <a:gd name="T14" fmla="*/ 0 w 231"/>
                <a:gd name="T15" fmla="*/ 10 h 147"/>
                <a:gd name="T16" fmla="*/ 0 w 231"/>
                <a:gd name="T17" fmla="*/ 137 h 147"/>
                <a:gd name="T18" fmla="*/ 10 w 231"/>
                <a:gd name="T19" fmla="*/ 147 h 147"/>
                <a:gd name="T20" fmla="*/ 204 w 231"/>
                <a:gd name="T21" fmla="*/ 147 h 147"/>
                <a:gd name="T22" fmla="*/ 214 w 231"/>
                <a:gd name="T23" fmla="*/ 137 h 147"/>
                <a:gd name="T24" fmla="*/ 214 w 231"/>
                <a:gd name="T25" fmla="*/ 137 h 147"/>
                <a:gd name="T26" fmla="*/ 227 w 231"/>
                <a:gd name="T27" fmla="*/ 137 h 147"/>
                <a:gd name="T28" fmla="*/ 231 w 231"/>
                <a:gd name="T29" fmla="*/ 133 h 147"/>
                <a:gd name="T30" fmla="*/ 231 w 231"/>
                <a:gd name="T31" fmla="*/ 13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1" h="147">
                  <a:moveTo>
                    <a:pt x="231" y="131"/>
                  </a:moveTo>
                  <a:cubicBezTo>
                    <a:pt x="214" y="45"/>
                    <a:pt x="214" y="45"/>
                    <a:pt x="214" y="45"/>
                  </a:cubicBezTo>
                  <a:cubicBezTo>
                    <a:pt x="214" y="10"/>
                    <a:pt x="214" y="10"/>
                    <a:pt x="214" y="10"/>
                  </a:cubicBezTo>
                  <a:cubicBezTo>
                    <a:pt x="214" y="5"/>
                    <a:pt x="209" y="0"/>
                    <a:pt x="204" y="0"/>
                  </a:cubicBezTo>
                  <a:cubicBezTo>
                    <a:pt x="146" y="0"/>
                    <a:pt x="146" y="0"/>
                    <a:pt x="146" y="0"/>
                  </a:cubicBezTo>
                  <a:cubicBezTo>
                    <a:pt x="115" y="0"/>
                    <a:pt x="115" y="0"/>
                    <a:pt x="115" y="0"/>
                  </a:cubicBezTo>
                  <a:cubicBezTo>
                    <a:pt x="10" y="0"/>
                    <a:pt x="10" y="0"/>
                    <a:pt x="10" y="0"/>
                  </a:cubicBezTo>
                  <a:cubicBezTo>
                    <a:pt x="5" y="0"/>
                    <a:pt x="0" y="5"/>
                    <a:pt x="0" y="10"/>
                  </a:cubicBezTo>
                  <a:cubicBezTo>
                    <a:pt x="0" y="137"/>
                    <a:pt x="0" y="137"/>
                    <a:pt x="0" y="137"/>
                  </a:cubicBezTo>
                  <a:cubicBezTo>
                    <a:pt x="0" y="142"/>
                    <a:pt x="5" y="147"/>
                    <a:pt x="10" y="147"/>
                  </a:cubicBezTo>
                  <a:cubicBezTo>
                    <a:pt x="204" y="147"/>
                    <a:pt x="204" y="147"/>
                    <a:pt x="204" y="147"/>
                  </a:cubicBezTo>
                  <a:cubicBezTo>
                    <a:pt x="209" y="147"/>
                    <a:pt x="214" y="142"/>
                    <a:pt x="214" y="137"/>
                  </a:cubicBezTo>
                  <a:cubicBezTo>
                    <a:pt x="214" y="137"/>
                    <a:pt x="214" y="137"/>
                    <a:pt x="214" y="137"/>
                  </a:cubicBezTo>
                  <a:cubicBezTo>
                    <a:pt x="227" y="137"/>
                    <a:pt x="227" y="137"/>
                    <a:pt x="227" y="137"/>
                  </a:cubicBezTo>
                  <a:cubicBezTo>
                    <a:pt x="229" y="137"/>
                    <a:pt x="231" y="135"/>
                    <a:pt x="231" y="133"/>
                  </a:cubicBezTo>
                  <a:cubicBezTo>
                    <a:pt x="231" y="132"/>
                    <a:pt x="231" y="132"/>
                    <a:pt x="231" y="131"/>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55" name="Freeform 407"/>
            <p:cNvSpPr>
              <a:spLocks/>
            </p:cNvSpPr>
            <p:nvPr/>
          </p:nvSpPr>
          <p:spPr bwMode="auto">
            <a:xfrm>
              <a:off x="4903788" y="3875088"/>
              <a:ext cx="176213" cy="349250"/>
            </a:xfrm>
            <a:custGeom>
              <a:avLst/>
              <a:gdLst>
                <a:gd name="T0" fmla="*/ 121 w 121"/>
                <a:gd name="T1" fmla="*/ 8 h 238"/>
                <a:gd name="T2" fmla="*/ 113 w 121"/>
                <a:gd name="T3" fmla="*/ 0 h 238"/>
                <a:gd name="T4" fmla="*/ 8 w 121"/>
                <a:gd name="T5" fmla="*/ 0 h 238"/>
                <a:gd name="T6" fmla="*/ 0 w 121"/>
                <a:gd name="T7" fmla="*/ 8 h 238"/>
                <a:gd name="T8" fmla="*/ 0 w 121"/>
                <a:gd name="T9" fmla="*/ 230 h 238"/>
                <a:gd name="T10" fmla="*/ 8 w 121"/>
                <a:gd name="T11" fmla="*/ 238 h 238"/>
                <a:gd name="T12" fmla="*/ 113 w 121"/>
                <a:gd name="T13" fmla="*/ 238 h 238"/>
                <a:gd name="T14" fmla="*/ 121 w 121"/>
                <a:gd name="T15" fmla="*/ 230 h 238"/>
                <a:gd name="T16" fmla="*/ 121 w 121"/>
                <a:gd name="T17"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38">
                  <a:moveTo>
                    <a:pt x="121" y="8"/>
                  </a:moveTo>
                  <a:cubicBezTo>
                    <a:pt x="121" y="3"/>
                    <a:pt x="117" y="0"/>
                    <a:pt x="113" y="0"/>
                  </a:cubicBezTo>
                  <a:cubicBezTo>
                    <a:pt x="8" y="0"/>
                    <a:pt x="8" y="0"/>
                    <a:pt x="8" y="0"/>
                  </a:cubicBezTo>
                  <a:cubicBezTo>
                    <a:pt x="3" y="0"/>
                    <a:pt x="0" y="3"/>
                    <a:pt x="0" y="8"/>
                  </a:cubicBezTo>
                  <a:cubicBezTo>
                    <a:pt x="0" y="230"/>
                    <a:pt x="0" y="230"/>
                    <a:pt x="0" y="230"/>
                  </a:cubicBezTo>
                  <a:cubicBezTo>
                    <a:pt x="0" y="235"/>
                    <a:pt x="3" y="238"/>
                    <a:pt x="8" y="238"/>
                  </a:cubicBezTo>
                  <a:cubicBezTo>
                    <a:pt x="113" y="238"/>
                    <a:pt x="113" y="238"/>
                    <a:pt x="113" y="238"/>
                  </a:cubicBezTo>
                  <a:cubicBezTo>
                    <a:pt x="117" y="238"/>
                    <a:pt x="121" y="235"/>
                    <a:pt x="121" y="230"/>
                  </a:cubicBezTo>
                  <a:lnTo>
                    <a:pt x="121" y="8"/>
                  </a:lnTo>
                  <a:close/>
                </a:path>
              </a:pathLst>
            </a:custGeom>
            <a:solidFill>
              <a:srgbClr val="003D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56" name="Freeform 408"/>
            <p:cNvSpPr>
              <a:spLocks/>
            </p:cNvSpPr>
            <p:nvPr/>
          </p:nvSpPr>
          <p:spPr bwMode="auto">
            <a:xfrm>
              <a:off x="5118100" y="3875088"/>
              <a:ext cx="227013" cy="387350"/>
            </a:xfrm>
            <a:custGeom>
              <a:avLst/>
              <a:gdLst>
                <a:gd name="T0" fmla="*/ 154 w 154"/>
                <a:gd name="T1" fmla="*/ 254 h 264"/>
                <a:gd name="T2" fmla="*/ 144 w 154"/>
                <a:gd name="T3" fmla="*/ 264 h 264"/>
                <a:gd name="T4" fmla="*/ 10 w 154"/>
                <a:gd name="T5" fmla="*/ 264 h 264"/>
                <a:gd name="T6" fmla="*/ 0 w 154"/>
                <a:gd name="T7" fmla="*/ 254 h 264"/>
                <a:gd name="T8" fmla="*/ 0 w 154"/>
                <a:gd name="T9" fmla="*/ 10 h 264"/>
                <a:gd name="T10" fmla="*/ 10 w 154"/>
                <a:gd name="T11" fmla="*/ 0 h 264"/>
                <a:gd name="T12" fmla="*/ 144 w 154"/>
                <a:gd name="T13" fmla="*/ 0 h 264"/>
                <a:gd name="T14" fmla="*/ 154 w 154"/>
                <a:gd name="T15" fmla="*/ 10 h 264"/>
                <a:gd name="T16" fmla="*/ 154 w 154"/>
                <a:gd name="T17" fmla="*/ 25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264">
                  <a:moveTo>
                    <a:pt x="154" y="254"/>
                  </a:moveTo>
                  <a:cubicBezTo>
                    <a:pt x="154" y="259"/>
                    <a:pt x="150" y="264"/>
                    <a:pt x="144" y="264"/>
                  </a:cubicBezTo>
                  <a:cubicBezTo>
                    <a:pt x="10" y="264"/>
                    <a:pt x="10" y="264"/>
                    <a:pt x="10" y="264"/>
                  </a:cubicBezTo>
                  <a:cubicBezTo>
                    <a:pt x="5" y="264"/>
                    <a:pt x="0" y="259"/>
                    <a:pt x="0" y="254"/>
                  </a:cubicBezTo>
                  <a:cubicBezTo>
                    <a:pt x="0" y="10"/>
                    <a:pt x="0" y="10"/>
                    <a:pt x="0" y="10"/>
                  </a:cubicBezTo>
                  <a:cubicBezTo>
                    <a:pt x="0" y="4"/>
                    <a:pt x="5" y="0"/>
                    <a:pt x="10" y="0"/>
                  </a:cubicBezTo>
                  <a:cubicBezTo>
                    <a:pt x="144" y="0"/>
                    <a:pt x="144" y="0"/>
                    <a:pt x="144" y="0"/>
                  </a:cubicBezTo>
                  <a:cubicBezTo>
                    <a:pt x="150" y="0"/>
                    <a:pt x="154" y="4"/>
                    <a:pt x="154" y="10"/>
                  </a:cubicBezTo>
                  <a:lnTo>
                    <a:pt x="154" y="25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57" name="Rectangle 409"/>
            <p:cNvSpPr>
              <a:spLocks noChangeArrowheads="1"/>
            </p:cNvSpPr>
            <p:nvPr/>
          </p:nvSpPr>
          <p:spPr bwMode="auto">
            <a:xfrm>
              <a:off x="5140325" y="3895725"/>
              <a:ext cx="184150" cy="3048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58" name="Rectangle 410"/>
            <p:cNvSpPr>
              <a:spLocks noChangeArrowheads="1"/>
            </p:cNvSpPr>
            <p:nvPr/>
          </p:nvSpPr>
          <p:spPr bwMode="auto">
            <a:xfrm>
              <a:off x="4918075" y="3927475"/>
              <a:ext cx="147638" cy="249238"/>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59" name="Rectangle 411"/>
            <p:cNvSpPr>
              <a:spLocks noChangeArrowheads="1"/>
            </p:cNvSpPr>
            <p:nvPr/>
          </p:nvSpPr>
          <p:spPr bwMode="auto">
            <a:xfrm>
              <a:off x="5138738" y="3640138"/>
              <a:ext cx="273050" cy="1746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60" name="Freeform 412"/>
            <p:cNvSpPr>
              <a:spLocks noEditPoints="1"/>
            </p:cNvSpPr>
            <p:nvPr/>
          </p:nvSpPr>
          <p:spPr bwMode="auto">
            <a:xfrm>
              <a:off x="5235575" y="3679825"/>
              <a:ext cx="92075" cy="95250"/>
            </a:xfrm>
            <a:custGeom>
              <a:avLst/>
              <a:gdLst>
                <a:gd name="T0" fmla="*/ 62 w 62"/>
                <a:gd name="T1" fmla="*/ 5 h 64"/>
                <a:gd name="T2" fmla="*/ 55 w 62"/>
                <a:gd name="T3" fmla="*/ 0 h 64"/>
                <a:gd name="T4" fmla="*/ 50 w 62"/>
                <a:gd name="T5" fmla="*/ 7 h 64"/>
                <a:gd name="T6" fmla="*/ 0 w 62"/>
                <a:gd name="T7" fmla="*/ 7 h 64"/>
                <a:gd name="T8" fmla="*/ 0 w 62"/>
                <a:gd name="T9" fmla="*/ 64 h 64"/>
                <a:gd name="T10" fmla="*/ 58 w 62"/>
                <a:gd name="T11" fmla="*/ 64 h 64"/>
                <a:gd name="T12" fmla="*/ 58 w 62"/>
                <a:gd name="T13" fmla="*/ 11 h 64"/>
                <a:gd name="T14" fmla="*/ 62 w 62"/>
                <a:gd name="T15" fmla="*/ 5 h 64"/>
                <a:gd name="T16" fmla="*/ 49 w 62"/>
                <a:gd name="T17" fmla="*/ 56 h 64"/>
                <a:gd name="T18" fmla="*/ 9 w 62"/>
                <a:gd name="T19" fmla="*/ 56 h 64"/>
                <a:gd name="T20" fmla="*/ 9 w 62"/>
                <a:gd name="T21" fmla="*/ 16 h 64"/>
                <a:gd name="T22" fmla="*/ 44 w 62"/>
                <a:gd name="T23" fmla="*/ 16 h 64"/>
                <a:gd name="T24" fmla="*/ 31 w 62"/>
                <a:gd name="T25" fmla="*/ 35 h 64"/>
                <a:gd name="T26" fmla="*/ 19 w 62"/>
                <a:gd name="T27" fmla="*/ 25 h 64"/>
                <a:gd name="T28" fmla="*/ 13 w 62"/>
                <a:gd name="T29" fmla="*/ 32 h 64"/>
                <a:gd name="T30" fmla="*/ 32 w 62"/>
                <a:gd name="T31" fmla="*/ 48 h 64"/>
                <a:gd name="T32" fmla="*/ 49 w 62"/>
                <a:gd name="T33" fmla="*/ 24 h 64"/>
                <a:gd name="T34" fmla="*/ 49 w 62"/>
                <a:gd name="T35"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4">
                  <a:moveTo>
                    <a:pt x="62" y="5"/>
                  </a:moveTo>
                  <a:cubicBezTo>
                    <a:pt x="55" y="0"/>
                    <a:pt x="55" y="0"/>
                    <a:pt x="55" y="0"/>
                  </a:cubicBezTo>
                  <a:cubicBezTo>
                    <a:pt x="50" y="7"/>
                    <a:pt x="50" y="7"/>
                    <a:pt x="50" y="7"/>
                  </a:cubicBezTo>
                  <a:cubicBezTo>
                    <a:pt x="0" y="7"/>
                    <a:pt x="0" y="7"/>
                    <a:pt x="0" y="7"/>
                  </a:cubicBezTo>
                  <a:cubicBezTo>
                    <a:pt x="0" y="64"/>
                    <a:pt x="0" y="64"/>
                    <a:pt x="0" y="64"/>
                  </a:cubicBezTo>
                  <a:cubicBezTo>
                    <a:pt x="58" y="64"/>
                    <a:pt x="58" y="64"/>
                    <a:pt x="58" y="64"/>
                  </a:cubicBezTo>
                  <a:cubicBezTo>
                    <a:pt x="58" y="11"/>
                    <a:pt x="58" y="11"/>
                    <a:pt x="58" y="11"/>
                  </a:cubicBezTo>
                  <a:lnTo>
                    <a:pt x="62" y="5"/>
                  </a:lnTo>
                  <a:close/>
                  <a:moveTo>
                    <a:pt x="49" y="56"/>
                  </a:moveTo>
                  <a:cubicBezTo>
                    <a:pt x="9" y="56"/>
                    <a:pt x="9" y="56"/>
                    <a:pt x="9" y="56"/>
                  </a:cubicBezTo>
                  <a:cubicBezTo>
                    <a:pt x="9" y="16"/>
                    <a:pt x="9" y="16"/>
                    <a:pt x="9" y="16"/>
                  </a:cubicBezTo>
                  <a:cubicBezTo>
                    <a:pt x="44" y="16"/>
                    <a:pt x="44" y="16"/>
                    <a:pt x="44" y="16"/>
                  </a:cubicBezTo>
                  <a:cubicBezTo>
                    <a:pt x="41" y="20"/>
                    <a:pt x="37" y="26"/>
                    <a:pt x="31" y="35"/>
                  </a:cubicBezTo>
                  <a:cubicBezTo>
                    <a:pt x="31" y="35"/>
                    <a:pt x="31" y="35"/>
                    <a:pt x="19" y="25"/>
                  </a:cubicBezTo>
                  <a:cubicBezTo>
                    <a:pt x="19" y="25"/>
                    <a:pt x="19" y="25"/>
                    <a:pt x="13" y="32"/>
                  </a:cubicBezTo>
                  <a:cubicBezTo>
                    <a:pt x="13" y="32"/>
                    <a:pt x="13" y="32"/>
                    <a:pt x="32" y="48"/>
                  </a:cubicBezTo>
                  <a:cubicBezTo>
                    <a:pt x="32" y="48"/>
                    <a:pt x="32" y="48"/>
                    <a:pt x="49" y="24"/>
                  </a:cubicBezTo>
                  <a:lnTo>
                    <a:pt x="49" y="5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61" name="Freeform 413"/>
            <p:cNvSpPr>
              <a:spLocks/>
            </p:cNvSpPr>
            <p:nvPr/>
          </p:nvSpPr>
          <p:spPr bwMode="auto">
            <a:xfrm>
              <a:off x="4897438" y="3216275"/>
              <a:ext cx="204788" cy="296863"/>
            </a:xfrm>
            <a:custGeom>
              <a:avLst/>
              <a:gdLst>
                <a:gd name="T0" fmla="*/ 0 w 140"/>
                <a:gd name="T1" fmla="*/ 93 h 203"/>
                <a:gd name="T2" fmla="*/ 0 w 140"/>
                <a:gd name="T3" fmla="*/ 194 h 203"/>
                <a:gd name="T4" fmla="*/ 9 w 140"/>
                <a:gd name="T5" fmla="*/ 203 h 203"/>
                <a:gd name="T6" fmla="*/ 131 w 140"/>
                <a:gd name="T7" fmla="*/ 203 h 203"/>
                <a:gd name="T8" fmla="*/ 140 w 140"/>
                <a:gd name="T9" fmla="*/ 194 h 203"/>
                <a:gd name="T10" fmla="*/ 140 w 140"/>
                <a:gd name="T11" fmla="*/ 9 h 203"/>
                <a:gd name="T12" fmla="*/ 131 w 140"/>
                <a:gd name="T13" fmla="*/ 0 h 203"/>
                <a:gd name="T14" fmla="*/ 9 w 140"/>
                <a:gd name="T15" fmla="*/ 0 h 203"/>
                <a:gd name="T16" fmla="*/ 0 w 140"/>
                <a:gd name="T17" fmla="*/ 9 h 203"/>
                <a:gd name="T18" fmla="*/ 0 w 140"/>
                <a:gd name="T19" fmla="*/ 64 h 203"/>
                <a:gd name="T20" fmla="*/ 0 w 140"/>
                <a:gd name="T21" fmla="*/ 9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203">
                  <a:moveTo>
                    <a:pt x="0" y="93"/>
                  </a:moveTo>
                  <a:cubicBezTo>
                    <a:pt x="0" y="194"/>
                    <a:pt x="0" y="194"/>
                    <a:pt x="0" y="194"/>
                  </a:cubicBezTo>
                  <a:cubicBezTo>
                    <a:pt x="0" y="199"/>
                    <a:pt x="4" y="203"/>
                    <a:pt x="9" y="203"/>
                  </a:cubicBezTo>
                  <a:cubicBezTo>
                    <a:pt x="131" y="203"/>
                    <a:pt x="131" y="203"/>
                    <a:pt x="131" y="203"/>
                  </a:cubicBezTo>
                  <a:cubicBezTo>
                    <a:pt x="136" y="203"/>
                    <a:pt x="140" y="199"/>
                    <a:pt x="140" y="194"/>
                  </a:cubicBezTo>
                  <a:cubicBezTo>
                    <a:pt x="140" y="9"/>
                    <a:pt x="140" y="9"/>
                    <a:pt x="140" y="9"/>
                  </a:cubicBezTo>
                  <a:cubicBezTo>
                    <a:pt x="140" y="4"/>
                    <a:pt x="136" y="0"/>
                    <a:pt x="131" y="0"/>
                  </a:cubicBezTo>
                  <a:cubicBezTo>
                    <a:pt x="9" y="0"/>
                    <a:pt x="9" y="0"/>
                    <a:pt x="9" y="0"/>
                  </a:cubicBezTo>
                  <a:cubicBezTo>
                    <a:pt x="4" y="0"/>
                    <a:pt x="0" y="4"/>
                    <a:pt x="0" y="9"/>
                  </a:cubicBezTo>
                  <a:cubicBezTo>
                    <a:pt x="0" y="64"/>
                    <a:pt x="0" y="64"/>
                    <a:pt x="0" y="64"/>
                  </a:cubicBezTo>
                  <a:lnTo>
                    <a:pt x="0" y="93"/>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62" name="Rectangle 414"/>
            <p:cNvSpPr>
              <a:spLocks noChangeArrowheads="1"/>
            </p:cNvSpPr>
            <p:nvPr/>
          </p:nvSpPr>
          <p:spPr bwMode="auto">
            <a:xfrm>
              <a:off x="4918075" y="3235325"/>
              <a:ext cx="163513" cy="2587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63" name="Freeform 415"/>
            <p:cNvSpPr>
              <a:spLocks noEditPoints="1"/>
            </p:cNvSpPr>
            <p:nvPr/>
          </p:nvSpPr>
          <p:spPr bwMode="auto">
            <a:xfrm>
              <a:off x="4962525" y="3311525"/>
              <a:ext cx="85725" cy="88900"/>
            </a:xfrm>
            <a:custGeom>
              <a:avLst/>
              <a:gdLst>
                <a:gd name="T0" fmla="*/ 59 w 59"/>
                <a:gd name="T1" fmla="*/ 4 h 61"/>
                <a:gd name="T2" fmla="*/ 52 w 59"/>
                <a:gd name="T3" fmla="*/ 0 h 61"/>
                <a:gd name="T4" fmla="*/ 48 w 59"/>
                <a:gd name="T5" fmla="*/ 6 h 61"/>
                <a:gd name="T6" fmla="*/ 0 w 59"/>
                <a:gd name="T7" fmla="*/ 6 h 61"/>
                <a:gd name="T8" fmla="*/ 0 w 59"/>
                <a:gd name="T9" fmla="*/ 61 h 61"/>
                <a:gd name="T10" fmla="*/ 55 w 59"/>
                <a:gd name="T11" fmla="*/ 61 h 61"/>
                <a:gd name="T12" fmla="*/ 55 w 59"/>
                <a:gd name="T13" fmla="*/ 10 h 61"/>
                <a:gd name="T14" fmla="*/ 59 w 59"/>
                <a:gd name="T15" fmla="*/ 4 h 61"/>
                <a:gd name="T16" fmla="*/ 47 w 59"/>
                <a:gd name="T17" fmla="*/ 53 h 61"/>
                <a:gd name="T18" fmla="*/ 9 w 59"/>
                <a:gd name="T19" fmla="*/ 53 h 61"/>
                <a:gd name="T20" fmla="*/ 9 w 59"/>
                <a:gd name="T21" fmla="*/ 15 h 61"/>
                <a:gd name="T22" fmla="*/ 42 w 59"/>
                <a:gd name="T23" fmla="*/ 15 h 61"/>
                <a:gd name="T24" fmla="*/ 29 w 59"/>
                <a:gd name="T25" fmla="*/ 34 h 61"/>
                <a:gd name="T26" fmla="*/ 18 w 59"/>
                <a:gd name="T27" fmla="*/ 24 h 61"/>
                <a:gd name="T28" fmla="*/ 12 w 59"/>
                <a:gd name="T29" fmla="*/ 31 h 61"/>
                <a:gd name="T30" fmla="*/ 31 w 59"/>
                <a:gd name="T31" fmla="*/ 46 h 61"/>
                <a:gd name="T32" fmla="*/ 47 w 59"/>
                <a:gd name="T33" fmla="*/ 23 h 61"/>
                <a:gd name="T34" fmla="*/ 47 w 59"/>
                <a:gd name="T35" fmla="*/ 5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61">
                  <a:moveTo>
                    <a:pt x="59" y="4"/>
                  </a:moveTo>
                  <a:cubicBezTo>
                    <a:pt x="52" y="0"/>
                    <a:pt x="52" y="0"/>
                    <a:pt x="52" y="0"/>
                  </a:cubicBezTo>
                  <a:cubicBezTo>
                    <a:pt x="48" y="6"/>
                    <a:pt x="48" y="6"/>
                    <a:pt x="48" y="6"/>
                  </a:cubicBezTo>
                  <a:cubicBezTo>
                    <a:pt x="0" y="6"/>
                    <a:pt x="0" y="6"/>
                    <a:pt x="0" y="6"/>
                  </a:cubicBezTo>
                  <a:cubicBezTo>
                    <a:pt x="0" y="61"/>
                    <a:pt x="0" y="61"/>
                    <a:pt x="0" y="61"/>
                  </a:cubicBezTo>
                  <a:cubicBezTo>
                    <a:pt x="55" y="61"/>
                    <a:pt x="55" y="61"/>
                    <a:pt x="55" y="61"/>
                  </a:cubicBezTo>
                  <a:cubicBezTo>
                    <a:pt x="55" y="10"/>
                    <a:pt x="55" y="10"/>
                    <a:pt x="55" y="10"/>
                  </a:cubicBezTo>
                  <a:lnTo>
                    <a:pt x="59" y="4"/>
                  </a:lnTo>
                  <a:close/>
                  <a:moveTo>
                    <a:pt x="47" y="53"/>
                  </a:moveTo>
                  <a:cubicBezTo>
                    <a:pt x="9" y="53"/>
                    <a:pt x="9" y="53"/>
                    <a:pt x="9" y="53"/>
                  </a:cubicBezTo>
                  <a:cubicBezTo>
                    <a:pt x="9" y="15"/>
                    <a:pt x="9" y="15"/>
                    <a:pt x="9" y="15"/>
                  </a:cubicBezTo>
                  <a:cubicBezTo>
                    <a:pt x="42" y="15"/>
                    <a:pt x="42" y="15"/>
                    <a:pt x="42" y="15"/>
                  </a:cubicBezTo>
                  <a:cubicBezTo>
                    <a:pt x="39" y="19"/>
                    <a:pt x="35" y="25"/>
                    <a:pt x="29" y="34"/>
                  </a:cubicBezTo>
                  <a:cubicBezTo>
                    <a:pt x="29" y="34"/>
                    <a:pt x="29" y="34"/>
                    <a:pt x="18" y="24"/>
                  </a:cubicBezTo>
                  <a:cubicBezTo>
                    <a:pt x="18" y="24"/>
                    <a:pt x="18" y="24"/>
                    <a:pt x="12" y="31"/>
                  </a:cubicBezTo>
                  <a:cubicBezTo>
                    <a:pt x="12" y="31"/>
                    <a:pt x="12" y="31"/>
                    <a:pt x="31" y="46"/>
                  </a:cubicBezTo>
                  <a:cubicBezTo>
                    <a:pt x="31" y="46"/>
                    <a:pt x="31" y="46"/>
                    <a:pt x="47" y="23"/>
                  </a:cubicBezTo>
                  <a:lnTo>
                    <a:pt x="47" y="5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64" name="Freeform 416"/>
            <p:cNvSpPr>
              <a:spLocks noEditPoints="1"/>
            </p:cNvSpPr>
            <p:nvPr/>
          </p:nvSpPr>
          <p:spPr bwMode="auto">
            <a:xfrm>
              <a:off x="5181600" y="3986213"/>
              <a:ext cx="101600" cy="106363"/>
            </a:xfrm>
            <a:custGeom>
              <a:avLst/>
              <a:gdLst>
                <a:gd name="T0" fmla="*/ 69 w 69"/>
                <a:gd name="T1" fmla="*/ 6 h 72"/>
                <a:gd name="T2" fmla="*/ 61 w 69"/>
                <a:gd name="T3" fmla="*/ 0 h 72"/>
                <a:gd name="T4" fmla="*/ 56 w 69"/>
                <a:gd name="T5" fmla="*/ 8 h 72"/>
                <a:gd name="T6" fmla="*/ 0 w 69"/>
                <a:gd name="T7" fmla="*/ 8 h 72"/>
                <a:gd name="T8" fmla="*/ 0 w 69"/>
                <a:gd name="T9" fmla="*/ 72 h 72"/>
                <a:gd name="T10" fmla="*/ 64 w 69"/>
                <a:gd name="T11" fmla="*/ 72 h 72"/>
                <a:gd name="T12" fmla="*/ 64 w 69"/>
                <a:gd name="T13" fmla="*/ 12 h 72"/>
                <a:gd name="T14" fmla="*/ 69 w 69"/>
                <a:gd name="T15" fmla="*/ 6 h 72"/>
                <a:gd name="T16" fmla="*/ 54 w 69"/>
                <a:gd name="T17" fmla="*/ 62 h 72"/>
                <a:gd name="T18" fmla="*/ 10 w 69"/>
                <a:gd name="T19" fmla="*/ 62 h 72"/>
                <a:gd name="T20" fmla="*/ 10 w 69"/>
                <a:gd name="T21" fmla="*/ 18 h 72"/>
                <a:gd name="T22" fmla="*/ 49 w 69"/>
                <a:gd name="T23" fmla="*/ 18 h 72"/>
                <a:gd name="T24" fmla="*/ 34 w 69"/>
                <a:gd name="T25" fmla="*/ 40 h 72"/>
                <a:gd name="T26" fmla="*/ 21 w 69"/>
                <a:gd name="T27" fmla="*/ 29 h 72"/>
                <a:gd name="T28" fmla="*/ 14 w 69"/>
                <a:gd name="T29" fmla="*/ 36 h 72"/>
                <a:gd name="T30" fmla="*/ 36 w 69"/>
                <a:gd name="T31" fmla="*/ 54 h 72"/>
                <a:gd name="T32" fmla="*/ 54 w 69"/>
                <a:gd name="T33" fmla="*/ 27 h 72"/>
                <a:gd name="T34" fmla="*/ 54 w 69"/>
                <a:gd name="T35" fmla="*/ 6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72">
                  <a:moveTo>
                    <a:pt x="69" y="6"/>
                  </a:moveTo>
                  <a:cubicBezTo>
                    <a:pt x="61" y="0"/>
                    <a:pt x="61" y="0"/>
                    <a:pt x="61" y="0"/>
                  </a:cubicBezTo>
                  <a:cubicBezTo>
                    <a:pt x="56" y="8"/>
                    <a:pt x="56" y="8"/>
                    <a:pt x="56" y="8"/>
                  </a:cubicBezTo>
                  <a:cubicBezTo>
                    <a:pt x="0" y="8"/>
                    <a:pt x="0" y="8"/>
                    <a:pt x="0" y="8"/>
                  </a:cubicBezTo>
                  <a:cubicBezTo>
                    <a:pt x="0" y="72"/>
                    <a:pt x="0" y="72"/>
                    <a:pt x="0" y="72"/>
                  </a:cubicBezTo>
                  <a:cubicBezTo>
                    <a:pt x="64" y="72"/>
                    <a:pt x="64" y="72"/>
                    <a:pt x="64" y="72"/>
                  </a:cubicBezTo>
                  <a:cubicBezTo>
                    <a:pt x="64" y="12"/>
                    <a:pt x="64" y="12"/>
                    <a:pt x="64" y="12"/>
                  </a:cubicBezTo>
                  <a:lnTo>
                    <a:pt x="69" y="6"/>
                  </a:lnTo>
                  <a:close/>
                  <a:moveTo>
                    <a:pt x="54" y="62"/>
                  </a:moveTo>
                  <a:cubicBezTo>
                    <a:pt x="10" y="62"/>
                    <a:pt x="10" y="62"/>
                    <a:pt x="10" y="62"/>
                  </a:cubicBezTo>
                  <a:cubicBezTo>
                    <a:pt x="10" y="18"/>
                    <a:pt x="10" y="18"/>
                    <a:pt x="10" y="18"/>
                  </a:cubicBezTo>
                  <a:cubicBezTo>
                    <a:pt x="49" y="18"/>
                    <a:pt x="49" y="18"/>
                    <a:pt x="49" y="18"/>
                  </a:cubicBezTo>
                  <a:cubicBezTo>
                    <a:pt x="46" y="23"/>
                    <a:pt x="41" y="29"/>
                    <a:pt x="34" y="40"/>
                  </a:cubicBezTo>
                  <a:cubicBezTo>
                    <a:pt x="34" y="40"/>
                    <a:pt x="34" y="40"/>
                    <a:pt x="21" y="29"/>
                  </a:cubicBezTo>
                  <a:cubicBezTo>
                    <a:pt x="21" y="29"/>
                    <a:pt x="21" y="29"/>
                    <a:pt x="14" y="36"/>
                  </a:cubicBezTo>
                  <a:cubicBezTo>
                    <a:pt x="14" y="36"/>
                    <a:pt x="14" y="36"/>
                    <a:pt x="36" y="54"/>
                  </a:cubicBezTo>
                  <a:cubicBezTo>
                    <a:pt x="36" y="54"/>
                    <a:pt x="36" y="54"/>
                    <a:pt x="54" y="27"/>
                  </a:cubicBezTo>
                  <a:lnTo>
                    <a:pt x="54" y="6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65" name="Freeform 417"/>
            <p:cNvSpPr>
              <a:spLocks noEditPoints="1"/>
            </p:cNvSpPr>
            <p:nvPr/>
          </p:nvSpPr>
          <p:spPr bwMode="auto">
            <a:xfrm>
              <a:off x="4956175" y="4013200"/>
              <a:ext cx="71438" cy="73025"/>
            </a:xfrm>
            <a:custGeom>
              <a:avLst/>
              <a:gdLst>
                <a:gd name="T0" fmla="*/ 49 w 49"/>
                <a:gd name="T1" fmla="*/ 3 h 50"/>
                <a:gd name="T2" fmla="*/ 43 w 49"/>
                <a:gd name="T3" fmla="*/ 0 h 50"/>
                <a:gd name="T4" fmla="*/ 39 w 49"/>
                <a:gd name="T5" fmla="*/ 5 h 50"/>
                <a:gd name="T6" fmla="*/ 0 w 49"/>
                <a:gd name="T7" fmla="*/ 5 h 50"/>
                <a:gd name="T8" fmla="*/ 0 w 49"/>
                <a:gd name="T9" fmla="*/ 50 h 50"/>
                <a:gd name="T10" fmla="*/ 45 w 49"/>
                <a:gd name="T11" fmla="*/ 50 h 50"/>
                <a:gd name="T12" fmla="*/ 45 w 49"/>
                <a:gd name="T13" fmla="*/ 8 h 50"/>
                <a:gd name="T14" fmla="*/ 49 w 49"/>
                <a:gd name="T15" fmla="*/ 3 h 50"/>
                <a:gd name="T16" fmla="*/ 38 w 49"/>
                <a:gd name="T17" fmla="*/ 43 h 50"/>
                <a:gd name="T18" fmla="*/ 7 w 49"/>
                <a:gd name="T19" fmla="*/ 43 h 50"/>
                <a:gd name="T20" fmla="*/ 7 w 49"/>
                <a:gd name="T21" fmla="*/ 12 h 50"/>
                <a:gd name="T22" fmla="*/ 35 w 49"/>
                <a:gd name="T23" fmla="*/ 12 h 50"/>
                <a:gd name="T24" fmla="*/ 24 w 49"/>
                <a:gd name="T25" fmla="*/ 28 h 50"/>
                <a:gd name="T26" fmla="*/ 15 w 49"/>
                <a:gd name="T27" fmla="*/ 20 h 50"/>
                <a:gd name="T28" fmla="*/ 10 w 49"/>
                <a:gd name="T29" fmla="*/ 25 h 50"/>
                <a:gd name="T30" fmla="*/ 25 w 49"/>
                <a:gd name="T31" fmla="*/ 37 h 50"/>
                <a:gd name="T32" fmla="*/ 38 w 49"/>
                <a:gd name="T33" fmla="*/ 19 h 50"/>
                <a:gd name="T34" fmla="*/ 38 w 49"/>
                <a:gd name="T35" fmla="*/ 4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50">
                  <a:moveTo>
                    <a:pt x="49" y="3"/>
                  </a:moveTo>
                  <a:cubicBezTo>
                    <a:pt x="43" y="0"/>
                    <a:pt x="43" y="0"/>
                    <a:pt x="43" y="0"/>
                  </a:cubicBezTo>
                  <a:cubicBezTo>
                    <a:pt x="39" y="5"/>
                    <a:pt x="39" y="5"/>
                    <a:pt x="39" y="5"/>
                  </a:cubicBezTo>
                  <a:cubicBezTo>
                    <a:pt x="0" y="5"/>
                    <a:pt x="0" y="5"/>
                    <a:pt x="0" y="5"/>
                  </a:cubicBezTo>
                  <a:cubicBezTo>
                    <a:pt x="0" y="50"/>
                    <a:pt x="0" y="50"/>
                    <a:pt x="0" y="50"/>
                  </a:cubicBezTo>
                  <a:cubicBezTo>
                    <a:pt x="45" y="50"/>
                    <a:pt x="45" y="50"/>
                    <a:pt x="45" y="50"/>
                  </a:cubicBezTo>
                  <a:cubicBezTo>
                    <a:pt x="45" y="8"/>
                    <a:pt x="45" y="8"/>
                    <a:pt x="45" y="8"/>
                  </a:cubicBezTo>
                  <a:lnTo>
                    <a:pt x="49" y="3"/>
                  </a:lnTo>
                  <a:close/>
                  <a:moveTo>
                    <a:pt x="38" y="43"/>
                  </a:moveTo>
                  <a:cubicBezTo>
                    <a:pt x="7" y="43"/>
                    <a:pt x="7" y="43"/>
                    <a:pt x="7" y="43"/>
                  </a:cubicBezTo>
                  <a:cubicBezTo>
                    <a:pt x="7" y="12"/>
                    <a:pt x="7" y="12"/>
                    <a:pt x="7" y="12"/>
                  </a:cubicBezTo>
                  <a:cubicBezTo>
                    <a:pt x="35" y="12"/>
                    <a:pt x="35" y="12"/>
                    <a:pt x="35" y="12"/>
                  </a:cubicBezTo>
                  <a:cubicBezTo>
                    <a:pt x="32" y="15"/>
                    <a:pt x="29" y="20"/>
                    <a:pt x="24" y="28"/>
                  </a:cubicBezTo>
                  <a:cubicBezTo>
                    <a:pt x="24" y="28"/>
                    <a:pt x="24" y="28"/>
                    <a:pt x="15" y="20"/>
                  </a:cubicBezTo>
                  <a:cubicBezTo>
                    <a:pt x="15" y="20"/>
                    <a:pt x="15" y="20"/>
                    <a:pt x="10" y="25"/>
                  </a:cubicBezTo>
                  <a:cubicBezTo>
                    <a:pt x="10" y="25"/>
                    <a:pt x="10" y="25"/>
                    <a:pt x="25" y="37"/>
                  </a:cubicBezTo>
                  <a:cubicBezTo>
                    <a:pt x="25" y="37"/>
                    <a:pt x="25" y="37"/>
                    <a:pt x="38" y="19"/>
                  </a:cubicBezTo>
                  <a:lnTo>
                    <a:pt x="38" y="4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66" name="Freeform 418"/>
            <p:cNvSpPr>
              <a:spLocks noEditPoints="1"/>
            </p:cNvSpPr>
            <p:nvPr/>
          </p:nvSpPr>
          <p:spPr bwMode="auto">
            <a:xfrm>
              <a:off x="4189413" y="4024313"/>
              <a:ext cx="712788" cy="381000"/>
            </a:xfrm>
            <a:custGeom>
              <a:avLst/>
              <a:gdLst>
                <a:gd name="T0" fmla="*/ 412 w 485"/>
                <a:gd name="T1" fmla="*/ 0 h 260"/>
                <a:gd name="T2" fmla="*/ 74 w 485"/>
                <a:gd name="T3" fmla="*/ 0 h 260"/>
                <a:gd name="T4" fmla="*/ 62 w 485"/>
                <a:gd name="T5" fmla="*/ 12 h 260"/>
                <a:gd name="T6" fmla="*/ 62 w 485"/>
                <a:gd name="T7" fmla="*/ 220 h 260"/>
                <a:gd name="T8" fmla="*/ 74 w 485"/>
                <a:gd name="T9" fmla="*/ 232 h 260"/>
                <a:gd name="T10" fmla="*/ 412 w 485"/>
                <a:gd name="T11" fmla="*/ 232 h 260"/>
                <a:gd name="T12" fmla="*/ 424 w 485"/>
                <a:gd name="T13" fmla="*/ 220 h 260"/>
                <a:gd name="T14" fmla="*/ 424 w 485"/>
                <a:gd name="T15" fmla="*/ 12 h 260"/>
                <a:gd name="T16" fmla="*/ 412 w 485"/>
                <a:gd name="T17" fmla="*/ 0 h 260"/>
                <a:gd name="T18" fmla="*/ 408 w 485"/>
                <a:gd name="T19" fmla="*/ 218 h 260"/>
                <a:gd name="T20" fmla="*/ 77 w 485"/>
                <a:gd name="T21" fmla="*/ 218 h 260"/>
                <a:gd name="T22" fmla="*/ 77 w 485"/>
                <a:gd name="T23" fmla="*/ 13 h 260"/>
                <a:gd name="T24" fmla="*/ 408 w 485"/>
                <a:gd name="T25" fmla="*/ 13 h 260"/>
                <a:gd name="T26" fmla="*/ 408 w 485"/>
                <a:gd name="T27" fmla="*/ 218 h 260"/>
                <a:gd name="T28" fmla="*/ 276 w 485"/>
                <a:gd name="T29" fmla="*/ 241 h 260"/>
                <a:gd name="T30" fmla="*/ 276 w 485"/>
                <a:gd name="T31" fmla="*/ 243 h 260"/>
                <a:gd name="T32" fmla="*/ 271 w 485"/>
                <a:gd name="T33" fmla="*/ 247 h 260"/>
                <a:gd name="T34" fmla="*/ 214 w 485"/>
                <a:gd name="T35" fmla="*/ 247 h 260"/>
                <a:gd name="T36" fmla="*/ 210 w 485"/>
                <a:gd name="T37" fmla="*/ 243 h 260"/>
                <a:gd name="T38" fmla="*/ 210 w 485"/>
                <a:gd name="T39" fmla="*/ 241 h 260"/>
                <a:gd name="T40" fmla="*/ 0 w 485"/>
                <a:gd name="T41" fmla="*/ 241 h 260"/>
                <a:gd name="T42" fmla="*/ 0 w 485"/>
                <a:gd name="T43" fmla="*/ 253 h 260"/>
                <a:gd name="T44" fmla="*/ 16 w 485"/>
                <a:gd name="T45" fmla="*/ 260 h 260"/>
                <a:gd name="T46" fmla="*/ 16 w 485"/>
                <a:gd name="T47" fmla="*/ 260 h 260"/>
                <a:gd name="T48" fmla="*/ 469 w 485"/>
                <a:gd name="T49" fmla="*/ 260 h 260"/>
                <a:gd name="T50" fmla="*/ 469 w 485"/>
                <a:gd name="T51" fmla="*/ 260 h 260"/>
                <a:gd name="T52" fmla="*/ 485 w 485"/>
                <a:gd name="T53" fmla="*/ 253 h 260"/>
                <a:gd name="T54" fmla="*/ 485 w 485"/>
                <a:gd name="T55" fmla="*/ 241 h 260"/>
                <a:gd name="T56" fmla="*/ 276 w 485"/>
                <a:gd name="T57" fmla="*/ 241 h 260"/>
                <a:gd name="T58" fmla="*/ 276 w 485"/>
                <a:gd name="T59" fmla="*/ 24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5" h="260">
                  <a:moveTo>
                    <a:pt x="412" y="0"/>
                  </a:moveTo>
                  <a:cubicBezTo>
                    <a:pt x="74" y="0"/>
                    <a:pt x="74" y="0"/>
                    <a:pt x="74" y="0"/>
                  </a:cubicBezTo>
                  <a:cubicBezTo>
                    <a:pt x="68" y="0"/>
                    <a:pt x="62" y="5"/>
                    <a:pt x="62" y="12"/>
                  </a:cubicBezTo>
                  <a:cubicBezTo>
                    <a:pt x="62" y="220"/>
                    <a:pt x="62" y="220"/>
                    <a:pt x="62" y="220"/>
                  </a:cubicBezTo>
                  <a:cubicBezTo>
                    <a:pt x="62" y="227"/>
                    <a:pt x="68" y="232"/>
                    <a:pt x="74" y="232"/>
                  </a:cubicBezTo>
                  <a:cubicBezTo>
                    <a:pt x="412" y="232"/>
                    <a:pt x="412" y="232"/>
                    <a:pt x="412" y="232"/>
                  </a:cubicBezTo>
                  <a:cubicBezTo>
                    <a:pt x="419" y="232"/>
                    <a:pt x="424" y="227"/>
                    <a:pt x="424" y="220"/>
                  </a:cubicBezTo>
                  <a:cubicBezTo>
                    <a:pt x="424" y="12"/>
                    <a:pt x="424" y="12"/>
                    <a:pt x="424" y="12"/>
                  </a:cubicBezTo>
                  <a:cubicBezTo>
                    <a:pt x="424" y="5"/>
                    <a:pt x="419" y="0"/>
                    <a:pt x="412" y="0"/>
                  </a:cubicBezTo>
                  <a:close/>
                  <a:moveTo>
                    <a:pt x="408" y="218"/>
                  </a:moveTo>
                  <a:cubicBezTo>
                    <a:pt x="77" y="218"/>
                    <a:pt x="77" y="218"/>
                    <a:pt x="77" y="218"/>
                  </a:cubicBezTo>
                  <a:cubicBezTo>
                    <a:pt x="77" y="13"/>
                    <a:pt x="77" y="13"/>
                    <a:pt x="77" y="13"/>
                  </a:cubicBezTo>
                  <a:cubicBezTo>
                    <a:pt x="408" y="13"/>
                    <a:pt x="408" y="13"/>
                    <a:pt x="408" y="13"/>
                  </a:cubicBezTo>
                  <a:cubicBezTo>
                    <a:pt x="408" y="218"/>
                    <a:pt x="408" y="218"/>
                    <a:pt x="408" y="218"/>
                  </a:cubicBezTo>
                  <a:close/>
                  <a:moveTo>
                    <a:pt x="276" y="241"/>
                  </a:moveTo>
                  <a:cubicBezTo>
                    <a:pt x="276" y="243"/>
                    <a:pt x="276" y="243"/>
                    <a:pt x="276" y="243"/>
                  </a:cubicBezTo>
                  <a:cubicBezTo>
                    <a:pt x="276" y="246"/>
                    <a:pt x="274" y="247"/>
                    <a:pt x="271" y="247"/>
                  </a:cubicBezTo>
                  <a:cubicBezTo>
                    <a:pt x="214" y="247"/>
                    <a:pt x="214" y="247"/>
                    <a:pt x="214" y="247"/>
                  </a:cubicBezTo>
                  <a:cubicBezTo>
                    <a:pt x="212" y="247"/>
                    <a:pt x="210" y="246"/>
                    <a:pt x="210" y="243"/>
                  </a:cubicBezTo>
                  <a:cubicBezTo>
                    <a:pt x="210" y="241"/>
                    <a:pt x="210" y="241"/>
                    <a:pt x="210" y="241"/>
                  </a:cubicBezTo>
                  <a:cubicBezTo>
                    <a:pt x="0" y="241"/>
                    <a:pt x="0" y="241"/>
                    <a:pt x="0" y="241"/>
                  </a:cubicBezTo>
                  <a:cubicBezTo>
                    <a:pt x="0" y="253"/>
                    <a:pt x="0" y="253"/>
                    <a:pt x="0" y="253"/>
                  </a:cubicBezTo>
                  <a:cubicBezTo>
                    <a:pt x="0" y="253"/>
                    <a:pt x="11" y="260"/>
                    <a:pt x="16" y="260"/>
                  </a:cubicBezTo>
                  <a:cubicBezTo>
                    <a:pt x="16" y="260"/>
                    <a:pt x="16" y="260"/>
                    <a:pt x="16" y="260"/>
                  </a:cubicBezTo>
                  <a:cubicBezTo>
                    <a:pt x="469" y="260"/>
                    <a:pt x="469" y="260"/>
                    <a:pt x="469" y="260"/>
                  </a:cubicBezTo>
                  <a:cubicBezTo>
                    <a:pt x="469" y="260"/>
                    <a:pt x="469" y="260"/>
                    <a:pt x="469" y="260"/>
                  </a:cubicBezTo>
                  <a:cubicBezTo>
                    <a:pt x="474" y="260"/>
                    <a:pt x="485" y="253"/>
                    <a:pt x="485" y="253"/>
                  </a:cubicBezTo>
                  <a:cubicBezTo>
                    <a:pt x="485" y="241"/>
                    <a:pt x="485" y="241"/>
                    <a:pt x="485" y="241"/>
                  </a:cubicBezTo>
                  <a:cubicBezTo>
                    <a:pt x="276" y="241"/>
                    <a:pt x="276" y="241"/>
                    <a:pt x="276" y="241"/>
                  </a:cubicBezTo>
                  <a:cubicBezTo>
                    <a:pt x="276" y="241"/>
                    <a:pt x="276" y="241"/>
                    <a:pt x="276" y="241"/>
                  </a:cubicBezTo>
                  <a:close/>
                </a:path>
              </a:pathLst>
            </a:custGeom>
            <a:solidFill>
              <a:srgbClr val="003D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67" name="Rectangle 419"/>
            <p:cNvSpPr>
              <a:spLocks noChangeArrowheads="1"/>
            </p:cNvSpPr>
            <p:nvPr/>
          </p:nvSpPr>
          <p:spPr bwMode="auto">
            <a:xfrm>
              <a:off x="4302125" y="4043363"/>
              <a:ext cx="485775" cy="300038"/>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68" name="Freeform 420"/>
            <p:cNvSpPr>
              <a:spLocks noEditPoints="1"/>
            </p:cNvSpPr>
            <p:nvPr/>
          </p:nvSpPr>
          <p:spPr bwMode="auto">
            <a:xfrm>
              <a:off x="4489450" y="4122738"/>
              <a:ext cx="133350" cy="139700"/>
            </a:xfrm>
            <a:custGeom>
              <a:avLst/>
              <a:gdLst>
                <a:gd name="T0" fmla="*/ 91 w 91"/>
                <a:gd name="T1" fmla="*/ 7 h 95"/>
                <a:gd name="T2" fmla="*/ 81 w 91"/>
                <a:gd name="T3" fmla="*/ 0 h 95"/>
                <a:gd name="T4" fmla="*/ 74 w 91"/>
                <a:gd name="T5" fmla="*/ 10 h 95"/>
                <a:gd name="T6" fmla="*/ 0 w 91"/>
                <a:gd name="T7" fmla="*/ 10 h 95"/>
                <a:gd name="T8" fmla="*/ 0 w 91"/>
                <a:gd name="T9" fmla="*/ 95 h 95"/>
                <a:gd name="T10" fmla="*/ 85 w 91"/>
                <a:gd name="T11" fmla="*/ 95 h 95"/>
                <a:gd name="T12" fmla="*/ 85 w 91"/>
                <a:gd name="T13" fmla="*/ 16 h 95"/>
                <a:gd name="T14" fmla="*/ 91 w 91"/>
                <a:gd name="T15" fmla="*/ 7 h 95"/>
                <a:gd name="T16" fmla="*/ 72 w 91"/>
                <a:gd name="T17" fmla="*/ 82 h 95"/>
                <a:gd name="T18" fmla="*/ 13 w 91"/>
                <a:gd name="T19" fmla="*/ 82 h 95"/>
                <a:gd name="T20" fmla="*/ 13 w 91"/>
                <a:gd name="T21" fmla="*/ 23 h 95"/>
                <a:gd name="T22" fmla="*/ 65 w 91"/>
                <a:gd name="T23" fmla="*/ 23 h 95"/>
                <a:gd name="T24" fmla="*/ 45 w 91"/>
                <a:gd name="T25" fmla="*/ 52 h 95"/>
                <a:gd name="T26" fmla="*/ 28 w 91"/>
                <a:gd name="T27" fmla="*/ 37 h 95"/>
                <a:gd name="T28" fmla="*/ 19 w 91"/>
                <a:gd name="T29" fmla="*/ 47 h 95"/>
                <a:gd name="T30" fmla="*/ 48 w 91"/>
                <a:gd name="T31" fmla="*/ 71 h 95"/>
                <a:gd name="T32" fmla="*/ 72 w 91"/>
                <a:gd name="T33" fmla="*/ 36 h 95"/>
                <a:gd name="T34" fmla="*/ 72 w 91"/>
                <a:gd name="T35" fmla="*/ 8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95">
                  <a:moveTo>
                    <a:pt x="91" y="7"/>
                  </a:moveTo>
                  <a:cubicBezTo>
                    <a:pt x="81" y="0"/>
                    <a:pt x="81" y="0"/>
                    <a:pt x="81" y="0"/>
                  </a:cubicBezTo>
                  <a:cubicBezTo>
                    <a:pt x="74" y="10"/>
                    <a:pt x="74" y="10"/>
                    <a:pt x="74" y="10"/>
                  </a:cubicBezTo>
                  <a:cubicBezTo>
                    <a:pt x="0" y="10"/>
                    <a:pt x="0" y="10"/>
                    <a:pt x="0" y="10"/>
                  </a:cubicBezTo>
                  <a:cubicBezTo>
                    <a:pt x="0" y="95"/>
                    <a:pt x="0" y="95"/>
                    <a:pt x="0" y="95"/>
                  </a:cubicBezTo>
                  <a:cubicBezTo>
                    <a:pt x="85" y="95"/>
                    <a:pt x="85" y="95"/>
                    <a:pt x="85" y="95"/>
                  </a:cubicBezTo>
                  <a:cubicBezTo>
                    <a:pt x="85" y="16"/>
                    <a:pt x="85" y="16"/>
                    <a:pt x="85" y="16"/>
                  </a:cubicBezTo>
                  <a:lnTo>
                    <a:pt x="91" y="7"/>
                  </a:lnTo>
                  <a:close/>
                  <a:moveTo>
                    <a:pt x="72" y="82"/>
                  </a:moveTo>
                  <a:cubicBezTo>
                    <a:pt x="13" y="82"/>
                    <a:pt x="13" y="82"/>
                    <a:pt x="13" y="82"/>
                  </a:cubicBezTo>
                  <a:cubicBezTo>
                    <a:pt x="13" y="23"/>
                    <a:pt x="13" y="23"/>
                    <a:pt x="13" y="23"/>
                  </a:cubicBezTo>
                  <a:cubicBezTo>
                    <a:pt x="65" y="23"/>
                    <a:pt x="65" y="23"/>
                    <a:pt x="65" y="23"/>
                  </a:cubicBezTo>
                  <a:cubicBezTo>
                    <a:pt x="61" y="29"/>
                    <a:pt x="55" y="38"/>
                    <a:pt x="45" y="52"/>
                  </a:cubicBezTo>
                  <a:cubicBezTo>
                    <a:pt x="45" y="52"/>
                    <a:pt x="45" y="52"/>
                    <a:pt x="28" y="37"/>
                  </a:cubicBezTo>
                  <a:cubicBezTo>
                    <a:pt x="28" y="37"/>
                    <a:pt x="28" y="37"/>
                    <a:pt x="19" y="47"/>
                  </a:cubicBezTo>
                  <a:cubicBezTo>
                    <a:pt x="19" y="47"/>
                    <a:pt x="19" y="47"/>
                    <a:pt x="48" y="71"/>
                  </a:cubicBezTo>
                  <a:cubicBezTo>
                    <a:pt x="48" y="71"/>
                    <a:pt x="48" y="71"/>
                    <a:pt x="72" y="36"/>
                  </a:cubicBezTo>
                  <a:lnTo>
                    <a:pt x="72" y="8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69" name="Rectangle 421"/>
            <p:cNvSpPr>
              <a:spLocks noChangeArrowheads="1"/>
            </p:cNvSpPr>
            <p:nvPr/>
          </p:nvSpPr>
          <p:spPr bwMode="auto">
            <a:xfrm>
              <a:off x="4359275" y="3448050"/>
              <a:ext cx="492125" cy="319088"/>
            </a:xfrm>
            <a:prstGeom prst="rect">
              <a:avLst/>
            </a:prstGeom>
            <a:solidFill>
              <a:schemeClr val="accent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70" name="Freeform 422"/>
            <p:cNvSpPr>
              <a:spLocks noEditPoints="1"/>
            </p:cNvSpPr>
            <p:nvPr/>
          </p:nvSpPr>
          <p:spPr bwMode="auto">
            <a:xfrm>
              <a:off x="4897438" y="3552825"/>
              <a:ext cx="141288" cy="282575"/>
            </a:xfrm>
            <a:custGeom>
              <a:avLst/>
              <a:gdLst>
                <a:gd name="T0" fmla="*/ 94 w 96"/>
                <a:gd name="T1" fmla="*/ 0 h 193"/>
                <a:gd name="T2" fmla="*/ 3 w 96"/>
                <a:gd name="T3" fmla="*/ 0 h 193"/>
                <a:gd name="T4" fmla="*/ 0 w 96"/>
                <a:gd name="T5" fmla="*/ 2 h 193"/>
                <a:gd name="T6" fmla="*/ 0 w 96"/>
                <a:gd name="T7" fmla="*/ 40 h 193"/>
                <a:gd name="T8" fmla="*/ 0 w 96"/>
                <a:gd name="T9" fmla="*/ 42 h 193"/>
                <a:gd name="T10" fmla="*/ 0 w 96"/>
                <a:gd name="T11" fmla="*/ 190 h 193"/>
                <a:gd name="T12" fmla="*/ 3 w 96"/>
                <a:gd name="T13" fmla="*/ 193 h 193"/>
                <a:gd name="T14" fmla="*/ 94 w 96"/>
                <a:gd name="T15" fmla="*/ 193 h 193"/>
                <a:gd name="T16" fmla="*/ 96 w 96"/>
                <a:gd name="T17" fmla="*/ 190 h 193"/>
                <a:gd name="T18" fmla="*/ 96 w 96"/>
                <a:gd name="T19" fmla="*/ 42 h 193"/>
                <a:gd name="T20" fmla="*/ 96 w 96"/>
                <a:gd name="T21" fmla="*/ 40 h 193"/>
                <a:gd name="T22" fmla="*/ 96 w 96"/>
                <a:gd name="T23" fmla="*/ 2 h 193"/>
                <a:gd name="T24" fmla="*/ 94 w 96"/>
                <a:gd name="T25" fmla="*/ 0 h 193"/>
                <a:gd name="T26" fmla="*/ 12 w 96"/>
                <a:gd name="T27" fmla="*/ 29 h 193"/>
                <a:gd name="T28" fmla="*/ 12 w 96"/>
                <a:gd name="T29" fmla="*/ 20 h 193"/>
                <a:gd name="T30" fmla="*/ 14 w 96"/>
                <a:gd name="T31" fmla="*/ 18 h 193"/>
                <a:gd name="T32" fmla="*/ 82 w 96"/>
                <a:gd name="T33" fmla="*/ 18 h 193"/>
                <a:gd name="T34" fmla="*/ 85 w 96"/>
                <a:gd name="T35" fmla="*/ 20 h 193"/>
                <a:gd name="T36" fmla="*/ 85 w 96"/>
                <a:gd name="T37" fmla="*/ 29 h 193"/>
                <a:gd name="T38" fmla="*/ 82 w 96"/>
                <a:gd name="T39" fmla="*/ 32 h 193"/>
                <a:gd name="T40" fmla="*/ 14 w 96"/>
                <a:gd name="T41" fmla="*/ 32 h 193"/>
                <a:gd name="T42" fmla="*/ 12 w 96"/>
                <a:gd name="T43" fmla="*/ 29 h 193"/>
                <a:gd name="T44" fmla="*/ 77 w 96"/>
                <a:gd name="T45" fmla="*/ 91 h 193"/>
                <a:gd name="T46" fmla="*/ 70 w 96"/>
                <a:gd name="T47" fmla="*/ 84 h 193"/>
                <a:gd name="T48" fmla="*/ 77 w 96"/>
                <a:gd name="T49" fmla="*/ 78 h 193"/>
                <a:gd name="T50" fmla="*/ 84 w 96"/>
                <a:gd name="T51" fmla="*/ 84 h 193"/>
                <a:gd name="T52" fmla="*/ 77 w 96"/>
                <a:gd name="T53" fmla="*/ 91 h 193"/>
                <a:gd name="T54" fmla="*/ 77 w 96"/>
                <a:gd name="T55" fmla="*/ 69 h 193"/>
                <a:gd name="T56" fmla="*/ 68 w 96"/>
                <a:gd name="T57" fmla="*/ 61 h 193"/>
                <a:gd name="T58" fmla="*/ 77 w 96"/>
                <a:gd name="T59" fmla="*/ 52 h 193"/>
                <a:gd name="T60" fmla="*/ 86 w 96"/>
                <a:gd name="T61" fmla="*/ 61 h 193"/>
                <a:gd name="T62" fmla="*/ 77 w 96"/>
                <a:gd name="T63" fmla="*/ 6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93">
                  <a:moveTo>
                    <a:pt x="94" y="0"/>
                  </a:moveTo>
                  <a:cubicBezTo>
                    <a:pt x="3" y="0"/>
                    <a:pt x="3" y="0"/>
                    <a:pt x="3" y="0"/>
                  </a:cubicBezTo>
                  <a:cubicBezTo>
                    <a:pt x="1" y="0"/>
                    <a:pt x="0" y="1"/>
                    <a:pt x="0" y="2"/>
                  </a:cubicBezTo>
                  <a:cubicBezTo>
                    <a:pt x="0" y="40"/>
                    <a:pt x="0" y="40"/>
                    <a:pt x="0" y="40"/>
                  </a:cubicBezTo>
                  <a:cubicBezTo>
                    <a:pt x="0" y="42"/>
                    <a:pt x="0" y="42"/>
                    <a:pt x="0" y="42"/>
                  </a:cubicBezTo>
                  <a:cubicBezTo>
                    <a:pt x="0" y="190"/>
                    <a:pt x="0" y="190"/>
                    <a:pt x="0" y="190"/>
                  </a:cubicBezTo>
                  <a:cubicBezTo>
                    <a:pt x="0" y="191"/>
                    <a:pt x="1" y="193"/>
                    <a:pt x="3" y="193"/>
                  </a:cubicBezTo>
                  <a:cubicBezTo>
                    <a:pt x="94" y="193"/>
                    <a:pt x="94" y="193"/>
                    <a:pt x="94" y="193"/>
                  </a:cubicBezTo>
                  <a:cubicBezTo>
                    <a:pt x="95" y="193"/>
                    <a:pt x="96" y="191"/>
                    <a:pt x="96" y="190"/>
                  </a:cubicBezTo>
                  <a:cubicBezTo>
                    <a:pt x="96" y="42"/>
                    <a:pt x="96" y="42"/>
                    <a:pt x="96" y="42"/>
                  </a:cubicBezTo>
                  <a:cubicBezTo>
                    <a:pt x="96" y="40"/>
                    <a:pt x="96" y="40"/>
                    <a:pt x="96" y="40"/>
                  </a:cubicBezTo>
                  <a:cubicBezTo>
                    <a:pt x="96" y="2"/>
                    <a:pt x="96" y="2"/>
                    <a:pt x="96" y="2"/>
                  </a:cubicBezTo>
                  <a:cubicBezTo>
                    <a:pt x="96" y="1"/>
                    <a:pt x="95" y="0"/>
                    <a:pt x="94" y="0"/>
                  </a:cubicBezTo>
                  <a:close/>
                  <a:moveTo>
                    <a:pt x="12" y="29"/>
                  </a:moveTo>
                  <a:cubicBezTo>
                    <a:pt x="12" y="20"/>
                    <a:pt x="12" y="20"/>
                    <a:pt x="12" y="20"/>
                  </a:cubicBezTo>
                  <a:cubicBezTo>
                    <a:pt x="12" y="19"/>
                    <a:pt x="13" y="18"/>
                    <a:pt x="14" y="18"/>
                  </a:cubicBezTo>
                  <a:cubicBezTo>
                    <a:pt x="82" y="18"/>
                    <a:pt x="82" y="18"/>
                    <a:pt x="82" y="18"/>
                  </a:cubicBezTo>
                  <a:cubicBezTo>
                    <a:pt x="84" y="18"/>
                    <a:pt x="85" y="19"/>
                    <a:pt x="85" y="20"/>
                  </a:cubicBezTo>
                  <a:cubicBezTo>
                    <a:pt x="85" y="29"/>
                    <a:pt x="85" y="29"/>
                    <a:pt x="85" y="29"/>
                  </a:cubicBezTo>
                  <a:cubicBezTo>
                    <a:pt x="85" y="31"/>
                    <a:pt x="84" y="32"/>
                    <a:pt x="82" y="32"/>
                  </a:cubicBezTo>
                  <a:cubicBezTo>
                    <a:pt x="14" y="32"/>
                    <a:pt x="14" y="32"/>
                    <a:pt x="14" y="32"/>
                  </a:cubicBezTo>
                  <a:cubicBezTo>
                    <a:pt x="13" y="32"/>
                    <a:pt x="12" y="31"/>
                    <a:pt x="12" y="29"/>
                  </a:cubicBezTo>
                  <a:close/>
                  <a:moveTo>
                    <a:pt x="77" y="91"/>
                  </a:moveTo>
                  <a:cubicBezTo>
                    <a:pt x="73" y="91"/>
                    <a:pt x="70" y="88"/>
                    <a:pt x="70" y="84"/>
                  </a:cubicBezTo>
                  <a:cubicBezTo>
                    <a:pt x="70" y="81"/>
                    <a:pt x="73" y="78"/>
                    <a:pt x="77" y="78"/>
                  </a:cubicBezTo>
                  <a:cubicBezTo>
                    <a:pt x="80" y="78"/>
                    <a:pt x="84" y="81"/>
                    <a:pt x="84" y="84"/>
                  </a:cubicBezTo>
                  <a:cubicBezTo>
                    <a:pt x="84" y="88"/>
                    <a:pt x="80" y="91"/>
                    <a:pt x="77" y="91"/>
                  </a:cubicBezTo>
                  <a:close/>
                  <a:moveTo>
                    <a:pt x="77" y="69"/>
                  </a:moveTo>
                  <a:cubicBezTo>
                    <a:pt x="72" y="69"/>
                    <a:pt x="68" y="65"/>
                    <a:pt x="68" y="61"/>
                  </a:cubicBezTo>
                  <a:cubicBezTo>
                    <a:pt x="68" y="56"/>
                    <a:pt x="72" y="52"/>
                    <a:pt x="77" y="52"/>
                  </a:cubicBezTo>
                  <a:cubicBezTo>
                    <a:pt x="82" y="52"/>
                    <a:pt x="86" y="56"/>
                    <a:pt x="86" y="61"/>
                  </a:cubicBezTo>
                  <a:cubicBezTo>
                    <a:pt x="86" y="65"/>
                    <a:pt x="82" y="69"/>
                    <a:pt x="77" y="6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71" name="Freeform 423"/>
            <p:cNvSpPr>
              <a:spLocks noEditPoints="1"/>
            </p:cNvSpPr>
            <p:nvPr/>
          </p:nvSpPr>
          <p:spPr bwMode="auto">
            <a:xfrm>
              <a:off x="4340225" y="3430588"/>
              <a:ext cx="525463" cy="404813"/>
            </a:xfrm>
            <a:custGeom>
              <a:avLst/>
              <a:gdLst>
                <a:gd name="T0" fmla="*/ 348 w 359"/>
                <a:gd name="T1" fmla="*/ 0 h 276"/>
                <a:gd name="T2" fmla="*/ 12 w 359"/>
                <a:gd name="T3" fmla="*/ 0 h 276"/>
                <a:gd name="T4" fmla="*/ 0 w 359"/>
                <a:gd name="T5" fmla="*/ 10 h 276"/>
                <a:gd name="T6" fmla="*/ 0 w 359"/>
                <a:gd name="T7" fmla="*/ 229 h 276"/>
                <a:gd name="T8" fmla="*/ 12 w 359"/>
                <a:gd name="T9" fmla="*/ 239 h 276"/>
                <a:gd name="T10" fmla="*/ 123 w 359"/>
                <a:gd name="T11" fmla="*/ 239 h 276"/>
                <a:gd name="T12" fmla="*/ 123 w 359"/>
                <a:gd name="T13" fmla="*/ 255 h 276"/>
                <a:gd name="T14" fmla="*/ 98 w 359"/>
                <a:gd name="T15" fmla="*/ 276 h 276"/>
                <a:gd name="T16" fmla="*/ 268 w 359"/>
                <a:gd name="T17" fmla="*/ 276 h 276"/>
                <a:gd name="T18" fmla="*/ 244 w 359"/>
                <a:gd name="T19" fmla="*/ 255 h 276"/>
                <a:gd name="T20" fmla="*/ 244 w 359"/>
                <a:gd name="T21" fmla="*/ 239 h 276"/>
                <a:gd name="T22" fmla="*/ 348 w 359"/>
                <a:gd name="T23" fmla="*/ 239 h 276"/>
                <a:gd name="T24" fmla="*/ 359 w 359"/>
                <a:gd name="T25" fmla="*/ 229 h 276"/>
                <a:gd name="T26" fmla="*/ 359 w 359"/>
                <a:gd name="T27" fmla="*/ 10 h 276"/>
                <a:gd name="T28" fmla="*/ 348 w 359"/>
                <a:gd name="T29" fmla="*/ 0 h 276"/>
                <a:gd name="T30" fmla="*/ 339 w 359"/>
                <a:gd name="T31" fmla="*/ 212 h 276"/>
                <a:gd name="T32" fmla="*/ 329 w 359"/>
                <a:gd name="T33" fmla="*/ 221 h 276"/>
                <a:gd name="T34" fmla="*/ 31 w 359"/>
                <a:gd name="T35" fmla="*/ 221 h 276"/>
                <a:gd name="T36" fmla="*/ 21 w 359"/>
                <a:gd name="T37" fmla="*/ 212 h 276"/>
                <a:gd name="T38" fmla="*/ 21 w 359"/>
                <a:gd name="T39" fmla="*/ 27 h 276"/>
                <a:gd name="T40" fmla="*/ 31 w 359"/>
                <a:gd name="T41" fmla="*/ 18 h 276"/>
                <a:gd name="T42" fmla="*/ 329 w 359"/>
                <a:gd name="T43" fmla="*/ 18 h 276"/>
                <a:gd name="T44" fmla="*/ 339 w 359"/>
                <a:gd name="T45" fmla="*/ 27 h 276"/>
                <a:gd name="T46" fmla="*/ 339 w 359"/>
                <a:gd name="T47" fmla="*/ 212 h 276"/>
                <a:gd name="T48" fmla="*/ 339 w 359"/>
                <a:gd name="T49" fmla="*/ 21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9" h="276">
                  <a:moveTo>
                    <a:pt x="348" y="0"/>
                  </a:moveTo>
                  <a:cubicBezTo>
                    <a:pt x="12" y="0"/>
                    <a:pt x="12" y="0"/>
                    <a:pt x="12" y="0"/>
                  </a:cubicBezTo>
                  <a:cubicBezTo>
                    <a:pt x="6" y="0"/>
                    <a:pt x="0" y="4"/>
                    <a:pt x="0" y="10"/>
                  </a:cubicBezTo>
                  <a:cubicBezTo>
                    <a:pt x="0" y="229"/>
                    <a:pt x="0" y="229"/>
                    <a:pt x="0" y="229"/>
                  </a:cubicBezTo>
                  <a:cubicBezTo>
                    <a:pt x="0" y="234"/>
                    <a:pt x="6" y="239"/>
                    <a:pt x="12" y="239"/>
                  </a:cubicBezTo>
                  <a:cubicBezTo>
                    <a:pt x="123" y="239"/>
                    <a:pt x="123" y="239"/>
                    <a:pt x="123" y="239"/>
                  </a:cubicBezTo>
                  <a:cubicBezTo>
                    <a:pt x="123" y="255"/>
                    <a:pt x="123" y="255"/>
                    <a:pt x="123" y="255"/>
                  </a:cubicBezTo>
                  <a:cubicBezTo>
                    <a:pt x="98" y="276"/>
                    <a:pt x="98" y="276"/>
                    <a:pt x="98" y="276"/>
                  </a:cubicBezTo>
                  <a:cubicBezTo>
                    <a:pt x="268" y="276"/>
                    <a:pt x="268" y="276"/>
                    <a:pt x="268" y="276"/>
                  </a:cubicBezTo>
                  <a:cubicBezTo>
                    <a:pt x="244" y="255"/>
                    <a:pt x="244" y="255"/>
                    <a:pt x="244" y="255"/>
                  </a:cubicBezTo>
                  <a:cubicBezTo>
                    <a:pt x="244" y="239"/>
                    <a:pt x="244" y="239"/>
                    <a:pt x="244" y="239"/>
                  </a:cubicBezTo>
                  <a:cubicBezTo>
                    <a:pt x="348" y="239"/>
                    <a:pt x="348" y="239"/>
                    <a:pt x="348" y="239"/>
                  </a:cubicBezTo>
                  <a:cubicBezTo>
                    <a:pt x="354" y="239"/>
                    <a:pt x="359" y="234"/>
                    <a:pt x="359" y="229"/>
                  </a:cubicBezTo>
                  <a:cubicBezTo>
                    <a:pt x="359" y="10"/>
                    <a:pt x="359" y="10"/>
                    <a:pt x="359" y="10"/>
                  </a:cubicBezTo>
                  <a:cubicBezTo>
                    <a:pt x="359" y="4"/>
                    <a:pt x="354" y="0"/>
                    <a:pt x="348" y="0"/>
                  </a:cubicBezTo>
                  <a:close/>
                  <a:moveTo>
                    <a:pt x="339" y="212"/>
                  </a:moveTo>
                  <a:cubicBezTo>
                    <a:pt x="339" y="217"/>
                    <a:pt x="335" y="221"/>
                    <a:pt x="329" y="221"/>
                  </a:cubicBezTo>
                  <a:cubicBezTo>
                    <a:pt x="31" y="221"/>
                    <a:pt x="31" y="221"/>
                    <a:pt x="31" y="221"/>
                  </a:cubicBezTo>
                  <a:cubicBezTo>
                    <a:pt x="25" y="221"/>
                    <a:pt x="21" y="217"/>
                    <a:pt x="21" y="212"/>
                  </a:cubicBezTo>
                  <a:cubicBezTo>
                    <a:pt x="21" y="27"/>
                    <a:pt x="21" y="27"/>
                    <a:pt x="21" y="27"/>
                  </a:cubicBezTo>
                  <a:cubicBezTo>
                    <a:pt x="21" y="22"/>
                    <a:pt x="25" y="18"/>
                    <a:pt x="31" y="18"/>
                  </a:cubicBezTo>
                  <a:cubicBezTo>
                    <a:pt x="329" y="18"/>
                    <a:pt x="329" y="18"/>
                    <a:pt x="329" y="18"/>
                  </a:cubicBezTo>
                  <a:cubicBezTo>
                    <a:pt x="335" y="18"/>
                    <a:pt x="339" y="22"/>
                    <a:pt x="339" y="27"/>
                  </a:cubicBezTo>
                  <a:cubicBezTo>
                    <a:pt x="339" y="212"/>
                    <a:pt x="339" y="212"/>
                    <a:pt x="339" y="212"/>
                  </a:cubicBezTo>
                  <a:cubicBezTo>
                    <a:pt x="339" y="212"/>
                    <a:pt x="339" y="212"/>
                    <a:pt x="339" y="212"/>
                  </a:cubicBezTo>
                  <a:close/>
                </a:path>
              </a:pathLst>
            </a:custGeom>
            <a:solidFill>
              <a:srgbClr val="003D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72" name="Freeform 424"/>
            <p:cNvSpPr>
              <a:spLocks noEditPoints="1"/>
            </p:cNvSpPr>
            <p:nvPr/>
          </p:nvSpPr>
          <p:spPr bwMode="auto">
            <a:xfrm>
              <a:off x="4554538" y="3546475"/>
              <a:ext cx="100013" cy="106363"/>
            </a:xfrm>
            <a:custGeom>
              <a:avLst/>
              <a:gdLst>
                <a:gd name="T0" fmla="*/ 68 w 68"/>
                <a:gd name="T1" fmla="*/ 6 h 72"/>
                <a:gd name="T2" fmla="*/ 60 w 68"/>
                <a:gd name="T3" fmla="*/ 0 h 72"/>
                <a:gd name="T4" fmla="*/ 55 w 68"/>
                <a:gd name="T5" fmla="*/ 8 h 72"/>
                <a:gd name="T6" fmla="*/ 0 w 68"/>
                <a:gd name="T7" fmla="*/ 8 h 72"/>
                <a:gd name="T8" fmla="*/ 0 w 68"/>
                <a:gd name="T9" fmla="*/ 72 h 72"/>
                <a:gd name="T10" fmla="*/ 64 w 68"/>
                <a:gd name="T11" fmla="*/ 72 h 72"/>
                <a:gd name="T12" fmla="*/ 64 w 68"/>
                <a:gd name="T13" fmla="*/ 12 h 72"/>
                <a:gd name="T14" fmla="*/ 68 w 68"/>
                <a:gd name="T15" fmla="*/ 6 h 72"/>
                <a:gd name="T16" fmla="*/ 54 w 68"/>
                <a:gd name="T17" fmla="*/ 62 h 72"/>
                <a:gd name="T18" fmla="*/ 10 w 68"/>
                <a:gd name="T19" fmla="*/ 62 h 72"/>
                <a:gd name="T20" fmla="*/ 10 w 68"/>
                <a:gd name="T21" fmla="*/ 18 h 72"/>
                <a:gd name="T22" fmla="*/ 48 w 68"/>
                <a:gd name="T23" fmla="*/ 18 h 72"/>
                <a:gd name="T24" fmla="*/ 34 w 68"/>
                <a:gd name="T25" fmla="*/ 40 h 72"/>
                <a:gd name="T26" fmla="*/ 21 w 68"/>
                <a:gd name="T27" fmla="*/ 29 h 72"/>
                <a:gd name="T28" fmla="*/ 14 w 68"/>
                <a:gd name="T29" fmla="*/ 36 h 72"/>
                <a:gd name="T30" fmla="*/ 36 w 68"/>
                <a:gd name="T31" fmla="*/ 54 h 72"/>
                <a:gd name="T32" fmla="*/ 54 w 68"/>
                <a:gd name="T33" fmla="*/ 27 h 72"/>
                <a:gd name="T34" fmla="*/ 54 w 68"/>
                <a:gd name="T35" fmla="*/ 6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2">
                  <a:moveTo>
                    <a:pt x="68" y="6"/>
                  </a:moveTo>
                  <a:cubicBezTo>
                    <a:pt x="60" y="0"/>
                    <a:pt x="60" y="0"/>
                    <a:pt x="60" y="0"/>
                  </a:cubicBezTo>
                  <a:cubicBezTo>
                    <a:pt x="55" y="8"/>
                    <a:pt x="55" y="8"/>
                    <a:pt x="55" y="8"/>
                  </a:cubicBezTo>
                  <a:cubicBezTo>
                    <a:pt x="0" y="8"/>
                    <a:pt x="0" y="8"/>
                    <a:pt x="0" y="8"/>
                  </a:cubicBezTo>
                  <a:cubicBezTo>
                    <a:pt x="0" y="72"/>
                    <a:pt x="0" y="72"/>
                    <a:pt x="0" y="72"/>
                  </a:cubicBezTo>
                  <a:cubicBezTo>
                    <a:pt x="64" y="72"/>
                    <a:pt x="64" y="72"/>
                    <a:pt x="64" y="72"/>
                  </a:cubicBezTo>
                  <a:cubicBezTo>
                    <a:pt x="64" y="12"/>
                    <a:pt x="64" y="12"/>
                    <a:pt x="64" y="12"/>
                  </a:cubicBezTo>
                  <a:lnTo>
                    <a:pt x="68" y="6"/>
                  </a:lnTo>
                  <a:close/>
                  <a:moveTo>
                    <a:pt x="54" y="62"/>
                  </a:moveTo>
                  <a:cubicBezTo>
                    <a:pt x="10" y="62"/>
                    <a:pt x="10" y="62"/>
                    <a:pt x="10" y="62"/>
                  </a:cubicBezTo>
                  <a:cubicBezTo>
                    <a:pt x="10" y="18"/>
                    <a:pt x="10" y="18"/>
                    <a:pt x="10" y="18"/>
                  </a:cubicBezTo>
                  <a:cubicBezTo>
                    <a:pt x="48" y="18"/>
                    <a:pt x="48" y="18"/>
                    <a:pt x="48" y="18"/>
                  </a:cubicBezTo>
                  <a:cubicBezTo>
                    <a:pt x="45" y="22"/>
                    <a:pt x="41" y="29"/>
                    <a:pt x="34" y="40"/>
                  </a:cubicBezTo>
                  <a:cubicBezTo>
                    <a:pt x="34" y="40"/>
                    <a:pt x="34" y="40"/>
                    <a:pt x="21" y="29"/>
                  </a:cubicBezTo>
                  <a:cubicBezTo>
                    <a:pt x="21" y="29"/>
                    <a:pt x="21" y="29"/>
                    <a:pt x="14" y="36"/>
                  </a:cubicBezTo>
                  <a:cubicBezTo>
                    <a:pt x="14" y="36"/>
                    <a:pt x="14" y="36"/>
                    <a:pt x="36" y="54"/>
                  </a:cubicBezTo>
                  <a:cubicBezTo>
                    <a:pt x="36" y="54"/>
                    <a:pt x="36" y="54"/>
                    <a:pt x="54" y="27"/>
                  </a:cubicBezTo>
                  <a:lnTo>
                    <a:pt x="54" y="6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73" name="Freeform 425"/>
            <p:cNvSpPr>
              <a:spLocks/>
            </p:cNvSpPr>
            <p:nvPr/>
          </p:nvSpPr>
          <p:spPr bwMode="auto">
            <a:xfrm>
              <a:off x="4340225" y="3883025"/>
              <a:ext cx="466725" cy="103188"/>
            </a:xfrm>
            <a:custGeom>
              <a:avLst/>
              <a:gdLst>
                <a:gd name="T0" fmla="*/ 311 w 319"/>
                <a:gd name="T1" fmla="*/ 0 h 71"/>
                <a:gd name="T2" fmla="*/ 8 w 319"/>
                <a:gd name="T3" fmla="*/ 0 h 71"/>
                <a:gd name="T4" fmla="*/ 0 w 319"/>
                <a:gd name="T5" fmla="*/ 9 h 71"/>
                <a:gd name="T6" fmla="*/ 0 w 319"/>
                <a:gd name="T7" fmla="*/ 30 h 71"/>
                <a:gd name="T8" fmla="*/ 8 w 319"/>
                <a:gd name="T9" fmla="*/ 38 h 71"/>
                <a:gd name="T10" fmla="*/ 149 w 319"/>
                <a:gd name="T11" fmla="*/ 38 h 71"/>
                <a:gd name="T12" fmla="*/ 149 w 319"/>
                <a:gd name="T13" fmla="*/ 43 h 71"/>
                <a:gd name="T14" fmla="*/ 128 w 319"/>
                <a:gd name="T15" fmla="*/ 50 h 71"/>
                <a:gd name="T16" fmla="*/ 120 w 319"/>
                <a:gd name="T17" fmla="*/ 60 h 71"/>
                <a:gd name="T18" fmla="*/ 130 w 319"/>
                <a:gd name="T19" fmla="*/ 71 h 71"/>
                <a:gd name="T20" fmla="*/ 189 w 319"/>
                <a:gd name="T21" fmla="*/ 71 h 71"/>
                <a:gd name="T22" fmla="*/ 200 w 319"/>
                <a:gd name="T23" fmla="*/ 60 h 71"/>
                <a:gd name="T24" fmla="*/ 193 w 319"/>
                <a:gd name="T25" fmla="*/ 50 h 71"/>
                <a:gd name="T26" fmla="*/ 170 w 319"/>
                <a:gd name="T27" fmla="*/ 43 h 71"/>
                <a:gd name="T28" fmla="*/ 170 w 319"/>
                <a:gd name="T29" fmla="*/ 38 h 71"/>
                <a:gd name="T30" fmla="*/ 311 w 319"/>
                <a:gd name="T31" fmla="*/ 38 h 71"/>
                <a:gd name="T32" fmla="*/ 319 w 319"/>
                <a:gd name="T33" fmla="*/ 30 h 71"/>
                <a:gd name="T34" fmla="*/ 319 w 319"/>
                <a:gd name="T35" fmla="*/ 9 h 71"/>
                <a:gd name="T36" fmla="*/ 311 w 319"/>
                <a:gd name="T3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9" h="71">
                  <a:moveTo>
                    <a:pt x="311" y="0"/>
                  </a:moveTo>
                  <a:cubicBezTo>
                    <a:pt x="8" y="0"/>
                    <a:pt x="8" y="0"/>
                    <a:pt x="8" y="0"/>
                  </a:cubicBezTo>
                  <a:cubicBezTo>
                    <a:pt x="4" y="0"/>
                    <a:pt x="0" y="4"/>
                    <a:pt x="0" y="9"/>
                  </a:cubicBezTo>
                  <a:cubicBezTo>
                    <a:pt x="0" y="30"/>
                    <a:pt x="0" y="30"/>
                    <a:pt x="0" y="30"/>
                  </a:cubicBezTo>
                  <a:cubicBezTo>
                    <a:pt x="0" y="34"/>
                    <a:pt x="4" y="38"/>
                    <a:pt x="8" y="38"/>
                  </a:cubicBezTo>
                  <a:cubicBezTo>
                    <a:pt x="149" y="38"/>
                    <a:pt x="149" y="38"/>
                    <a:pt x="149" y="38"/>
                  </a:cubicBezTo>
                  <a:cubicBezTo>
                    <a:pt x="149" y="43"/>
                    <a:pt x="149" y="43"/>
                    <a:pt x="149" y="43"/>
                  </a:cubicBezTo>
                  <a:cubicBezTo>
                    <a:pt x="140" y="46"/>
                    <a:pt x="128" y="50"/>
                    <a:pt x="128" y="50"/>
                  </a:cubicBezTo>
                  <a:cubicBezTo>
                    <a:pt x="123" y="51"/>
                    <a:pt x="120" y="55"/>
                    <a:pt x="120" y="60"/>
                  </a:cubicBezTo>
                  <a:cubicBezTo>
                    <a:pt x="120" y="66"/>
                    <a:pt x="125" y="71"/>
                    <a:pt x="130" y="71"/>
                  </a:cubicBezTo>
                  <a:cubicBezTo>
                    <a:pt x="189" y="71"/>
                    <a:pt x="189" y="71"/>
                    <a:pt x="189" y="71"/>
                  </a:cubicBezTo>
                  <a:cubicBezTo>
                    <a:pt x="195" y="71"/>
                    <a:pt x="200" y="66"/>
                    <a:pt x="200" y="60"/>
                  </a:cubicBezTo>
                  <a:cubicBezTo>
                    <a:pt x="200" y="56"/>
                    <a:pt x="197" y="52"/>
                    <a:pt x="193" y="50"/>
                  </a:cubicBezTo>
                  <a:cubicBezTo>
                    <a:pt x="192" y="50"/>
                    <a:pt x="180" y="46"/>
                    <a:pt x="170" y="43"/>
                  </a:cubicBezTo>
                  <a:cubicBezTo>
                    <a:pt x="170" y="38"/>
                    <a:pt x="170" y="38"/>
                    <a:pt x="170" y="38"/>
                  </a:cubicBezTo>
                  <a:cubicBezTo>
                    <a:pt x="311" y="38"/>
                    <a:pt x="311" y="38"/>
                    <a:pt x="311" y="38"/>
                  </a:cubicBezTo>
                  <a:cubicBezTo>
                    <a:pt x="316" y="38"/>
                    <a:pt x="319" y="34"/>
                    <a:pt x="319" y="30"/>
                  </a:cubicBezTo>
                  <a:cubicBezTo>
                    <a:pt x="319" y="9"/>
                    <a:pt x="319" y="9"/>
                    <a:pt x="319" y="9"/>
                  </a:cubicBezTo>
                  <a:cubicBezTo>
                    <a:pt x="319" y="4"/>
                    <a:pt x="316" y="0"/>
                    <a:pt x="311" y="0"/>
                  </a:cubicBezTo>
                  <a:close/>
                </a:path>
              </a:pathLst>
            </a:custGeom>
            <a:solidFill>
              <a:srgbClr val="003D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74" name="Oval 426"/>
            <p:cNvSpPr>
              <a:spLocks noChangeArrowheads="1"/>
            </p:cNvSpPr>
            <p:nvPr/>
          </p:nvSpPr>
          <p:spPr bwMode="auto">
            <a:xfrm>
              <a:off x="4581525" y="3895725"/>
              <a:ext cx="30163" cy="30163"/>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75" name="Oval 427"/>
            <p:cNvSpPr>
              <a:spLocks noChangeArrowheads="1"/>
            </p:cNvSpPr>
            <p:nvPr/>
          </p:nvSpPr>
          <p:spPr bwMode="auto">
            <a:xfrm>
              <a:off x="4537075" y="3895725"/>
              <a:ext cx="30163" cy="30163"/>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76" name="Oval 428"/>
            <p:cNvSpPr>
              <a:spLocks noChangeArrowheads="1"/>
            </p:cNvSpPr>
            <p:nvPr/>
          </p:nvSpPr>
          <p:spPr bwMode="auto">
            <a:xfrm>
              <a:off x="4437063" y="3895725"/>
              <a:ext cx="28575" cy="30163"/>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pic>
        <p:nvPicPr>
          <p:cNvPr id="487" name="Picture 486"/>
          <p:cNvPicPr>
            <a:picLocks noChangeAspect="1"/>
          </p:cNvPicPr>
          <p:nvPr/>
        </p:nvPicPr>
        <p:blipFill>
          <a:blip r:embed="rId7"/>
          <a:stretch>
            <a:fillRect/>
          </a:stretch>
        </p:blipFill>
        <p:spPr>
          <a:xfrm>
            <a:off x="3787789" y="4666113"/>
            <a:ext cx="1905474" cy="1905474"/>
          </a:xfrm>
          <a:prstGeom prst="rect">
            <a:avLst/>
          </a:prstGeom>
        </p:spPr>
      </p:pic>
      <p:pic>
        <p:nvPicPr>
          <p:cNvPr id="488" name="Picture 487"/>
          <p:cNvPicPr>
            <a:picLocks noChangeAspect="1"/>
          </p:cNvPicPr>
          <p:nvPr/>
        </p:nvPicPr>
        <p:blipFill>
          <a:blip r:embed="rId8"/>
          <a:stretch>
            <a:fillRect/>
          </a:stretch>
        </p:blipFill>
        <p:spPr>
          <a:xfrm>
            <a:off x="9111927" y="4441731"/>
            <a:ext cx="2088956" cy="2088956"/>
          </a:xfrm>
          <a:prstGeom prst="rect">
            <a:avLst/>
          </a:prstGeom>
        </p:spPr>
      </p:pic>
      <p:grpSp>
        <p:nvGrpSpPr>
          <p:cNvPr id="489" name="Group 488"/>
          <p:cNvGrpSpPr/>
          <p:nvPr/>
        </p:nvGrpSpPr>
        <p:grpSpPr>
          <a:xfrm>
            <a:off x="1013628" y="4711104"/>
            <a:ext cx="2010357" cy="1491068"/>
            <a:chOff x="958850" y="4952595"/>
            <a:chExt cx="2010357" cy="1491068"/>
          </a:xfrm>
        </p:grpSpPr>
        <p:sp>
          <p:nvSpPr>
            <p:cNvPr id="490" name="Freeform 5"/>
            <p:cNvSpPr>
              <a:spLocks/>
            </p:cNvSpPr>
            <p:nvPr/>
          </p:nvSpPr>
          <p:spPr bwMode="auto">
            <a:xfrm>
              <a:off x="1089025" y="5407193"/>
              <a:ext cx="239713" cy="158750"/>
            </a:xfrm>
            <a:custGeom>
              <a:avLst/>
              <a:gdLst>
                <a:gd name="T0" fmla="*/ 34 w 213"/>
                <a:gd name="T1" fmla="*/ 62 h 140"/>
                <a:gd name="T2" fmla="*/ 34 w 213"/>
                <a:gd name="T3" fmla="*/ 59 h 140"/>
                <a:gd name="T4" fmla="*/ 92 w 213"/>
                <a:gd name="T5" fmla="*/ 0 h 140"/>
                <a:gd name="T6" fmla="*/ 141 w 213"/>
                <a:gd name="T7" fmla="*/ 27 h 140"/>
                <a:gd name="T8" fmla="*/ 157 w 213"/>
                <a:gd name="T9" fmla="*/ 22 h 140"/>
                <a:gd name="T10" fmla="*/ 176 w 213"/>
                <a:gd name="T11" fmla="*/ 28 h 140"/>
                <a:gd name="T12" fmla="*/ 192 w 213"/>
                <a:gd name="T13" fmla="*/ 55 h 140"/>
                <a:gd name="T14" fmla="*/ 213 w 213"/>
                <a:gd name="T15" fmla="*/ 94 h 140"/>
                <a:gd name="T16" fmla="*/ 172 w 213"/>
                <a:gd name="T17" fmla="*/ 140 h 140"/>
                <a:gd name="T18" fmla="*/ 166 w 213"/>
                <a:gd name="T19" fmla="*/ 140 h 140"/>
                <a:gd name="T20" fmla="*/ 162 w 213"/>
                <a:gd name="T21" fmla="*/ 140 h 140"/>
                <a:gd name="T22" fmla="*/ 66 w 213"/>
                <a:gd name="T23" fmla="*/ 140 h 140"/>
                <a:gd name="T24" fmla="*/ 64 w 213"/>
                <a:gd name="T25" fmla="*/ 140 h 140"/>
                <a:gd name="T26" fmla="*/ 61 w 213"/>
                <a:gd name="T27" fmla="*/ 140 h 140"/>
                <a:gd name="T28" fmla="*/ 54 w 213"/>
                <a:gd name="T29" fmla="*/ 140 h 140"/>
                <a:gd name="T30" fmla="*/ 39 w 213"/>
                <a:gd name="T31" fmla="*/ 140 h 140"/>
                <a:gd name="T32" fmla="*/ 0 w 213"/>
                <a:gd name="T33" fmla="*/ 101 h 140"/>
                <a:gd name="T34" fmla="*/ 34 w 213"/>
                <a:gd name="T35" fmla="*/ 6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40">
                  <a:moveTo>
                    <a:pt x="34" y="62"/>
                  </a:moveTo>
                  <a:cubicBezTo>
                    <a:pt x="34" y="61"/>
                    <a:pt x="34" y="60"/>
                    <a:pt x="34" y="59"/>
                  </a:cubicBezTo>
                  <a:cubicBezTo>
                    <a:pt x="34" y="27"/>
                    <a:pt x="60" y="0"/>
                    <a:pt x="92" y="0"/>
                  </a:cubicBezTo>
                  <a:cubicBezTo>
                    <a:pt x="113" y="0"/>
                    <a:pt x="131" y="11"/>
                    <a:pt x="141" y="27"/>
                  </a:cubicBezTo>
                  <a:cubicBezTo>
                    <a:pt x="146" y="24"/>
                    <a:pt x="152" y="22"/>
                    <a:pt x="157" y="22"/>
                  </a:cubicBezTo>
                  <a:cubicBezTo>
                    <a:pt x="165" y="22"/>
                    <a:pt x="171" y="24"/>
                    <a:pt x="176" y="28"/>
                  </a:cubicBezTo>
                  <a:cubicBezTo>
                    <a:pt x="185" y="34"/>
                    <a:pt x="191" y="44"/>
                    <a:pt x="192" y="55"/>
                  </a:cubicBezTo>
                  <a:cubicBezTo>
                    <a:pt x="204" y="64"/>
                    <a:pt x="213" y="78"/>
                    <a:pt x="213" y="94"/>
                  </a:cubicBezTo>
                  <a:cubicBezTo>
                    <a:pt x="213" y="118"/>
                    <a:pt x="195" y="137"/>
                    <a:pt x="172" y="140"/>
                  </a:cubicBezTo>
                  <a:cubicBezTo>
                    <a:pt x="170" y="140"/>
                    <a:pt x="168" y="140"/>
                    <a:pt x="166" y="140"/>
                  </a:cubicBezTo>
                  <a:cubicBezTo>
                    <a:pt x="165" y="140"/>
                    <a:pt x="163" y="140"/>
                    <a:pt x="162" y="140"/>
                  </a:cubicBezTo>
                  <a:cubicBezTo>
                    <a:pt x="140" y="140"/>
                    <a:pt x="90" y="140"/>
                    <a:pt x="66" y="140"/>
                  </a:cubicBezTo>
                  <a:cubicBezTo>
                    <a:pt x="65" y="140"/>
                    <a:pt x="64" y="140"/>
                    <a:pt x="64" y="140"/>
                  </a:cubicBezTo>
                  <a:cubicBezTo>
                    <a:pt x="61" y="140"/>
                    <a:pt x="61" y="140"/>
                    <a:pt x="61" y="140"/>
                  </a:cubicBezTo>
                  <a:cubicBezTo>
                    <a:pt x="60" y="140"/>
                    <a:pt x="57" y="140"/>
                    <a:pt x="54" y="140"/>
                  </a:cubicBezTo>
                  <a:cubicBezTo>
                    <a:pt x="39" y="140"/>
                    <a:pt x="39" y="140"/>
                    <a:pt x="39" y="140"/>
                  </a:cubicBezTo>
                  <a:cubicBezTo>
                    <a:pt x="17" y="139"/>
                    <a:pt x="0" y="122"/>
                    <a:pt x="0" y="101"/>
                  </a:cubicBezTo>
                  <a:cubicBezTo>
                    <a:pt x="0" y="81"/>
                    <a:pt x="14" y="64"/>
                    <a:pt x="34" y="6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6"/>
            <p:cNvSpPr>
              <a:spLocks/>
            </p:cNvSpPr>
            <p:nvPr/>
          </p:nvSpPr>
          <p:spPr bwMode="auto">
            <a:xfrm>
              <a:off x="1598613" y="6061075"/>
              <a:ext cx="454025" cy="382587"/>
            </a:xfrm>
            <a:custGeom>
              <a:avLst/>
              <a:gdLst>
                <a:gd name="T0" fmla="*/ 157 w 286"/>
                <a:gd name="T1" fmla="*/ 41 h 241"/>
                <a:gd name="T2" fmla="*/ 157 w 286"/>
                <a:gd name="T3" fmla="*/ 0 h 241"/>
                <a:gd name="T4" fmla="*/ 188 w 286"/>
                <a:gd name="T5" fmla="*/ 0 h 241"/>
                <a:gd name="T6" fmla="*/ 188 w 286"/>
                <a:gd name="T7" fmla="*/ 41 h 241"/>
                <a:gd name="T8" fmla="*/ 199 w 286"/>
                <a:gd name="T9" fmla="*/ 41 h 241"/>
                <a:gd name="T10" fmla="*/ 199 w 286"/>
                <a:gd name="T11" fmla="*/ 0 h 241"/>
                <a:gd name="T12" fmla="*/ 230 w 286"/>
                <a:gd name="T13" fmla="*/ 0 h 241"/>
                <a:gd name="T14" fmla="*/ 230 w 286"/>
                <a:gd name="T15" fmla="*/ 41 h 241"/>
                <a:gd name="T16" fmla="*/ 286 w 286"/>
                <a:gd name="T17" fmla="*/ 41 h 241"/>
                <a:gd name="T18" fmla="*/ 286 w 286"/>
                <a:gd name="T19" fmla="*/ 51 h 241"/>
                <a:gd name="T20" fmla="*/ 273 w 286"/>
                <a:gd name="T21" fmla="*/ 51 h 241"/>
                <a:gd name="T22" fmla="*/ 273 w 286"/>
                <a:gd name="T23" fmla="*/ 241 h 241"/>
                <a:gd name="T24" fmla="*/ 13 w 286"/>
                <a:gd name="T25" fmla="*/ 241 h 241"/>
                <a:gd name="T26" fmla="*/ 13 w 286"/>
                <a:gd name="T27" fmla="*/ 51 h 241"/>
                <a:gd name="T28" fmla="*/ 0 w 286"/>
                <a:gd name="T29" fmla="*/ 51 h 241"/>
                <a:gd name="T30" fmla="*/ 0 w 286"/>
                <a:gd name="T31" fmla="*/ 41 h 241"/>
                <a:gd name="T32" fmla="*/ 157 w 286"/>
                <a:gd name="T33" fmla="*/ 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241">
                  <a:moveTo>
                    <a:pt x="157" y="41"/>
                  </a:moveTo>
                  <a:lnTo>
                    <a:pt x="157" y="0"/>
                  </a:lnTo>
                  <a:lnTo>
                    <a:pt x="188" y="0"/>
                  </a:lnTo>
                  <a:lnTo>
                    <a:pt x="188" y="41"/>
                  </a:lnTo>
                  <a:lnTo>
                    <a:pt x="199" y="41"/>
                  </a:lnTo>
                  <a:lnTo>
                    <a:pt x="199" y="0"/>
                  </a:lnTo>
                  <a:lnTo>
                    <a:pt x="230" y="0"/>
                  </a:lnTo>
                  <a:lnTo>
                    <a:pt x="230" y="41"/>
                  </a:lnTo>
                  <a:lnTo>
                    <a:pt x="286" y="41"/>
                  </a:lnTo>
                  <a:lnTo>
                    <a:pt x="286" y="51"/>
                  </a:lnTo>
                  <a:lnTo>
                    <a:pt x="273" y="51"/>
                  </a:lnTo>
                  <a:lnTo>
                    <a:pt x="273" y="241"/>
                  </a:lnTo>
                  <a:lnTo>
                    <a:pt x="13" y="241"/>
                  </a:lnTo>
                  <a:lnTo>
                    <a:pt x="13" y="51"/>
                  </a:lnTo>
                  <a:lnTo>
                    <a:pt x="0" y="51"/>
                  </a:lnTo>
                  <a:lnTo>
                    <a:pt x="0" y="41"/>
                  </a:lnTo>
                  <a:lnTo>
                    <a:pt x="157" y="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7"/>
            <p:cNvSpPr>
              <a:spLocks/>
            </p:cNvSpPr>
            <p:nvPr/>
          </p:nvSpPr>
          <p:spPr bwMode="auto">
            <a:xfrm>
              <a:off x="1358900" y="6061075"/>
              <a:ext cx="454025" cy="382587"/>
            </a:xfrm>
            <a:custGeom>
              <a:avLst/>
              <a:gdLst>
                <a:gd name="T0" fmla="*/ 157 w 286"/>
                <a:gd name="T1" fmla="*/ 41 h 241"/>
                <a:gd name="T2" fmla="*/ 157 w 286"/>
                <a:gd name="T3" fmla="*/ 0 h 241"/>
                <a:gd name="T4" fmla="*/ 189 w 286"/>
                <a:gd name="T5" fmla="*/ 0 h 241"/>
                <a:gd name="T6" fmla="*/ 189 w 286"/>
                <a:gd name="T7" fmla="*/ 41 h 241"/>
                <a:gd name="T8" fmla="*/ 199 w 286"/>
                <a:gd name="T9" fmla="*/ 41 h 241"/>
                <a:gd name="T10" fmla="*/ 199 w 286"/>
                <a:gd name="T11" fmla="*/ 0 h 241"/>
                <a:gd name="T12" fmla="*/ 231 w 286"/>
                <a:gd name="T13" fmla="*/ 0 h 241"/>
                <a:gd name="T14" fmla="*/ 231 w 286"/>
                <a:gd name="T15" fmla="*/ 41 h 241"/>
                <a:gd name="T16" fmla="*/ 286 w 286"/>
                <a:gd name="T17" fmla="*/ 41 h 241"/>
                <a:gd name="T18" fmla="*/ 286 w 286"/>
                <a:gd name="T19" fmla="*/ 51 h 241"/>
                <a:gd name="T20" fmla="*/ 273 w 286"/>
                <a:gd name="T21" fmla="*/ 51 h 241"/>
                <a:gd name="T22" fmla="*/ 273 w 286"/>
                <a:gd name="T23" fmla="*/ 241 h 241"/>
                <a:gd name="T24" fmla="*/ 13 w 286"/>
                <a:gd name="T25" fmla="*/ 241 h 241"/>
                <a:gd name="T26" fmla="*/ 13 w 286"/>
                <a:gd name="T27" fmla="*/ 51 h 241"/>
                <a:gd name="T28" fmla="*/ 0 w 286"/>
                <a:gd name="T29" fmla="*/ 51 h 241"/>
                <a:gd name="T30" fmla="*/ 0 w 286"/>
                <a:gd name="T31" fmla="*/ 41 h 241"/>
                <a:gd name="T32" fmla="*/ 157 w 286"/>
                <a:gd name="T33" fmla="*/ 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241">
                  <a:moveTo>
                    <a:pt x="157" y="41"/>
                  </a:moveTo>
                  <a:lnTo>
                    <a:pt x="157" y="0"/>
                  </a:lnTo>
                  <a:lnTo>
                    <a:pt x="189" y="0"/>
                  </a:lnTo>
                  <a:lnTo>
                    <a:pt x="189" y="41"/>
                  </a:lnTo>
                  <a:lnTo>
                    <a:pt x="199" y="41"/>
                  </a:lnTo>
                  <a:lnTo>
                    <a:pt x="199" y="0"/>
                  </a:lnTo>
                  <a:lnTo>
                    <a:pt x="231" y="0"/>
                  </a:lnTo>
                  <a:lnTo>
                    <a:pt x="231" y="41"/>
                  </a:lnTo>
                  <a:lnTo>
                    <a:pt x="286" y="41"/>
                  </a:lnTo>
                  <a:lnTo>
                    <a:pt x="286" y="51"/>
                  </a:lnTo>
                  <a:lnTo>
                    <a:pt x="273" y="51"/>
                  </a:lnTo>
                  <a:lnTo>
                    <a:pt x="273" y="241"/>
                  </a:lnTo>
                  <a:lnTo>
                    <a:pt x="13" y="241"/>
                  </a:lnTo>
                  <a:lnTo>
                    <a:pt x="13" y="51"/>
                  </a:lnTo>
                  <a:lnTo>
                    <a:pt x="0" y="51"/>
                  </a:lnTo>
                  <a:lnTo>
                    <a:pt x="0" y="41"/>
                  </a:lnTo>
                  <a:lnTo>
                    <a:pt x="157" y="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8"/>
            <p:cNvSpPr>
              <a:spLocks/>
            </p:cNvSpPr>
            <p:nvPr/>
          </p:nvSpPr>
          <p:spPr bwMode="auto">
            <a:xfrm>
              <a:off x="2729494" y="5359068"/>
              <a:ext cx="239713" cy="158750"/>
            </a:xfrm>
            <a:custGeom>
              <a:avLst/>
              <a:gdLst>
                <a:gd name="T0" fmla="*/ 34 w 213"/>
                <a:gd name="T1" fmla="*/ 62 h 140"/>
                <a:gd name="T2" fmla="*/ 34 w 213"/>
                <a:gd name="T3" fmla="*/ 59 h 140"/>
                <a:gd name="T4" fmla="*/ 93 w 213"/>
                <a:gd name="T5" fmla="*/ 0 h 140"/>
                <a:gd name="T6" fmla="*/ 142 w 213"/>
                <a:gd name="T7" fmla="*/ 27 h 140"/>
                <a:gd name="T8" fmla="*/ 158 w 213"/>
                <a:gd name="T9" fmla="*/ 22 h 140"/>
                <a:gd name="T10" fmla="*/ 177 w 213"/>
                <a:gd name="T11" fmla="*/ 28 h 140"/>
                <a:gd name="T12" fmla="*/ 192 w 213"/>
                <a:gd name="T13" fmla="*/ 55 h 140"/>
                <a:gd name="T14" fmla="*/ 213 w 213"/>
                <a:gd name="T15" fmla="*/ 94 h 140"/>
                <a:gd name="T16" fmla="*/ 172 w 213"/>
                <a:gd name="T17" fmla="*/ 140 h 140"/>
                <a:gd name="T18" fmla="*/ 167 w 213"/>
                <a:gd name="T19" fmla="*/ 140 h 140"/>
                <a:gd name="T20" fmla="*/ 162 w 213"/>
                <a:gd name="T21" fmla="*/ 140 h 140"/>
                <a:gd name="T22" fmla="*/ 66 w 213"/>
                <a:gd name="T23" fmla="*/ 140 h 140"/>
                <a:gd name="T24" fmla="*/ 64 w 213"/>
                <a:gd name="T25" fmla="*/ 140 h 140"/>
                <a:gd name="T26" fmla="*/ 62 w 213"/>
                <a:gd name="T27" fmla="*/ 140 h 140"/>
                <a:gd name="T28" fmla="*/ 55 w 213"/>
                <a:gd name="T29" fmla="*/ 140 h 140"/>
                <a:gd name="T30" fmla="*/ 40 w 213"/>
                <a:gd name="T31" fmla="*/ 140 h 140"/>
                <a:gd name="T32" fmla="*/ 0 w 213"/>
                <a:gd name="T33" fmla="*/ 101 h 140"/>
                <a:gd name="T34" fmla="*/ 34 w 213"/>
                <a:gd name="T35" fmla="*/ 6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40">
                  <a:moveTo>
                    <a:pt x="34" y="62"/>
                  </a:moveTo>
                  <a:cubicBezTo>
                    <a:pt x="34" y="61"/>
                    <a:pt x="34" y="60"/>
                    <a:pt x="34" y="59"/>
                  </a:cubicBezTo>
                  <a:cubicBezTo>
                    <a:pt x="34" y="27"/>
                    <a:pt x="60" y="0"/>
                    <a:pt x="93" y="0"/>
                  </a:cubicBezTo>
                  <a:cubicBezTo>
                    <a:pt x="113" y="0"/>
                    <a:pt x="131" y="11"/>
                    <a:pt x="142" y="27"/>
                  </a:cubicBezTo>
                  <a:cubicBezTo>
                    <a:pt x="147" y="24"/>
                    <a:pt x="152" y="22"/>
                    <a:pt x="158" y="22"/>
                  </a:cubicBezTo>
                  <a:cubicBezTo>
                    <a:pt x="165" y="22"/>
                    <a:pt x="172" y="24"/>
                    <a:pt x="177" y="28"/>
                  </a:cubicBezTo>
                  <a:cubicBezTo>
                    <a:pt x="186" y="34"/>
                    <a:pt x="192" y="44"/>
                    <a:pt x="192" y="55"/>
                  </a:cubicBezTo>
                  <a:cubicBezTo>
                    <a:pt x="205" y="64"/>
                    <a:pt x="213" y="78"/>
                    <a:pt x="213" y="94"/>
                  </a:cubicBezTo>
                  <a:cubicBezTo>
                    <a:pt x="213" y="118"/>
                    <a:pt x="195" y="137"/>
                    <a:pt x="172" y="140"/>
                  </a:cubicBezTo>
                  <a:cubicBezTo>
                    <a:pt x="171" y="140"/>
                    <a:pt x="169" y="140"/>
                    <a:pt x="167" y="140"/>
                  </a:cubicBezTo>
                  <a:cubicBezTo>
                    <a:pt x="165" y="140"/>
                    <a:pt x="164" y="140"/>
                    <a:pt x="162" y="140"/>
                  </a:cubicBezTo>
                  <a:cubicBezTo>
                    <a:pt x="141" y="140"/>
                    <a:pt x="90" y="140"/>
                    <a:pt x="66" y="140"/>
                  </a:cubicBezTo>
                  <a:cubicBezTo>
                    <a:pt x="66" y="140"/>
                    <a:pt x="65" y="140"/>
                    <a:pt x="64" y="140"/>
                  </a:cubicBezTo>
                  <a:cubicBezTo>
                    <a:pt x="62" y="140"/>
                    <a:pt x="62" y="140"/>
                    <a:pt x="62" y="140"/>
                  </a:cubicBezTo>
                  <a:cubicBezTo>
                    <a:pt x="61" y="140"/>
                    <a:pt x="57" y="140"/>
                    <a:pt x="55" y="140"/>
                  </a:cubicBezTo>
                  <a:cubicBezTo>
                    <a:pt x="40" y="140"/>
                    <a:pt x="40" y="140"/>
                    <a:pt x="40" y="140"/>
                  </a:cubicBezTo>
                  <a:cubicBezTo>
                    <a:pt x="18" y="139"/>
                    <a:pt x="0" y="122"/>
                    <a:pt x="0" y="101"/>
                  </a:cubicBezTo>
                  <a:cubicBezTo>
                    <a:pt x="0" y="81"/>
                    <a:pt x="15" y="64"/>
                    <a:pt x="34" y="6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Rectangle 9"/>
            <p:cNvSpPr>
              <a:spLocks noChangeArrowheads="1"/>
            </p:cNvSpPr>
            <p:nvPr/>
          </p:nvSpPr>
          <p:spPr bwMode="auto">
            <a:xfrm>
              <a:off x="1930400" y="5927725"/>
              <a:ext cx="411163" cy="515937"/>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Rectangle 10"/>
            <p:cNvSpPr>
              <a:spLocks noChangeArrowheads="1"/>
            </p:cNvSpPr>
            <p:nvPr/>
          </p:nvSpPr>
          <p:spPr bwMode="auto">
            <a:xfrm>
              <a:off x="1908175" y="5911850"/>
              <a:ext cx="454025" cy="158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Rectangle 11"/>
            <p:cNvSpPr>
              <a:spLocks noChangeArrowheads="1"/>
            </p:cNvSpPr>
            <p:nvPr/>
          </p:nvSpPr>
          <p:spPr bwMode="auto">
            <a:xfrm>
              <a:off x="2155825" y="6338888"/>
              <a:ext cx="53975" cy="1047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Rectangle 12"/>
            <p:cNvSpPr>
              <a:spLocks noChangeArrowheads="1"/>
            </p:cNvSpPr>
            <p:nvPr/>
          </p:nvSpPr>
          <p:spPr bwMode="auto">
            <a:xfrm>
              <a:off x="2062163" y="6338888"/>
              <a:ext cx="55563" cy="1047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Rectangle 13"/>
            <p:cNvSpPr>
              <a:spLocks noChangeArrowheads="1"/>
            </p:cNvSpPr>
            <p:nvPr/>
          </p:nvSpPr>
          <p:spPr bwMode="auto">
            <a:xfrm>
              <a:off x="1970088" y="5975350"/>
              <a:ext cx="333375" cy="5238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Rectangle 14"/>
            <p:cNvSpPr>
              <a:spLocks noChangeArrowheads="1"/>
            </p:cNvSpPr>
            <p:nvPr/>
          </p:nvSpPr>
          <p:spPr bwMode="auto">
            <a:xfrm>
              <a:off x="1970088" y="6067425"/>
              <a:ext cx="333375" cy="5238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Rectangle 15"/>
            <p:cNvSpPr>
              <a:spLocks noChangeArrowheads="1"/>
            </p:cNvSpPr>
            <p:nvPr/>
          </p:nvSpPr>
          <p:spPr bwMode="auto">
            <a:xfrm>
              <a:off x="1970088" y="6159500"/>
              <a:ext cx="333375" cy="539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Rectangle 16"/>
            <p:cNvSpPr>
              <a:spLocks noChangeArrowheads="1"/>
            </p:cNvSpPr>
            <p:nvPr/>
          </p:nvSpPr>
          <p:spPr bwMode="auto">
            <a:xfrm>
              <a:off x="1970088" y="6253163"/>
              <a:ext cx="333375" cy="5238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Rectangle 17"/>
            <p:cNvSpPr>
              <a:spLocks noChangeArrowheads="1"/>
            </p:cNvSpPr>
            <p:nvPr/>
          </p:nvSpPr>
          <p:spPr bwMode="auto">
            <a:xfrm>
              <a:off x="2341563" y="6416675"/>
              <a:ext cx="592138" cy="269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Rectangle 18"/>
            <p:cNvSpPr>
              <a:spLocks noChangeArrowheads="1"/>
            </p:cNvSpPr>
            <p:nvPr/>
          </p:nvSpPr>
          <p:spPr bwMode="auto">
            <a:xfrm>
              <a:off x="2584450" y="6327775"/>
              <a:ext cx="23813" cy="889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Oval 19"/>
            <p:cNvSpPr>
              <a:spLocks noChangeArrowheads="1"/>
            </p:cNvSpPr>
            <p:nvPr/>
          </p:nvSpPr>
          <p:spPr bwMode="auto">
            <a:xfrm>
              <a:off x="2538413" y="6249988"/>
              <a:ext cx="117475"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Oval 20"/>
            <p:cNvSpPr>
              <a:spLocks noChangeArrowheads="1"/>
            </p:cNvSpPr>
            <p:nvPr/>
          </p:nvSpPr>
          <p:spPr bwMode="auto">
            <a:xfrm>
              <a:off x="2554288" y="6189663"/>
              <a:ext cx="87313" cy="857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Rectangle 21"/>
            <p:cNvSpPr>
              <a:spLocks noChangeArrowheads="1"/>
            </p:cNvSpPr>
            <p:nvPr/>
          </p:nvSpPr>
          <p:spPr bwMode="auto">
            <a:xfrm>
              <a:off x="2428875" y="6327775"/>
              <a:ext cx="25400" cy="889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Oval 22"/>
            <p:cNvSpPr>
              <a:spLocks noChangeArrowheads="1"/>
            </p:cNvSpPr>
            <p:nvPr/>
          </p:nvSpPr>
          <p:spPr bwMode="auto">
            <a:xfrm>
              <a:off x="2382838" y="6249988"/>
              <a:ext cx="119063"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Oval 23"/>
            <p:cNvSpPr>
              <a:spLocks noChangeArrowheads="1"/>
            </p:cNvSpPr>
            <p:nvPr/>
          </p:nvSpPr>
          <p:spPr bwMode="auto">
            <a:xfrm>
              <a:off x="2398713" y="6189663"/>
              <a:ext cx="87313" cy="857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Rectangle 24"/>
            <p:cNvSpPr>
              <a:spLocks noChangeArrowheads="1"/>
            </p:cNvSpPr>
            <p:nvPr/>
          </p:nvSpPr>
          <p:spPr bwMode="auto">
            <a:xfrm>
              <a:off x="1997075" y="5848350"/>
              <a:ext cx="158750"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Rectangle 25"/>
            <p:cNvSpPr>
              <a:spLocks noChangeArrowheads="1"/>
            </p:cNvSpPr>
            <p:nvPr/>
          </p:nvSpPr>
          <p:spPr bwMode="auto">
            <a:xfrm>
              <a:off x="958850" y="6116638"/>
              <a:ext cx="374650" cy="327025"/>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Rectangle 26"/>
            <p:cNvSpPr>
              <a:spLocks noChangeArrowheads="1"/>
            </p:cNvSpPr>
            <p:nvPr/>
          </p:nvSpPr>
          <p:spPr bwMode="auto">
            <a:xfrm>
              <a:off x="958850" y="6100763"/>
              <a:ext cx="395288" cy="158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Rectangle 27"/>
            <p:cNvSpPr>
              <a:spLocks noChangeArrowheads="1"/>
            </p:cNvSpPr>
            <p:nvPr/>
          </p:nvSpPr>
          <p:spPr bwMode="auto">
            <a:xfrm>
              <a:off x="1147763" y="6338888"/>
              <a:ext cx="53975" cy="1047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Rectangle 28"/>
            <p:cNvSpPr>
              <a:spLocks noChangeArrowheads="1"/>
            </p:cNvSpPr>
            <p:nvPr/>
          </p:nvSpPr>
          <p:spPr bwMode="auto">
            <a:xfrm>
              <a:off x="1054100" y="6338888"/>
              <a:ext cx="53975" cy="1047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Rectangle 29"/>
            <p:cNvSpPr>
              <a:spLocks noChangeArrowheads="1"/>
            </p:cNvSpPr>
            <p:nvPr/>
          </p:nvSpPr>
          <p:spPr bwMode="auto">
            <a:xfrm>
              <a:off x="960438" y="6159500"/>
              <a:ext cx="333375" cy="539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Rectangle 30"/>
            <p:cNvSpPr>
              <a:spLocks noChangeArrowheads="1"/>
            </p:cNvSpPr>
            <p:nvPr/>
          </p:nvSpPr>
          <p:spPr bwMode="auto">
            <a:xfrm>
              <a:off x="960438" y="6253163"/>
              <a:ext cx="333375" cy="5238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Rectangle 31"/>
            <p:cNvSpPr>
              <a:spLocks noChangeArrowheads="1"/>
            </p:cNvSpPr>
            <p:nvPr/>
          </p:nvSpPr>
          <p:spPr bwMode="auto">
            <a:xfrm>
              <a:off x="987425" y="6037263"/>
              <a:ext cx="160338"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Rectangle 32"/>
            <p:cNvSpPr>
              <a:spLocks noChangeArrowheads="1"/>
            </p:cNvSpPr>
            <p:nvPr/>
          </p:nvSpPr>
          <p:spPr bwMode="auto">
            <a:xfrm>
              <a:off x="1425575" y="5743575"/>
              <a:ext cx="412750" cy="70008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Rectangle 33"/>
            <p:cNvSpPr>
              <a:spLocks noChangeArrowheads="1"/>
            </p:cNvSpPr>
            <p:nvPr/>
          </p:nvSpPr>
          <p:spPr bwMode="auto">
            <a:xfrm>
              <a:off x="1404938" y="5727700"/>
              <a:ext cx="454025" cy="158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Rectangle 34"/>
            <p:cNvSpPr>
              <a:spLocks noChangeArrowheads="1"/>
            </p:cNvSpPr>
            <p:nvPr/>
          </p:nvSpPr>
          <p:spPr bwMode="auto">
            <a:xfrm>
              <a:off x="1651000" y="6338888"/>
              <a:ext cx="55563" cy="1047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Rectangle 35"/>
            <p:cNvSpPr>
              <a:spLocks noChangeArrowheads="1"/>
            </p:cNvSpPr>
            <p:nvPr/>
          </p:nvSpPr>
          <p:spPr bwMode="auto">
            <a:xfrm>
              <a:off x="1558925" y="6338888"/>
              <a:ext cx="53975" cy="1047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Rectangle 36"/>
            <p:cNvSpPr>
              <a:spLocks noChangeArrowheads="1"/>
            </p:cNvSpPr>
            <p:nvPr/>
          </p:nvSpPr>
          <p:spPr bwMode="auto">
            <a:xfrm>
              <a:off x="1465263" y="5975350"/>
              <a:ext cx="333375" cy="5238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Rectangle 37"/>
            <p:cNvSpPr>
              <a:spLocks noChangeArrowheads="1"/>
            </p:cNvSpPr>
            <p:nvPr/>
          </p:nvSpPr>
          <p:spPr bwMode="auto">
            <a:xfrm>
              <a:off x="1465263" y="6067425"/>
              <a:ext cx="333375" cy="5238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Rectangle 38"/>
            <p:cNvSpPr>
              <a:spLocks noChangeArrowheads="1"/>
            </p:cNvSpPr>
            <p:nvPr/>
          </p:nvSpPr>
          <p:spPr bwMode="auto">
            <a:xfrm>
              <a:off x="1465263" y="6159500"/>
              <a:ext cx="333375"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Rectangle 39"/>
            <p:cNvSpPr>
              <a:spLocks noChangeArrowheads="1"/>
            </p:cNvSpPr>
            <p:nvPr/>
          </p:nvSpPr>
          <p:spPr bwMode="auto">
            <a:xfrm>
              <a:off x="1465263" y="6253163"/>
              <a:ext cx="333375" cy="5238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Rectangle 40"/>
            <p:cNvSpPr>
              <a:spLocks noChangeArrowheads="1"/>
            </p:cNvSpPr>
            <p:nvPr/>
          </p:nvSpPr>
          <p:spPr bwMode="auto">
            <a:xfrm>
              <a:off x="1465263" y="5789613"/>
              <a:ext cx="333375"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Rectangle 41"/>
            <p:cNvSpPr>
              <a:spLocks noChangeArrowheads="1"/>
            </p:cNvSpPr>
            <p:nvPr/>
          </p:nvSpPr>
          <p:spPr bwMode="auto">
            <a:xfrm>
              <a:off x="1465263" y="5881688"/>
              <a:ext cx="333375"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Rectangle 42"/>
            <p:cNvSpPr>
              <a:spLocks noChangeArrowheads="1"/>
            </p:cNvSpPr>
            <p:nvPr/>
          </p:nvSpPr>
          <p:spPr bwMode="auto">
            <a:xfrm>
              <a:off x="1720850" y="5664200"/>
              <a:ext cx="49213"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Rectangle 43"/>
            <p:cNvSpPr>
              <a:spLocks noChangeArrowheads="1"/>
            </p:cNvSpPr>
            <p:nvPr/>
          </p:nvSpPr>
          <p:spPr bwMode="auto">
            <a:xfrm>
              <a:off x="1654175" y="5664200"/>
              <a:ext cx="49213"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Rectangle 44"/>
            <p:cNvSpPr>
              <a:spLocks noChangeArrowheads="1"/>
            </p:cNvSpPr>
            <p:nvPr/>
          </p:nvSpPr>
          <p:spPr bwMode="auto">
            <a:xfrm>
              <a:off x="1806575" y="6416675"/>
              <a:ext cx="155575" cy="269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Rectangle 45"/>
            <p:cNvSpPr>
              <a:spLocks noChangeArrowheads="1"/>
            </p:cNvSpPr>
            <p:nvPr/>
          </p:nvSpPr>
          <p:spPr bwMode="auto">
            <a:xfrm>
              <a:off x="1293813" y="6416675"/>
              <a:ext cx="225425" cy="269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Freeform 46"/>
            <p:cNvSpPr>
              <a:spLocks/>
            </p:cNvSpPr>
            <p:nvPr/>
          </p:nvSpPr>
          <p:spPr bwMode="auto">
            <a:xfrm>
              <a:off x="1881188" y="5032715"/>
              <a:ext cx="790575" cy="519112"/>
            </a:xfrm>
            <a:custGeom>
              <a:avLst/>
              <a:gdLst>
                <a:gd name="T0" fmla="*/ 113 w 703"/>
                <a:gd name="T1" fmla="*/ 202 h 460"/>
                <a:gd name="T2" fmla="*/ 113 w 703"/>
                <a:gd name="T3" fmla="*/ 193 h 460"/>
                <a:gd name="T4" fmla="*/ 307 w 703"/>
                <a:gd name="T5" fmla="*/ 0 h 460"/>
                <a:gd name="T6" fmla="*/ 468 w 703"/>
                <a:gd name="T7" fmla="*/ 86 h 460"/>
                <a:gd name="T8" fmla="*/ 521 w 703"/>
                <a:gd name="T9" fmla="*/ 72 h 460"/>
                <a:gd name="T10" fmla="*/ 584 w 703"/>
                <a:gd name="T11" fmla="*/ 91 h 460"/>
                <a:gd name="T12" fmla="*/ 634 w 703"/>
                <a:gd name="T13" fmla="*/ 181 h 460"/>
                <a:gd name="T14" fmla="*/ 703 w 703"/>
                <a:gd name="T15" fmla="*/ 308 h 460"/>
                <a:gd name="T16" fmla="*/ 568 w 703"/>
                <a:gd name="T17" fmla="*/ 460 h 460"/>
                <a:gd name="T18" fmla="*/ 551 w 703"/>
                <a:gd name="T19" fmla="*/ 460 h 460"/>
                <a:gd name="T20" fmla="*/ 535 w 703"/>
                <a:gd name="T21" fmla="*/ 460 h 460"/>
                <a:gd name="T22" fmla="*/ 219 w 703"/>
                <a:gd name="T23" fmla="*/ 460 h 460"/>
                <a:gd name="T24" fmla="*/ 213 w 703"/>
                <a:gd name="T25" fmla="*/ 460 h 460"/>
                <a:gd name="T26" fmla="*/ 205 w 703"/>
                <a:gd name="T27" fmla="*/ 460 h 460"/>
                <a:gd name="T28" fmla="*/ 181 w 703"/>
                <a:gd name="T29" fmla="*/ 460 h 460"/>
                <a:gd name="T30" fmla="*/ 131 w 703"/>
                <a:gd name="T31" fmla="*/ 460 h 460"/>
                <a:gd name="T32" fmla="*/ 0 w 703"/>
                <a:gd name="T33" fmla="*/ 330 h 460"/>
                <a:gd name="T34" fmla="*/ 113 w 703"/>
                <a:gd name="T35" fmla="*/ 2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3" h="460">
                  <a:moveTo>
                    <a:pt x="113" y="202"/>
                  </a:moveTo>
                  <a:cubicBezTo>
                    <a:pt x="113" y="199"/>
                    <a:pt x="113" y="195"/>
                    <a:pt x="113" y="193"/>
                  </a:cubicBezTo>
                  <a:cubicBezTo>
                    <a:pt x="113" y="86"/>
                    <a:pt x="199" y="0"/>
                    <a:pt x="307" y="0"/>
                  </a:cubicBezTo>
                  <a:cubicBezTo>
                    <a:pt x="374" y="0"/>
                    <a:pt x="433" y="35"/>
                    <a:pt x="468" y="86"/>
                  </a:cubicBezTo>
                  <a:cubicBezTo>
                    <a:pt x="484" y="77"/>
                    <a:pt x="502" y="72"/>
                    <a:pt x="521" y="72"/>
                  </a:cubicBezTo>
                  <a:cubicBezTo>
                    <a:pt x="544" y="72"/>
                    <a:pt x="566" y="79"/>
                    <a:pt x="584" y="91"/>
                  </a:cubicBezTo>
                  <a:cubicBezTo>
                    <a:pt x="613" y="110"/>
                    <a:pt x="633" y="144"/>
                    <a:pt x="634" y="181"/>
                  </a:cubicBezTo>
                  <a:cubicBezTo>
                    <a:pt x="675" y="208"/>
                    <a:pt x="703" y="256"/>
                    <a:pt x="703" y="308"/>
                  </a:cubicBezTo>
                  <a:cubicBezTo>
                    <a:pt x="703" y="387"/>
                    <a:pt x="644" y="451"/>
                    <a:pt x="568" y="460"/>
                  </a:cubicBezTo>
                  <a:cubicBezTo>
                    <a:pt x="562" y="460"/>
                    <a:pt x="556" y="460"/>
                    <a:pt x="551" y="460"/>
                  </a:cubicBezTo>
                  <a:cubicBezTo>
                    <a:pt x="546" y="460"/>
                    <a:pt x="541" y="460"/>
                    <a:pt x="535" y="460"/>
                  </a:cubicBezTo>
                  <a:cubicBezTo>
                    <a:pt x="464" y="460"/>
                    <a:pt x="298" y="460"/>
                    <a:pt x="219" y="460"/>
                  </a:cubicBezTo>
                  <a:cubicBezTo>
                    <a:pt x="216" y="460"/>
                    <a:pt x="214" y="460"/>
                    <a:pt x="213" y="460"/>
                  </a:cubicBezTo>
                  <a:cubicBezTo>
                    <a:pt x="205" y="460"/>
                    <a:pt x="205" y="460"/>
                    <a:pt x="205" y="460"/>
                  </a:cubicBezTo>
                  <a:cubicBezTo>
                    <a:pt x="201" y="460"/>
                    <a:pt x="189" y="460"/>
                    <a:pt x="181" y="460"/>
                  </a:cubicBezTo>
                  <a:cubicBezTo>
                    <a:pt x="131" y="460"/>
                    <a:pt x="131" y="460"/>
                    <a:pt x="131" y="460"/>
                  </a:cubicBezTo>
                  <a:cubicBezTo>
                    <a:pt x="59" y="459"/>
                    <a:pt x="0" y="401"/>
                    <a:pt x="0" y="330"/>
                  </a:cubicBezTo>
                  <a:cubicBezTo>
                    <a:pt x="0" y="265"/>
                    <a:pt x="50" y="211"/>
                    <a:pt x="113" y="20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Freeform 47"/>
            <p:cNvSpPr>
              <a:spLocks/>
            </p:cNvSpPr>
            <p:nvPr/>
          </p:nvSpPr>
          <p:spPr bwMode="auto">
            <a:xfrm>
              <a:off x="1674813" y="5310647"/>
              <a:ext cx="1009650" cy="983791"/>
            </a:xfrm>
            <a:custGeom>
              <a:avLst/>
              <a:gdLst>
                <a:gd name="T0" fmla="*/ 6 w 896"/>
                <a:gd name="T1" fmla="*/ 1305 h 1316"/>
                <a:gd name="T2" fmla="*/ 180 w 896"/>
                <a:gd name="T3" fmla="*/ 1070 h 1316"/>
                <a:gd name="T4" fmla="*/ 293 w 896"/>
                <a:gd name="T5" fmla="*/ 48 h 1316"/>
                <a:gd name="T6" fmla="*/ 282 w 896"/>
                <a:gd name="T7" fmla="*/ 46 h 1316"/>
                <a:gd name="T8" fmla="*/ 173 w 896"/>
                <a:gd name="T9" fmla="*/ 5 h 1316"/>
                <a:gd name="T10" fmla="*/ 179 w 896"/>
                <a:gd name="T11" fmla="*/ 0 h 1316"/>
                <a:gd name="T12" fmla="*/ 184 w 896"/>
                <a:gd name="T13" fmla="*/ 5 h 1316"/>
                <a:gd name="T14" fmla="*/ 284 w 896"/>
                <a:gd name="T15" fmla="*/ 35 h 1316"/>
                <a:gd name="T16" fmla="*/ 534 w 896"/>
                <a:gd name="T17" fmla="*/ 50 h 1316"/>
                <a:gd name="T18" fmla="*/ 785 w 896"/>
                <a:gd name="T19" fmla="*/ 35 h 1316"/>
                <a:gd name="T20" fmla="*/ 884 w 896"/>
                <a:gd name="T21" fmla="*/ 5 h 1316"/>
                <a:gd name="T22" fmla="*/ 890 w 896"/>
                <a:gd name="T23" fmla="*/ 0 h 1316"/>
                <a:gd name="T24" fmla="*/ 896 w 896"/>
                <a:gd name="T25" fmla="*/ 5 h 1316"/>
                <a:gd name="T26" fmla="*/ 787 w 896"/>
                <a:gd name="T27" fmla="*/ 46 h 1316"/>
                <a:gd name="T28" fmla="*/ 534 w 896"/>
                <a:gd name="T29" fmla="*/ 61 h 1316"/>
                <a:gd name="T30" fmla="*/ 304 w 896"/>
                <a:gd name="T31" fmla="*/ 49 h 1316"/>
                <a:gd name="T32" fmla="*/ 191 w 896"/>
                <a:gd name="T33" fmla="*/ 1074 h 1316"/>
                <a:gd name="T34" fmla="*/ 6 w 896"/>
                <a:gd name="T35" fmla="*/ 1316 h 1316"/>
                <a:gd name="T36" fmla="*/ 0 w 896"/>
                <a:gd name="T37" fmla="*/ 1310 h 1316"/>
                <a:gd name="T38" fmla="*/ 6 w 896"/>
                <a:gd name="T39" fmla="*/ 1305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6" h="1316">
                  <a:moveTo>
                    <a:pt x="6" y="1305"/>
                  </a:moveTo>
                  <a:cubicBezTo>
                    <a:pt x="70" y="1305"/>
                    <a:pt x="133" y="1219"/>
                    <a:pt x="180" y="1070"/>
                  </a:cubicBezTo>
                  <a:cubicBezTo>
                    <a:pt x="228" y="918"/>
                    <a:pt x="293" y="265"/>
                    <a:pt x="293" y="48"/>
                  </a:cubicBezTo>
                  <a:cubicBezTo>
                    <a:pt x="289" y="47"/>
                    <a:pt x="286" y="47"/>
                    <a:pt x="282" y="46"/>
                  </a:cubicBezTo>
                  <a:cubicBezTo>
                    <a:pt x="173" y="31"/>
                    <a:pt x="173" y="12"/>
                    <a:pt x="173" y="5"/>
                  </a:cubicBezTo>
                  <a:cubicBezTo>
                    <a:pt x="173" y="2"/>
                    <a:pt x="175" y="0"/>
                    <a:pt x="179" y="0"/>
                  </a:cubicBezTo>
                  <a:cubicBezTo>
                    <a:pt x="182" y="0"/>
                    <a:pt x="184" y="2"/>
                    <a:pt x="184" y="5"/>
                  </a:cubicBezTo>
                  <a:cubicBezTo>
                    <a:pt x="184" y="6"/>
                    <a:pt x="186" y="21"/>
                    <a:pt x="284" y="35"/>
                  </a:cubicBezTo>
                  <a:cubicBezTo>
                    <a:pt x="351" y="44"/>
                    <a:pt x="440" y="50"/>
                    <a:pt x="534" y="50"/>
                  </a:cubicBezTo>
                  <a:cubicBezTo>
                    <a:pt x="629" y="50"/>
                    <a:pt x="718" y="44"/>
                    <a:pt x="785" y="35"/>
                  </a:cubicBezTo>
                  <a:cubicBezTo>
                    <a:pt x="883" y="21"/>
                    <a:pt x="884" y="6"/>
                    <a:pt x="884" y="5"/>
                  </a:cubicBezTo>
                  <a:cubicBezTo>
                    <a:pt x="884" y="2"/>
                    <a:pt x="887" y="0"/>
                    <a:pt x="890" y="0"/>
                  </a:cubicBezTo>
                  <a:cubicBezTo>
                    <a:pt x="893" y="0"/>
                    <a:pt x="896" y="2"/>
                    <a:pt x="896" y="5"/>
                  </a:cubicBezTo>
                  <a:cubicBezTo>
                    <a:pt x="896" y="12"/>
                    <a:pt x="896" y="31"/>
                    <a:pt x="787" y="46"/>
                  </a:cubicBezTo>
                  <a:cubicBezTo>
                    <a:pt x="719" y="56"/>
                    <a:pt x="630" y="61"/>
                    <a:pt x="534" y="61"/>
                  </a:cubicBezTo>
                  <a:cubicBezTo>
                    <a:pt x="449" y="61"/>
                    <a:pt x="369" y="57"/>
                    <a:pt x="304" y="49"/>
                  </a:cubicBezTo>
                  <a:cubicBezTo>
                    <a:pt x="304" y="267"/>
                    <a:pt x="239" y="920"/>
                    <a:pt x="191" y="1074"/>
                  </a:cubicBezTo>
                  <a:cubicBezTo>
                    <a:pt x="142" y="1230"/>
                    <a:pt x="76" y="1316"/>
                    <a:pt x="6" y="1316"/>
                  </a:cubicBezTo>
                  <a:cubicBezTo>
                    <a:pt x="3" y="1316"/>
                    <a:pt x="0" y="1313"/>
                    <a:pt x="0" y="1310"/>
                  </a:cubicBezTo>
                  <a:cubicBezTo>
                    <a:pt x="0" y="1307"/>
                    <a:pt x="3" y="1305"/>
                    <a:pt x="6" y="130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Freeform 48"/>
            <p:cNvSpPr>
              <a:spLocks/>
            </p:cNvSpPr>
            <p:nvPr/>
          </p:nvSpPr>
          <p:spPr bwMode="auto">
            <a:xfrm>
              <a:off x="1319213" y="4952595"/>
              <a:ext cx="515938" cy="336550"/>
            </a:xfrm>
            <a:custGeom>
              <a:avLst/>
              <a:gdLst>
                <a:gd name="T0" fmla="*/ 73 w 458"/>
                <a:gd name="T1" fmla="*/ 131 h 299"/>
                <a:gd name="T2" fmla="*/ 73 w 458"/>
                <a:gd name="T3" fmla="*/ 125 h 299"/>
                <a:gd name="T4" fmla="*/ 199 w 458"/>
                <a:gd name="T5" fmla="*/ 0 h 299"/>
                <a:gd name="T6" fmla="*/ 305 w 458"/>
                <a:gd name="T7" fmla="*/ 56 h 299"/>
                <a:gd name="T8" fmla="*/ 339 w 458"/>
                <a:gd name="T9" fmla="*/ 46 h 299"/>
                <a:gd name="T10" fmla="*/ 380 w 458"/>
                <a:gd name="T11" fmla="*/ 59 h 299"/>
                <a:gd name="T12" fmla="*/ 412 w 458"/>
                <a:gd name="T13" fmla="*/ 117 h 299"/>
                <a:gd name="T14" fmla="*/ 458 w 458"/>
                <a:gd name="T15" fmla="*/ 200 h 299"/>
                <a:gd name="T16" fmla="*/ 369 w 458"/>
                <a:gd name="T17" fmla="*/ 299 h 299"/>
                <a:gd name="T18" fmla="*/ 358 w 458"/>
                <a:gd name="T19" fmla="*/ 299 h 299"/>
                <a:gd name="T20" fmla="*/ 348 w 458"/>
                <a:gd name="T21" fmla="*/ 299 h 299"/>
                <a:gd name="T22" fmla="*/ 142 w 458"/>
                <a:gd name="T23" fmla="*/ 299 h 299"/>
                <a:gd name="T24" fmla="*/ 138 w 458"/>
                <a:gd name="T25" fmla="*/ 299 h 299"/>
                <a:gd name="T26" fmla="*/ 133 w 458"/>
                <a:gd name="T27" fmla="*/ 299 h 299"/>
                <a:gd name="T28" fmla="*/ 118 w 458"/>
                <a:gd name="T29" fmla="*/ 299 h 299"/>
                <a:gd name="T30" fmla="*/ 85 w 458"/>
                <a:gd name="T31" fmla="*/ 299 h 299"/>
                <a:gd name="T32" fmla="*/ 0 w 458"/>
                <a:gd name="T33" fmla="*/ 214 h 299"/>
                <a:gd name="T34" fmla="*/ 73 w 458"/>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299">
                  <a:moveTo>
                    <a:pt x="73" y="131"/>
                  </a:moveTo>
                  <a:cubicBezTo>
                    <a:pt x="73" y="129"/>
                    <a:pt x="73" y="127"/>
                    <a:pt x="73" y="125"/>
                  </a:cubicBezTo>
                  <a:cubicBezTo>
                    <a:pt x="73" y="56"/>
                    <a:pt x="130" y="0"/>
                    <a:pt x="199" y="0"/>
                  </a:cubicBezTo>
                  <a:cubicBezTo>
                    <a:pt x="243" y="0"/>
                    <a:pt x="282" y="22"/>
                    <a:pt x="305" y="56"/>
                  </a:cubicBezTo>
                  <a:cubicBezTo>
                    <a:pt x="315" y="50"/>
                    <a:pt x="326" y="46"/>
                    <a:pt x="339" y="46"/>
                  </a:cubicBezTo>
                  <a:cubicBezTo>
                    <a:pt x="354" y="46"/>
                    <a:pt x="368" y="51"/>
                    <a:pt x="380" y="59"/>
                  </a:cubicBezTo>
                  <a:cubicBezTo>
                    <a:pt x="399" y="71"/>
                    <a:pt x="412" y="93"/>
                    <a:pt x="412" y="117"/>
                  </a:cubicBezTo>
                  <a:cubicBezTo>
                    <a:pt x="439" y="135"/>
                    <a:pt x="458" y="166"/>
                    <a:pt x="458" y="200"/>
                  </a:cubicBezTo>
                  <a:cubicBezTo>
                    <a:pt x="458" y="251"/>
                    <a:pt x="419" y="293"/>
                    <a:pt x="369" y="299"/>
                  </a:cubicBezTo>
                  <a:cubicBezTo>
                    <a:pt x="366" y="299"/>
                    <a:pt x="362" y="299"/>
                    <a:pt x="358" y="299"/>
                  </a:cubicBezTo>
                  <a:cubicBezTo>
                    <a:pt x="355" y="299"/>
                    <a:pt x="352" y="299"/>
                    <a:pt x="348" y="299"/>
                  </a:cubicBezTo>
                  <a:cubicBezTo>
                    <a:pt x="302" y="299"/>
                    <a:pt x="194" y="299"/>
                    <a:pt x="142" y="299"/>
                  </a:cubicBezTo>
                  <a:cubicBezTo>
                    <a:pt x="141" y="299"/>
                    <a:pt x="139" y="299"/>
                    <a:pt x="138" y="299"/>
                  </a:cubicBezTo>
                  <a:cubicBezTo>
                    <a:pt x="133" y="299"/>
                    <a:pt x="133" y="299"/>
                    <a:pt x="133" y="299"/>
                  </a:cubicBezTo>
                  <a:cubicBezTo>
                    <a:pt x="130" y="299"/>
                    <a:pt x="123" y="299"/>
                    <a:pt x="118" y="299"/>
                  </a:cubicBezTo>
                  <a:cubicBezTo>
                    <a:pt x="85" y="299"/>
                    <a:pt x="85" y="299"/>
                    <a:pt x="85" y="299"/>
                  </a:cubicBezTo>
                  <a:cubicBezTo>
                    <a:pt x="38" y="298"/>
                    <a:pt x="0" y="260"/>
                    <a:pt x="0" y="214"/>
                  </a:cubicBezTo>
                  <a:cubicBezTo>
                    <a:pt x="0" y="172"/>
                    <a:pt x="32" y="137"/>
                    <a:pt x="73" y="13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49"/>
            <p:cNvSpPr>
              <a:spLocks/>
            </p:cNvSpPr>
            <p:nvPr/>
          </p:nvSpPr>
          <p:spPr bwMode="auto">
            <a:xfrm>
              <a:off x="1265238" y="5188409"/>
              <a:ext cx="581025" cy="1106027"/>
            </a:xfrm>
            <a:custGeom>
              <a:avLst/>
              <a:gdLst>
                <a:gd name="T0" fmla="*/ 5 w 515"/>
                <a:gd name="T1" fmla="*/ 1420 h 1431"/>
                <a:gd name="T2" fmla="*/ 222 w 515"/>
                <a:gd name="T3" fmla="*/ 1149 h 1431"/>
                <a:gd name="T4" fmla="*/ 353 w 515"/>
                <a:gd name="T5" fmla="*/ 43 h 1431"/>
                <a:gd name="T6" fmla="*/ 277 w 515"/>
                <a:gd name="T7" fmla="*/ 45 h 1431"/>
                <a:gd name="T8" fmla="*/ 39 w 515"/>
                <a:gd name="T9" fmla="*/ 6 h 1431"/>
                <a:gd name="T10" fmla="*/ 45 w 515"/>
                <a:gd name="T11" fmla="*/ 0 h 1431"/>
                <a:gd name="T12" fmla="*/ 50 w 515"/>
                <a:gd name="T13" fmla="*/ 6 h 1431"/>
                <a:gd name="T14" fmla="*/ 277 w 515"/>
                <a:gd name="T15" fmla="*/ 33 h 1431"/>
                <a:gd name="T16" fmla="*/ 504 w 515"/>
                <a:gd name="T17" fmla="*/ 6 h 1431"/>
                <a:gd name="T18" fmla="*/ 509 w 515"/>
                <a:gd name="T19" fmla="*/ 1 h 1431"/>
                <a:gd name="T20" fmla="*/ 515 w 515"/>
                <a:gd name="T21" fmla="*/ 6 h 1431"/>
                <a:gd name="T22" fmla="*/ 364 w 515"/>
                <a:gd name="T23" fmla="*/ 42 h 1431"/>
                <a:gd name="T24" fmla="*/ 233 w 515"/>
                <a:gd name="T25" fmla="*/ 1153 h 1431"/>
                <a:gd name="T26" fmla="*/ 5 w 515"/>
                <a:gd name="T27" fmla="*/ 1431 h 1431"/>
                <a:gd name="T28" fmla="*/ 0 w 515"/>
                <a:gd name="T29" fmla="*/ 1425 h 1431"/>
                <a:gd name="T30" fmla="*/ 5 w 515"/>
                <a:gd name="T31" fmla="*/ 142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1431">
                  <a:moveTo>
                    <a:pt x="5" y="1420"/>
                  </a:moveTo>
                  <a:cubicBezTo>
                    <a:pt x="87" y="1420"/>
                    <a:pt x="164" y="1324"/>
                    <a:pt x="222" y="1149"/>
                  </a:cubicBezTo>
                  <a:cubicBezTo>
                    <a:pt x="281" y="974"/>
                    <a:pt x="352" y="291"/>
                    <a:pt x="353" y="43"/>
                  </a:cubicBezTo>
                  <a:cubicBezTo>
                    <a:pt x="313" y="45"/>
                    <a:pt x="281" y="45"/>
                    <a:pt x="277" y="45"/>
                  </a:cubicBezTo>
                  <a:cubicBezTo>
                    <a:pt x="267" y="45"/>
                    <a:pt x="39" y="44"/>
                    <a:pt x="39" y="6"/>
                  </a:cubicBezTo>
                  <a:cubicBezTo>
                    <a:pt x="39" y="3"/>
                    <a:pt x="41" y="0"/>
                    <a:pt x="45" y="0"/>
                  </a:cubicBezTo>
                  <a:cubicBezTo>
                    <a:pt x="48" y="0"/>
                    <a:pt x="50" y="3"/>
                    <a:pt x="50" y="6"/>
                  </a:cubicBezTo>
                  <a:cubicBezTo>
                    <a:pt x="54" y="16"/>
                    <a:pt x="133" y="33"/>
                    <a:pt x="277" y="33"/>
                  </a:cubicBezTo>
                  <a:cubicBezTo>
                    <a:pt x="421" y="33"/>
                    <a:pt x="500" y="16"/>
                    <a:pt x="504" y="6"/>
                  </a:cubicBezTo>
                  <a:cubicBezTo>
                    <a:pt x="504" y="3"/>
                    <a:pt x="506" y="1"/>
                    <a:pt x="509" y="1"/>
                  </a:cubicBezTo>
                  <a:cubicBezTo>
                    <a:pt x="513" y="1"/>
                    <a:pt x="515" y="3"/>
                    <a:pt x="515" y="6"/>
                  </a:cubicBezTo>
                  <a:cubicBezTo>
                    <a:pt x="515" y="29"/>
                    <a:pt x="432" y="38"/>
                    <a:pt x="364" y="42"/>
                  </a:cubicBezTo>
                  <a:cubicBezTo>
                    <a:pt x="364" y="292"/>
                    <a:pt x="292" y="976"/>
                    <a:pt x="233" y="1153"/>
                  </a:cubicBezTo>
                  <a:cubicBezTo>
                    <a:pt x="173" y="1332"/>
                    <a:pt x="92" y="1431"/>
                    <a:pt x="5" y="1431"/>
                  </a:cubicBezTo>
                  <a:cubicBezTo>
                    <a:pt x="2" y="1431"/>
                    <a:pt x="0" y="1428"/>
                    <a:pt x="0" y="1425"/>
                  </a:cubicBezTo>
                  <a:cubicBezTo>
                    <a:pt x="0" y="1422"/>
                    <a:pt x="2" y="1420"/>
                    <a:pt x="5" y="142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1" name="Rectangle 600"/>
          <p:cNvSpPr/>
          <p:nvPr/>
        </p:nvSpPr>
        <p:spPr>
          <a:xfrm>
            <a:off x="439858" y="1336557"/>
            <a:ext cx="11539418" cy="1107996"/>
          </a:xfrm>
          <a:prstGeom prst="rect">
            <a:avLst/>
          </a:prstGeom>
        </p:spPr>
        <p:txBody>
          <a:bodyPr wrap="square" lIns="0" tIns="0" rIns="0" bIns="0">
            <a:spAutoFit/>
          </a:bodyPr>
          <a:lstStyle/>
          <a:p>
            <a:pPr>
              <a:spcAft>
                <a:spcPts val="600"/>
              </a:spcAft>
              <a:defRPr/>
            </a:pPr>
            <a:r>
              <a:rPr lang="en-US" sz="2400" dirty="0">
                <a:latin typeface="Segoe UI Light" panose="020B0502040204020203" pitchFamily="34" charset="0"/>
                <a:cs typeface="Segoe UI Light" panose="020B0502040204020203" pitchFamily="34" charset="0"/>
              </a:rPr>
              <a:t>Business units often don’t perceive value in a simple operating system upgrade. </a:t>
            </a:r>
            <a:br>
              <a:rPr lang="en-US" sz="2400" dirty="0">
                <a:latin typeface="Segoe UI Light" panose="020B0502040204020203" pitchFamily="34" charset="0"/>
                <a:cs typeface="Segoe UI Light" panose="020B0502040204020203" pitchFamily="34" charset="0"/>
              </a:rPr>
            </a:br>
            <a:r>
              <a:rPr lang="en-US" sz="2400" dirty="0">
                <a:latin typeface="Segoe UI Light" panose="020B0502040204020203" pitchFamily="34" charset="0"/>
                <a:cs typeface="Segoe UI Light" panose="020B0502040204020203" pitchFamily="34" charset="0"/>
              </a:rPr>
              <a:t>Enterprise Modernization addresses the business benefits of transforming applications and/or infrastructure across on-premises and cloud platforms.  </a:t>
            </a:r>
          </a:p>
        </p:txBody>
      </p:sp>
    </p:spTree>
    <p:extLst>
      <p:ext uri="{BB962C8B-B14F-4D97-AF65-F5344CB8AC3E}">
        <p14:creationId xmlns:p14="http://schemas.microsoft.com/office/powerpoint/2010/main" val="337753389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F462335-F6A6-43E2-9FDD-E7CC4E838528}"/>
              </a:ext>
            </a:extLst>
          </p:cNvPr>
          <p:cNvSpPr>
            <a:spLocks noGrp="1"/>
          </p:cNvSpPr>
          <p:nvPr>
            <p:ph type="body" sz="quarter" idx="10"/>
          </p:nvPr>
        </p:nvSpPr>
        <p:spPr/>
        <p:txBody>
          <a:bodyPr/>
          <a:lstStyle/>
          <a:p>
            <a:r>
              <a:rPr lang="en-US"/>
              <a:t>Azure Hybrid cloud consistency</a:t>
            </a:r>
          </a:p>
        </p:txBody>
      </p:sp>
      <p:sp>
        <p:nvSpPr>
          <p:cNvPr id="91" name="Rectangle 90"/>
          <p:cNvSpPr/>
          <p:nvPr/>
        </p:nvSpPr>
        <p:spPr bwMode="auto">
          <a:xfrm>
            <a:off x="855140" y="3760091"/>
            <a:ext cx="2354709" cy="1052161"/>
          </a:xfrm>
          <a:prstGeom prst="rect">
            <a:avLst/>
          </a:prstGeom>
          <a:noFill/>
          <a:ln w="19050" cap="sq">
            <a:solidFill>
              <a:srgbClr val="0070C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23" fontAlgn="base">
              <a:lnSpc>
                <a:spcPct val="90000"/>
              </a:lnSpc>
              <a:spcBef>
                <a:spcPct val="0"/>
              </a:spcBef>
              <a:spcAft>
                <a:spcPct val="0"/>
              </a:spcAft>
              <a:defRPr/>
            </a:pPr>
            <a:r>
              <a:rPr lang="en-US" sz="1836">
                <a:solidFill>
                  <a:srgbClr val="0078D7"/>
                </a:solidFill>
                <a:latin typeface="Segoe UI Semilight"/>
              </a:rPr>
              <a:t>Common </a:t>
            </a:r>
            <a:br>
              <a:rPr lang="en-US" sz="1836">
                <a:solidFill>
                  <a:srgbClr val="0078D7"/>
                </a:solidFill>
                <a:latin typeface="Segoe UI Semilight"/>
              </a:rPr>
            </a:br>
            <a:r>
              <a:rPr lang="en-US" sz="1836">
                <a:solidFill>
                  <a:srgbClr val="0078D7"/>
                </a:solidFill>
                <a:latin typeface="Segoe UI Semilight"/>
              </a:rPr>
              <a:t>identity</a:t>
            </a:r>
          </a:p>
        </p:txBody>
      </p:sp>
      <p:sp>
        <p:nvSpPr>
          <p:cNvPr id="92" name="Rectangle 91"/>
          <p:cNvSpPr/>
          <p:nvPr/>
        </p:nvSpPr>
        <p:spPr bwMode="auto">
          <a:xfrm>
            <a:off x="3668999" y="3760091"/>
            <a:ext cx="2354709" cy="1052161"/>
          </a:xfrm>
          <a:prstGeom prst="rect">
            <a:avLst/>
          </a:prstGeom>
          <a:noFill/>
          <a:ln w="19050" cap="sq">
            <a:solidFill>
              <a:srgbClr val="0070C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23" fontAlgn="base">
              <a:lnSpc>
                <a:spcPct val="90000"/>
              </a:lnSpc>
              <a:spcBef>
                <a:spcPct val="0"/>
              </a:spcBef>
              <a:spcAft>
                <a:spcPct val="0"/>
              </a:spcAft>
              <a:defRPr/>
            </a:pPr>
            <a:r>
              <a:rPr lang="en-US" sz="1836">
                <a:solidFill>
                  <a:srgbClr val="0078D7"/>
                </a:solidFill>
                <a:latin typeface="Segoe UI Semilight"/>
              </a:rPr>
              <a:t>Management </a:t>
            </a:r>
            <a:br>
              <a:rPr lang="en-US" sz="1836">
                <a:solidFill>
                  <a:srgbClr val="0078D7"/>
                </a:solidFill>
                <a:latin typeface="Segoe UI Semilight"/>
              </a:rPr>
            </a:br>
            <a:r>
              <a:rPr lang="en-US" sz="1836">
                <a:solidFill>
                  <a:srgbClr val="0078D7"/>
                </a:solidFill>
                <a:latin typeface="Segoe UI Semilight"/>
              </a:rPr>
              <a:t>and security</a:t>
            </a:r>
          </a:p>
        </p:txBody>
      </p:sp>
      <p:sp>
        <p:nvSpPr>
          <p:cNvPr id="93" name="Rectangle 92"/>
          <p:cNvSpPr/>
          <p:nvPr/>
        </p:nvSpPr>
        <p:spPr bwMode="auto">
          <a:xfrm>
            <a:off x="6482858" y="3760091"/>
            <a:ext cx="2354709" cy="1052161"/>
          </a:xfrm>
          <a:prstGeom prst="rect">
            <a:avLst/>
          </a:prstGeom>
          <a:noFill/>
          <a:ln w="19050" cap="sq">
            <a:solidFill>
              <a:srgbClr val="0070C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23" fontAlgn="base">
              <a:lnSpc>
                <a:spcPct val="90000"/>
              </a:lnSpc>
              <a:spcBef>
                <a:spcPct val="0"/>
              </a:spcBef>
              <a:spcAft>
                <a:spcPct val="0"/>
              </a:spcAft>
              <a:defRPr/>
            </a:pPr>
            <a:r>
              <a:rPr lang="en-US" sz="1836">
                <a:solidFill>
                  <a:srgbClr val="0078D7"/>
                </a:solidFill>
                <a:latin typeface="Segoe UI Semilight"/>
              </a:rPr>
              <a:t>Data </a:t>
            </a:r>
            <a:br>
              <a:rPr lang="en-US" sz="1836">
                <a:solidFill>
                  <a:srgbClr val="0078D7"/>
                </a:solidFill>
                <a:latin typeface="Segoe UI Semilight"/>
              </a:rPr>
            </a:br>
            <a:r>
              <a:rPr lang="en-US" sz="1836">
                <a:solidFill>
                  <a:srgbClr val="0078D7"/>
                </a:solidFill>
                <a:latin typeface="Segoe UI Semilight"/>
              </a:rPr>
              <a:t>platform</a:t>
            </a:r>
          </a:p>
        </p:txBody>
      </p:sp>
      <p:sp>
        <p:nvSpPr>
          <p:cNvPr id="94" name="Rectangle 93"/>
          <p:cNvSpPr/>
          <p:nvPr/>
        </p:nvSpPr>
        <p:spPr bwMode="auto">
          <a:xfrm>
            <a:off x="9296718" y="3760091"/>
            <a:ext cx="2354709" cy="1052161"/>
          </a:xfrm>
          <a:prstGeom prst="rect">
            <a:avLst/>
          </a:prstGeom>
          <a:noFill/>
          <a:ln w="19050" cap="sq">
            <a:solidFill>
              <a:srgbClr val="0070C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23" fontAlgn="base">
              <a:lnSpc>
                <a:spcPct val="90000"/>
              </a:lnSpc>
              <a:spcBef>
                <a:spcPct val="0"/>
              </a:spcBef>
              <a:spcAft>
                <a:spcPct val="0"/>
              </a:spcAft>
              <a:defRPr/>
            </a:pPr>
            <a:r>
              <a:rPr lang="en-US" sz="1836">
                <a:solidFill>
                  <a:srgbClr val="0078D7"/>
                </a:solidFill>
                <a:latin typeface="Segoe UI Semilight"/>
              </a:rPr>
              <a:t>Unified development</a:t>
            </a:r>
          </a:p>
        </p:txBody>
      </p:sp>
      <p:grpSp>
        <p:nvGrpSpPr>
          <p:cNvPr id="13" name="Group 12">
            <a:extLst>
              <a:ext uri="{FF2B5EF4-FFF2-40B4-BE49-F238E27FC236}">
                <a16:creationId xmlns:a16="http://schemas.microsoft.com/office/drawing/2014/main" id="{F37A430F-0C1D-458F-A68E-E41EBA67CF42}"/>
              </a:ext>
            </a:extLst>
          </p:cNvPr>
          <p:cNvGrpSpPr/>
          <p:nvPr/>
        </p:nvGrpSpPr>
        <p:grpSpPr>
          <a:xfrm>
            <a:off x="913686" y="1969401"/>
            <a:ext cx="2237614" cy="1024003"/>
            <a:chOff x="912180" y="1968967"/>
            <a:chExt cx="2238248" cy="1024294"/>
          </a:xfrm>
        </p:grpSpPr>
        <p:sp>
          <p:nvSpPr>
            <p:cNvPr id="96" name="Rectangle 95"/>
            <p:cNvSpPr/>
            <p:nvPr/>
          </p:nvSpPr>
          <p:spPr>
            <a:xfrm>
              <a:off x="912180" y="1968967"/>
              <a:ext cx="2238248" cy="584122"/>
            </a:xfrm>
            <a:prstGeom prst="rect">
              <a:avLst/>
            </a:prstGeom>
          </p:spPr>
          <p:txBody>
            <a:bodyPr wrap="square" anchor="t">
              <a:spAutoFit/>
            </a:bodyPr>
            <a:lstStyle/>
            <a:p>
              <a:pPr algn="ctr" defTabSz="931847">
                <a:lnSpc>
                  <a:spcPct val="90000"/>
                </a:lnSpc>
                <a:defRPr/>
              </a:pPr>
              <a:r>
                <a:rPr lang="en-US" sz="1734">
                  <a:gradFill>
                    <a:gsLst>
                      <a:gs pos="80420">
                        <a:srgbClr val="353535"/>
                      </a:gs>
                      <a:gs pos="53000">
                        <a:srgbClr val="353535"/>
                      </a:gs>
                    </a:gsLst>
                    <a:lin ang="5400000" scaled="1"/>
                  </a:gradFill>
                  <a:latin typeface="Segoe UI Semilight"/>
                </a:rPr>
                <a:t>Azure Active </a:t>
              </a:r>
              <a:br>
                <a:rPr lang="en-US" sz="1734">
                  <a:gradFill>
                    <a:gsLst>
                      <a:gs pos="80420">
                        <a:srgbClr val="353535"/>
                      </a:gs>
                      <a:gs pos="53000">
                        <a:srgbClr val="353535"/>
                      </a:gs>
                    </a:gsLst>
                    <a:lin ang="5400000" scaled="1"/>
                  </a:gradFill>
                  <a:latin typeface="Segoe UI Semilight"/>
                </a:rPr>
              </a:br>
              <a:r>
                <a:rPr lang="en-US" sz="1734">
                  <a:gradFill>
                    <a:gsLst>
                      <a:gs pos="80420">
                        <a:srgbClr val="353535"/>
                      </a:gs>
                      <a:gs pos="53000">
                        <a:srgbClr val="353535"/>
                      </a:gs>
                    </a:gsLst>
                    <a:lin ang="5400000" scaled="1"/>
                  </a:gradFill>
                  <a:latin typeface="Segoe UI Semilight"/>
                </a:rPr>
                <a:t>Directory</a:t>
              </a:r>
            </a:p>
          </p:txBody>
        </p:sp>
        <p:sp>
          <p:nvSpPr>
            <p:cNvPr id="62" name="people_4">
              <a:extLst>
                <a:ext uri="{FF2B5EF4-FFF2-40B4-BE49-F238E27FC236}">
                  <a16:creationId xmlns:a16="http://schemas.microsoft.com/office/drawing/2014/main" id="{FF35D2DE-0791-471D-9AD8-59FB58B17FED}"/>
                </a:ext>
              </a:extLst>
            </p:cNvPr>
            <p:cNvSpPr>
              <a:spLocks noChangeAspect="1" noEditPoints="1"/>
            </p:cNvSpPr>
            <p:nvPr/>
          </p:nvSpPr>
          <p:spPr bwMode="auto">
            <a:xfrm>
              <a:off x="1867724" y="2627501"/>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grpSp>
      <p:grpSp>
        <p:nvGrpSpPr>
          <p:cNvPr id="5" name="Group 4">
            <a:extLst>
              <a:ext uri="{FF2B5EF4-FFF2-40B4-BE49-F238E27FC236}">
                <a16:creationId xmlns:a16="http://schemas.microsoft.com/office/drawing/2014/main" id="{FAA7785D-0A5F-4917-A4CC-17BF0F111A56}"/>
              </a:ext>
            </a:extLst>
          </p:cNvPr>
          <p:cNvGrpSpPr/>
          <p:nvPr/>
        </p:nvGrpSpPr>
        <p:grpSpPr>
          <a:xfrm>
            <a:off x="913686" y="5527982"/>
            <a:ext cx="2237614" cy="1074960"/>
            <a:chOff x="912180" y="5528559"/>
            <a:chExt cx="2238248" cy="1075264"/>
          </a:xfrm>
        </p:grpSpPr>
        <p:sp>
          <p:nvSpPr>
            <p:cNvPr id="126" name="Rectangle 125"/>
            <p:cNvSpPr/>
            <p:nvPr/>
          </p:nvSpPr>
          <p:spPr>
            <a:xfrm>
              <a:off x="912180" y="6019701"/>
              <a:ext cx="2238248" cy="584122"/>
            </a:xfrm>
            <a:prstGeom prst="rect">
              <a:avLst/>
            </a:prstGeom>
          </p:spPr>
          <p:txBody>
            <a:bodyPr wrap="square" anchor="t">
              <a:spAutoFit/>
            </a:bodyPr>
            <a:lstStyle/>
            <a:p>
              <a:pPr algn="ctr" defTabSz="931847">
                <a:lnSpc>
                  <a:spcPct val="90000"/>
                </a:lnSpc>
                <a:defRPr/>
              </a:pPr>
              <a:r>
                <a:rPr lang="en-US" sz="1734">
                  <a:gradFill>
                    <a:gsLst>
                      <a:gs pos="80420">
                        <a:srgbClr val="353535"/>
                      </a:gs>
                      <a:gs pos="53000">
                        <a:srgbClr val="353535"/>
                      </a:gs>
                    </a:gsLst>
                    <a:lin ang="5400000" scaled="1"/>
                  </a:gradFill>
                  <a:latin typeface="Segoe UI Semilight"/>
                </a:rPr>
                <a:t>Active </a:t>
              </a:r>
            </a:p>
            <a:p>
              <a:pPr algn="ctr" defTabSz="931847">
                <a:lnSpc>
                  <a:spcPct val="90000"/>
                </a:lnSpc>
                <a:defRPr/>
              </a:pPr>
              <a:r>
                <a:rPr lang="en-US" sz="1734">
                  <a:gradFill>
                    <a:gsLst>
                      <a:gs pos="80420">
                        <a:srgbClr val="353535"/>
                      </a:gs>
                      <a:gs pos="53000">
                        <a:srgbClr val="353535"/>
                      </a:gs>
                    </a:gsLst>
                    <a:lin ang="5400000" scaled="1"/>
                  </a:gradFill>
                  <a:latin typeface="Segoe UI Semilight"/>
                </a:rPr>
                <a:t>Directory</a:t>
              </a:r>
            </a:p>
          </p:txBody>
        </p:sp>
        <p:sp>
          <p:nvSpPr>
            <p:cNvPr id="63" name="people_4">
              <a:extLst>
                <a:ext uri="{FF2B5EF4-FFF2-40B4-BE49-F238E27FC236}">
                  <a16:creationId xmlns:a16="http://schemas.microsoft.com/office/drawing/2014/main" id="{0A6E9077-549F-4B80-B264-B9C6C4ED626C}"/>
                </a:ext>
              </a:extLst>
            </p:cNvPr>
            <p:cNvSpPr>
              <a:spLocks noChangeAspect="1" noEditPoints="1"/>
            </p:cNvSpPr>
            <p:nvPr/>
          </p:nvSpPr>
          <p:spPr bwMode="auto">
            <a:xfrm>
              <a:off x="1867724" y="5528559"/>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grpSp>
      <p:grpSp>
        <p:nvGrpSpPr>
          <p:cNvPr id="12" name="Group 11">
            <a:extLst>
              <a:ext uri="{FF2B5EF4-FFF2-40B4-BE49-F238E27FC236}">
                <a16:creationId xmlns:a16="http://schemas.microsoft.com/office/drawing/2014/main" id="{2AD20F80-10A6-4B10-837B-8C9B6D9D2CD7}"/>
              </a:ext>
            </a:extLst>
          </p:cNvPr>
          <p:cNvGrpSpPr/>
          <p:nvPr/>
        </p:nvGrpSpPr>
        <p:grpSpPr>
          <a:xfrm>
            <a:off x="3727545" y="1969401"/>
            <a:ext cx="2237614" cy="1024003"/>
            <a:chOff x="3726838" y="1968967"/>
            <a:chExt cx="2238248" cy="1024294"/>
          </a:xfrm>
        </p:grpSpPr>
        <p:sp>
          <p:nvSpPr>
            <p:cNvPr id="99" name="Rectangle 98"/>
            <p:cNvSpPr/>
            <p:nvPr/>
          </p:nvSpPr>
          <p:spPr>
            <a:xfrm>
              <a:off x="3726838" y="1968967"/>
              <a:ext cx="2238248" cy="584123"/>
            </a:xfrm>
            <a:prstGeom prst="rect">
              <a:avLst/>
            </a:prstGeom>
          </p:spPr>
          <p:txBody>
            <a:bodyPr wrap="square" anchor="t">
              <a:spAutoFit/>
            </a:bodyPr>
            <a:lstStyle/>
            <a:p>
              <a:pPr algn="ctr" defTabSz="931847">
                <a:lnSpc>
                  <a:spcPct val="90000"/>
                </a:lnSpc>
                <a:defRPr/>
              </a:pPr>
              <a:r>
                <a:rPr lang="en-US" sz="1734">
                  <a:gradFill>
                    <a:gsLst>
                      <a:gs pos="80420">
                        <a:srgbClr val="353535"/>
                      </a:gs>
                      <a:gs pos="53000">
                        <a:srgbClr val="353535"/>
                      </a:gs>
                    </a:gsLst>
                    <a:lin ang="5400000" scaled="1"/>
                  </a:gradFill>
                  <a:latin typeface="Segoe UI Semilight"/>
                </a:rPr>
                <a:t>Azure Management </a:t>
              </a:r>
              <a:br>
                <a:rPr lang="en-US" sz="1734">
                  <a:gradFill>
                    <a:gsLst>
                      <a:gs pos="80420">
                        <a:srgbClr val="353535"/>
                      </a:gs>
                      <a:gs pos="53000">
                        <a:srgbClr val="353535"/>
                      </a:gs>
                    </a:gsLst>
                    <a:lin ang="5400000" scaled="1"/>
                  </a:gradFill>
                  <a:latin typeface="Segoe UI Semilight"/>
                </a:rPr>
              </a:br>
              <a:r>
                <a:rPr lang="en-US" sz="1734">
                  <a:gradFill>
                    <a:gsLst>
                      <a:gs pos="80420">
                        <a:srgbClr val="353535"/>
                      </a:gs>
                      <a:gs pos="53000">
                        <a:srgbClr val="353535"/>
                      </a:gs>
                    </a:gsLst>
                    <a:lin ang="5400000" scaled="1"/>
                  </a:gradFill>
                  <a:latin typeface="Segoe UI Semilight"/>
                </a:rPr>
                <a:t>and Security</a:t>
              </a:r>
            </a:p>
          </p:txBody>
        </p:sp>
        <p:sp>
          <p:nvSpPr>
            <p:cNvPr id="64" name="DeveloperTools_EC7A">
              <a:extLst>
                <a:ext uri="{FF2B5EF4-FFF2-40B4-BE49-F238E27FC236}">
                  <a16:creationId xmlns:a16="http://schemas.microsoft.com/office/drawing/2014/main" id="{B04DDC74-DD20-4560-BDF1-1E17515FAFD7}"/>
                </a:ext>
              </a:extLst>
            </p:cNvPr>
            <p:cNvSpPr>
              <a:spLocks noChangeAspect="1" noEditPoints="1"/>
            </p:cNvSpPr>
            <p:nvPr/>
          </p:nvSpPr>
          <p:spPr bwMode="auto">
            <a:xfrm>
              <a:off x="4729897" y="2627501"/>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grpSp>
      <p:grpSp>
        <p:nvGrpSpPr>
          <p:cNvPr id="11" name="Group 10">
            <a:extLst>
              <a:ext uri="{FF2B5EF4-FFF2-40B4-BE49-F238E27FC236}">
                <a16:creationId xmlns:a16="http://schemas.microsoft.com/office/drawing/2014/main" id="{C34792FE-E88F-4689-9CD5-A32FDC03BC23}"/>
              </a:ext>
            </a:extLst>
          </p:cNvPr>
          <p:cNvGrpSpPr/>
          <p:nvPr/>
        </p:nvGrpSpPr>
        <p:grpSpPr>
          <a:xfrm>
            <a:off x="6541405" y="1969401"/>
            <a:ext cx="2237614" cy="1069711"/>
            <a:chOff x="6541496" y="1968967"/>
            <a:chExt cx="2238248" cy="1070014"/>
          </a:xfrm>
        </p:grpSpPr>
        <p:sp>
          <p:nvSpPr>
            <p:cNvPr id="97" name="Rectangle 96"/>
            <p:cNvSpPr/>
            <p:nvPr/>
          </p:nvSpPr>
          <p:spPr>
            <a:xfrm>
              <a:off x="6541496" y="1968967"/>
              <a:ext cx="2238248" cy="584122"/>
            </a:xfrm>
            <a:prstGeom prst="rect">
              <a:avLst/>
            </a:prstGeom>
          </p:spPr>
          <p:txBody>
            <a:bodyPr wrap="square" anchor="t">
              <a:spAutoFit/>
            </a:bodyPr>
            <a:lstStyle/>
            <a:p>
              <a:pPr algn="ctr" defTabSz="931847">
                <a:lnSpc>
                  <a:spcPct val="90000"/>
                </a:lnSpc>
                <a:defRPr/>
              </a:pPr>
              <a:r>
                <a:rPr lang="en-US" sz="1734">
                  <a:gradFill>
                    <a:gsLst>
                      <a:gs pos="80420">
                        <a:srgbClr val="353535"/>
                      </a:gs>
                      <a:gs pos="53000">
                        <a:srgbClr val="353535"/>
                      </a:gs>
                    </a:gsLst>
                    <a:lin ang="5400000" scaled="1"/>
                  </a:gradFill>
                  <a:latin typeface="Segoe UI Semilight"/>
                </a:rPr>
                <a:t>Azure </a:t>
              </a:r>
            </a:p>
            <a:p>
              <a:pPr algn="ctr" defTabSz="931847">
                <a:lnSpc>
                  <a:spcPct val="90000"/>
                </a:lnSpc>
                <a:defRPr/>
              </a:pPr>
              <a:r>
                <a:rPr lang="en-US" sz="1734">
                  <a:gradFill>
                    <a:gsLst>
                      <a:gs pos="80420">
                        <a:srgbClr val="353535"/>
                      </a:gs>
                      <a:gs pos="53000">
                        <a:srgbClr val="353535"/>
                      </a:gs>
                    </a:gsLst>
                    <a:lin ang="5400000" scaled="1"/>
                  </a:gradFill>
                  <a:latin typeface="Segoe UI Semilight"/>
                </a:rPr>
                <a:t>Data Services</a:t>
              </a:r>
            </a:p>
          </p:txBody>
        </p:sp>
        <p:sp>
          <p:nvSpPr>
            <p:cNvPr id="65" name="Database_EFC7">
              <a:extLst>
                <a:ext uri="{FF2B5EF4-FFF2-40B4-BE49-F238E27FC236}">
                  <a16:creationId xmlns:a16="http://schemas.microsoft.com/office/drawing/2014/main" id="{7404B359-F46B-40B5-A76E-055E42294167}"/>
                </a:ext>
              </a:extLst>
            </p:cNvPr>
            <p:cNvSpPr>
              <a:spLocks noChangeAspect="1" noEditPoints="1"/>
            </p:cNvSpPr>
            <p:nvPr/>
          </p:nvSpPr>
          <p:spPr bwMode="auto">
            <a:xfrm>
              <a:off x="7502339" y="262750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grpSp>
      <p:grpSp>
        <p:nvGrpSpPr>
          <p:cNvPr id="8" name="Group 7">
            <a:extLst>
              <a:ext uri="{FF2B5EF4-FFF2-40B4-BE49-F238E27FC236}">
                <a16:creationId xmlns:a16="http://schemas.microsoft.com/office/drawing/2014/main" id="{F1C8F5DF-3C3E-491F-8C27-00578D6A8DE1}"/>
              </a:ext>
            </a:extLst>
          </p:cNvPr>
          <p:cNvGrpSpPr/>
          <p:nvPr/>
        </p:nvGrpSpPr>
        <p:grpSpPr>
          <a:xfrm>
            <a:off x="6541405" y="5482277"/>
            <a:ext cx="2237614" cy="1120666"/>
            <a:chOff x="6541496" y="5482839"/>
            <a:chExt cx="2238248" cy="1120984"/>
          </a:xfrm>
        </p:grpSpPr>
        <p:sp>
          <p:nvSpPr>
            <p:cNvPr id="127" name="Rectangle 126"/>
            <p:cNvSpPr/>
            <p:nvPr/>
          </p:nvSpPr>
          <p:spPr>
            <a:xfrm>
              <a:off x="6541496" y="6019701"/>
              <a:ext cx="2238248" cy="584122"/>
            </a:xfrm>
            <a:prstGeom prst="rect">
              <a:avLst/>
            </a:prstGeom>
          </p:spPr>
          <p:txBody>
            <a:bodyPr wrap="square" anchor="t">
              <a:spAutoFit/>
            </a:bodyPr>
            <a:lstStyle/>
            <a:p>
              <a:pPr algn="ctr" defTabSz="931847">
                <a:lnSpc>
                  <a:spcPct val="90000"/>
                </a:lnSpc>
                <a:defRPr/>
              </a:pPr>
              <a:r>
                <a:rPr lang="en-US" sz="1734">
                  <a:gradFill>
                    <a:gsLst>
                      <a:gs pos="80420">
                        <a:srgbClr val="353535"/>
                      </a:gs>
                      <a:gs pos="53000">
                        <a:srgbClr val="353535"/>
                      </a:gs>
                    </a:gsLst>
                    <a:lin ang="5400000" scaled="1"/>
                  </a:gradFill>
                  <a:latin typeface="Segoe UI Semilight"/>
                </a:rPr>
                <a:t>SQL </a:t>
              </a:r>
              <a:br>
                <a:rPr lang="en-US" sz="1734">
                  <a:gradFill>
                    <a:gsLst>
                      <a:gs pos="80420">
                        <a:srgbClr val="353535"/>
                      </a:gs>
                      <a:gs pos="53000">
                        <a:srgbClr val="353535"/>
                      </a:gs>
                    </a:gsLst>
                    <a:lin ang="5400000" scaled="1"/>
                  </a:gradFill>
                  <a:latin typeface="Segoe UI Semilight"/>
                </a:rPr>
              </a:br>
              <a:r>
                <a:rPr lang="en-US" sz="1734">
                  <a:gradFill>
                    <a:gsLst>
                      <a:gs pos="80420">
                        <a:srgbClr val="353535"/>
                      </a:gs>
                      <a:gs pos="53000">
                        <a:srgbClr val="353535"/>
                      </a:gs>
                    </a:gsLst>
                    <a:lin ang="5400000" scaled="1"/>
                  </a:gradFill>
                  <a:latin typeface="Segoe UI Semilight"/>
                </a:rPr>
                <a:t>Server</a:t>
              </a:r>
            </a:p>
          </p:txBody>
        </p:sp>
        <p:sp>
          <p:nvSpPr>
            <p:cNvPr id="66" name="Database_EFC7">
              <a:extLst>
                <a:ext uri="{FF2B5EF4-FFF2-40B4-BE49-F238E27FC236}">
                  <a16:creationId xmlns:a16="http://schemas.microsoft.com/office/drawing/2014/main" id="{FEB4AC21-C177-4916-B0D6-041B483B4EBF}"/>
                </a:ext>
              </a:extLst>
            </p:cNvPr>
            <p:cNvSpPr>
              <a:spLocks noChangeAspect="1" noEditPoints="1"/>
            </p:cNvSpPr>
            <p:nvPr/>
          </p:nvSpPr>
          <p:spPr bwMode="auto">
            <a:xfrm>
              <a:off x="7502339" y="5482839"/>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grpSp>
      <p:grpSp>
        <p:nvGrpSpPr>
          <p:cNvPr id="10" name="Group 9">
            <a:extLst>
              <a:ext uri="{FF2B5EF4-FFF2-40B4-BE49-F238E27FC236}">
                <a16:creationId xmlns:a16="http://schemas.microsoft.com/office/drawing/2014/main" id="{07AE0C89-FA59-4D67-B3DE-1E84E57A4EEB}"/>
              </a:ext>
            </a:extLst>
          </p:cNvPr>
          <p:cNvGrpSpPr/>
          <p:nvPr/>
        </p:nvGrpSpPr>
        <p:grpSpPr>
          <a:xfrm>
            <a:off x="9355265" y="1969402"/>
            <a:ext cx="2237614" cy="992038"/>
            <a:chOff x="9356155" y="1968967"/>
            <a:chExt cx="2238248" cy="992320"/>
          </a:xfrm>
        </p:grpSpPr>
        <p:sp>
          <p:nvSpPr>
            <p:cNvPr id="98" name="Rectangle 97"/>
            <p:cNvSpPr/>
            <p:nvPr/>
          </p:nvSpPr>
          <p:spPr>
            <a:xfrm>
              <a:off x="9356155" y="1968967"/>
              <a:ext cx="2238248" cy="584122"/>
            </a:xfrm>
            <a:prstGeom prst="rect">
              <a:avLst/>
            </a:prstGeom>
          </p:spPr>
          <p:txBody>
            <a:bodyPr wrap="square" anchor="t">
              <a:spAutoFit/>
            </a:bodyPr>
            <a:lstStyle/>
            <a:p>
              <a:pPr algn="ctr" defTabSz="931847">
                <a:lnSpc>
                  <a:spcPct val="90000"/>
                </a:lnSpc>
                <a:defRPr/>
              </a:pPr>
              <a:r>
                <a:rPr lang="en-US" sz="1734">
                  <a:gradFill>
                    <a:gsLst>
                      <a:gs pos="80420">
                        <a:srgbClr val="353535"/>
                      </a:gs>
                      <a:gs pos="53000">
                        <a:srgbClr val="353535"/>
                      </a:gs>
                    </a:gsLst>
                    <a:lin ang="5400000" scaled="1"/>
                  </a:gradFill>
                  <a:latin typeface="Segoe UI Semilight"/>
                </a:rPr>
                <a:t>Azure </a:t>
              </a:r>
              <a:br>
                <a:rPr lang="en-US" sz="1734">
                  <a:gradFill>
                    <a:gsLst>
                      <a:gs pos="80420">
                        <a:srgbClr val="353535"/>
                      </a:gs>
                      <a:gs pos="53000">
                        <a:srgbClr val="353535"/>
                      </a:gs>
                    </a:gsLst>
                    <a:lin ang="5400000" scaled="1"/>
                  </a:gradFill>
                  <a:latin typeface="Segoe UI Semilight"/>
                </a:rPr>
              </a:br>
              <a:r>
                <a:rPr lang="en-US" sz="1734">
                  <a:gradFill>
                    <a:gsLst>
                      <a:gs pos="80420">
                        <a:srgbClr val="353535"/>
                      </a:gs>
                      <a:gs pos="53000">
                        <a:srgbClr val="353535"/>
                      </a:gs>
                    </a:gsLst>
                    <a:lin ang="5400000" scaled="1"/>
                  </a:gradFill>
                  <a:latin typeface="Segoe UI Semilight"/>
                </a:rPr>
                <a:t>Services</a:t>
              </a:r>
            </a:p>
          </p:txBody>
        </p:sp>
        <p:sp>
          <p:nvSpPr>
            <p:cNvPr id="67" name="cloud">
              <a:extLst>
                <a:ext uri="{FF2B5EF4-FFF2-40B4-BE49-F238E27FC236}">
                  <a16:creationId xmlns:a16="http://schemas.microsoft.com/office/drawing/2014/main" id="{DBB314B8-9215-436B-9446-646F2E06C327}"/>
                </a:ext>
              </a:extLst>
            </p:cNvPr>
            <p:cNvSpPr>
              <a:spLocks noChangeAspect="1"/>
            </p:cNvSpPr>
            <p:nvPr/>
          </p:nvSpPr>
          <p:spPr bwMode="auto">
            <a:xfrm>
              <a:off x="10211536" y="2627501"/>
              <a:ext cx="527486" cy="33378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grpSp>
      <p:grpSp>
        <p:nvGrpSpPr>
          <p:cNvPr id="7" name="Group 6">
            <a:extLst>
              <a:ext uri="{FF2B5EF4-FFF2-40B4-BE49-F238E27FC236}">
                <a16:creationId xmlns:a16="http://schemas.microsoft.com/office/drawing/2014/main" id="{D4E3DFDF-F994-46D1-9061-794FD79D8586}"/>
              </a:ext>
            </a:extLst>
          </p:cNvPr>
          <p:cNvGrpSpPr/>
          <p:nvPr/>
        </p:nvGrpSpPr>
        <p:grpSpPr>
          <a:xfrm>
            <a:off x="3727545" y="5527982"/>
            <a:ext cx="2237614" cy="1074960"/>
            <a:chOff x="3726838" y="5528559"/>
            <a:chExt cx="2238248" cy="1075264"/>
          </a:xfrm>
        </p:grpSpPr>
        <p:sp>
          <p:nvSpPr>
            <p:cNvPr id="129" name="Rectangle 128"/>
            <p:cNvSpPr/>
            <p:nvPr/>
          </p:nvSpPr>
          <p:spPr>
            <a:xfrm>
              <a:off x="3726838" y="6019701"/>
              <a:ext cx="2238248" cy="584122"/>
            </a:xfrm>
            <a:prstGeom prst="rect">
              <a:avLst/>
            </a:prstGeom>
          </p:spPr>
          <p:txBody>
            <a:bodyPr wrap="square" anchor="t">
              <a:spAutoFit/>
            </a:bodyPr>
            <a:lstStyle/>
            <a:p>
              <a:pPr algn="ctr" defTabSz="931847">
                <a:lnSpc>
                  <a:spcPct val="90000"/>
                </a:lnSpc>
                <a:defRPr/>
              </a:pPr>
              <a:r>
                <a:rPr lang="en-US" sz="1734">
                  <a:gradFill>
                    <a:gsLst>
                      <a:gs pos="80420">
                        <a:srgbClr val="353535"/>
                      </a:gs>
                      <a:gs pos="53000">
                        <a:srgbClr val="353535"/>
                      </a:gs>
                    </a:gsLst>
                    <a:lin ang="5400000" scaled="1"/>
                  </a:gradFill>
                  <a:latin typeface="Segoe UI Semilight"/>
                </a:rPr>
                <a:t>On-premises</a:t>
              </a:r>
            </a:p>
            <a:p>
              <a:pPr algn="ctr" defTabSz="931847">
                <a:lnSpc>
                  <a:spcPct val="90000"/>
                </a:lnSpc>
                <a:defRPr/>
              </a:pPr>
              <a:r>
                <a:rPr lang="en-US" sz="1734">
                  <a:gradFill>
                    <a:gsLst>
                      <a:gs pos="80420">
                        <a:srgbClr val="353535"/>
                      </a:gs>
                      <a:gs pos="53000">
                        <a:srgbClr val="353535"/>
                      </a:gs>
                    </a:gsLst>
                    <a:lin ang="5400000" scaled="1"/>
                  </a:gradFill>
                  <a:latin typeface="Segoe UI Semilight"/>
                </a:rPr>
                <a:t>Infrastructure</a:t>
              </a:r>
            </a:p>
          </p:txBody>
        </p:sp>
        <p:sp>
          <p:nvSpPr>
            <p:cNvPr id="68" name="server">
              <a:extLst>
                <a:ext uri="{FF2B5EF4-FFF2-40B4-BE49-F238E27FC236}">
                  <a16:creationId xmlns:a16="http://schemas.microsoft.com/office/drawing/2014/main" id="{C771AC9B-05F7-4CCB-B827-C15EE3F91B08}"/>
                </a:ext>
              </a:extLst>
            </p:cNvPr>
            <p:cNvSpPr>
              <a:spLocks noChangeAspect="1" noEditPoints="1"/>
            </p:cNvSpPr>
            <p:nvPr/>
          </p:nvSpPr>
          <p:spPr bwMode="auto">
            <a:xfrm>
              <a:off x="4749678" y="5528559"/>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sz="900">
                <a:gradFill>
                  <a:gsLst>
                    <a:gs pos="0">
                      <a:srgbClr val="505050"/>
                    </a:gs>
                    <a:gs pos="100000">
                      <a:srgbClr val="505050"/>
                    </a:gs>
                  </a:gsLst>
                  <a:lin ang="5400000" scaled="1"/>
                </a:gradFill>
                <a:latin typeface="Segoe UI Semilight"/>
              </a:endParaRPr>
            </a:p>
          </p:txBody>
        </p:sp>
      </p:grpSp>
      <p:grpSp>
        <p:nvGrpSpPr>
          <p:cNvPr id="9" name="Group 8">
            <a:extLst>
              <a:ext uri="{FF2B5EF4-FFF2-40B4-BE49-F238E27FC236}">
                <a16:creationId xmlns:a16="http://schemas.microsoft.com/office/drawing/2014/main" id="{C37EC101-D0F0-4A30-849A-1B9FA83926A7}"/>
              </a:ext>
            </a:extLst>
          </p:cNvPr>
          <p:cNvGrpSpPr/>
          <p:nvPr/>
        </p:nvGrpSpPr>
        <p:grpSpPr>
          <a:xfrm>
            <a:off x="9355265" y="5467336"/>
            <a:ext cx="2237614" cy="1135607"/>
            <a:chOff x="9356155" y="5467894"/>
            <a:chExt cx="2238248" cy="1135929"/>
          </a:xfrm>
        </p:grpSpPr>
        <p:sp>
          <p:nvSpPr>
            <p:cNvPr id="128" name="Rectangle 127"/>
            <p:cNvSpPr/>
            <p:nvPr/>
          </p:nvSpPr>
          <p:spPr>
            <a:xfrm>
              <a:off x="9356155" y="6019700"/>
              <a:ext cx="2238248" cy="584123"/>
            </a:xfrm>
            <a:prstGeom prst="rect">
              <a:avLst/>
            </a:prstGeom>
          </p:spPr>
          <p:txBody>
            <a:bodyPr wrap="square" anchor="t">
              <a:spAutoFit/>
            </a:bodyPr>
            <a:lstStyle/>
            <a:p>
              <a:pPr algn="ctr" defTabSz="931847">
                <a:lnSpc>
                  <a:spcPct val="90000"/>
                </a:lnSpc>
                <a:defRPr/>
              </a:pPr>
              <a:r>
                <a:rPr lang="en-US" sz="1734">
                  <a:gradFill>
                    <a:gsLst>
                      <a:gs pos="80420">
                        <a:srgbClr val="353535"/>
                      </a:gs>
                      <a:gs pos="53000">
                        <a:srgbClr val="353535"/>
                      </a:gs>
                    </a:gsLst>
                    <a:lin ang="5400000" scaled="1"/>
                  </a:gradFill>
                  <a:latin typeface="Segoe UI Semilight"/>
                </a:rPr>
                <a:t>Azure </a:t>
              </a:r>
              <a:br>
                <a:rPr lang="en-US" sz="1734">
                  <a:gradFill>
                    <a:gsLst>
                      <a:gs pos="80420">
                        <a:srgbClr val="353535"/>
                      </a:gs>
                      <a:gs pos="53000">
                        <a:srgbClr val="353535"/>
                      </a:gs>
                    </a:gsLst>
                    <a:lin ang="5400000" scaled="1"/>
                  </a:gradFill>
                  <a:latin typeface="Segoe UI Semilight"/>
                </a:rPr>
              </a:br>
              <a:r>
                <a:rPr lang="en-US" sz="1734">
                  <a:gradFill>
                    <a:gsLst>
                      <a:gs pos="80420">
                        <a:srgbClr val="353535"/>
                      </a:gs>
                      <a:gs pos="53000">
                        <a:srgbClr val="353535"/>
                      </a:gs>
                    </a:gsLst>
                    <a:lin ang="5400000" scaled="1"/>
                  </a:gradFill>
                  <a:latin typeface="Segoe UI Semilight"/>
                </a:rPr>
                <a:t>Stack</a:t>
              </a:r>
            </a:p>
          </p:txBody>
        </p:sp>
        <p:grpSp>
          <p:nvGrpSpPr>
            <p:cNvPr id="3" name="Group 2">
              <a:extLst>
                <a:ext uri="{FF2B5EF4-FFF2-40B4-BE49-F238E27FC236}">
                  <a16:creationId xmlns:a16="http://schemas.microsoft.com/office/drawing/2014/main" id="{A351CA0A-C7DC-4631-AE95-8DB783A246AF}"/>
                </a:ext>
              </a:extLst>
            </p:cNvPr>
            <p:cNvGrpSpPr/>
            <p:nvPr/>
          </p:nvGrpSpPr>
          <p:grpSpPr>
            <a:xfrm>
              <a:off x="10262067" y="5467894"/>
              <a:ext cx="426425" cy="426425"/>
              <a:chOff x="10262067" y="5357124"/>
              <a:chExt cx="426425" cy="426425"/>
            </a:xfrm>
          </p:grpSpPr>
          <p:sp>
            <p:nvSpPr>
              <p:cNvPr id="71" name="cloud">
                <a:extLst>
                  <a:ext uri="{FF2B5EF4-FFF2-40B4-BE49-F238E27FC236}">
                    <a16:creationId xmlns:a16="http://schemas.microsoft.com/office/drawing/2014/main" id="{B4C9EB3D-D356-4413-B28F-B961467F819C}"/>
                  </a:ext>
                </a:extLst>
              </p:cNvPr>
              <p:cNvSpPr>
                <a:spLocks noChangeAspect="1"/>
              </p:cNvSpPr>
              <p:nvPr/>
            </p:nvSpPr>
            <p:spPr bwMode="auto">
              <a:xfrm>
                <a:off x="10322563" y="5473699"/>
                <a:ext cx="305432" cy="19327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2" name="Rectangle 1">
                <a:extLst>
                  <a:ext uri="{FF2B5EF4-FFF2-40B4-BE49-F238E27FC236}">
                    <a16:creationId xmlns:a16="http://schemas.microsoft.com/office/drawing/2014/main" id="{ED53905A-E0D4-4EA3-92FB-51848800BE9B}"/>
                  </a:ext>
                </a:extLst>
              </p:cNvPr>
              <p:cNvSpPr/>
              <p:nvPr/>
            </p:nvSpPr>
            <p:spPr bwMode="auto">
              <a:xfrm>
                <a:off x="10262067" y="5357124"/>
                <a:ext cx="426425" cy="426425"/>
              </a:xfrm>
              <a:prstGeom prst="rect">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grpSp>
      </p:grpSp>
      <p:grpSp>
        <p:nvGrpSpPr>
          <p:cNvPr id="15" name="Group 14">
            <a:extLst>
              <a:ext uri="{FF2B5EF4-FFF2-40B4-BE49-F238E27FC236}">
                <a16:creationId xmlns:a16="http://schemas.microsoft.com/office/drawing/2014/main" id="{DE95753A-BF77-4117-88A7-213B97E9C9DE}"/>
              </a:ext>
            </a:extLst>
          </p:cNvPr>
          <p:cNvGrpSpPr/>
          <p:nvPr/>
        </p:nvGrpSpPr>
        <p:grpSpPr>
          <a:xfrm>
            <a:off x="1939304" y="3345081"/>
            <a:ext cx="186379" cy="1882185"/>
            <a:chOff x="1938088" y="3345036"/>
            <a:chExt cx="186432" cy="1882719"/>
          </a:xfrm>
        </p:grpSpPr>
        <p:sp>
          <p:nvSpPr>
            <p:cNvPr id="69" name="arrow">
              <a:extLst>
                <a:ext uri="{FF2B5EF4-FFF2-40B4-BE49-F238E27FC236}">
                  <a16:creationId xmlns:a16="http://schemas.microsoft.com/office/drawing/2014/main" id="{F53AFD3F-359B-4477-8456-AB45ABDE7270}"/>
                </a:ext>
              </a:extLst>
            </p:cNvPr>
            <p:cNvSpPr>
              <a:spLocks noChangeAspect="1" noEditPoints="1"/>
            </p:cNvSpPr>
            <p:nvPr/>
          </p:nvSpPr>
          <p:spPr bwMode="auto">
            <a:xfrm rot="5400000">
              <a:off x="1930286" y="5033521"/>
              <a:ext cx="202036" cy="186432"/>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418"/>
              <a:endParaRPr lang="en-US" sz="900">
                <a:gradFill>
                  <a:gsLst>
                    <a:gs pos="0">
                      <a:srgbClr val="505050"/>
                    </a:gs>
                    <a:gs pos="100000">
                      <a:srgbClr val="505050"/>
                    </a:gs>
                  </a:gsLst>
                  <a:lin ang="5400000" scaled="1"/>
                </a:gradFill>
                <a:latin typeface="Segoe UI Semilight"/>
              </a:endParaRPr>
            </a:p>
          </p:txBody>
        </p:sp>
        <p:sp>
          <p:nvSpPr>
            <p:cNvPr id="74" name="arrow">
              <a:extLst>
                <a:ext uri="{FF2B5EF4-FFF2-40B4-BE49-F238E27FC236}">
                  <a16:creationId xmlns:a16="http://schemas.microsoft.com/office/drawing/2014/main" id="{EC3E4907-6901-49D6-9C6F-9B1FE71D0024}"/>
                </a:ext>
              </a:extLst>
            </p:cNvPr>
            <p:cNvSpPr>
              <a:spLocks noChangeAspect="1" noEditPoints="1"/>
            </p:cNvSpPr>
            <p:nvPr/>
          </p:nvSpPr>
          <p:spPr bwMode="auto">
            <a:xfrm rot="16200000">
              <a:off x="1930286" y="3352838"/>
              <a:ext cx="202036" cy="186432"/>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418"/>
              <a:endParaRPr lang="en-US" sz="900">
                <a:gradFill>
                  <a:gsLst>
                    <a:gs pos="0">
                      <a:srgbClr val="505050"/>
                    </a:gs>
                    <a:gs pos="100000">
                      <a:srgbClr val="505050"/>
                    </a:gs>
                  </a:gsLst>
                  <a:lin ang="5400000" scaled="1"/>
                </a:gradFill>
                <a:latin typeface="Segoe UI Semilight"/>
              </a:endParaRPr>
            </a:p>
          </p:txBody>
        </p:sp>
      </p:grpSp>
      <p:grpSp>
        <p:nvGrpSpPr>
          <p:cNvPr id="16" name="Group 15">
            <a:extLst>
              <a:ext uri="{FF2B5EF4-FFF2-40B4-BE49-F238E27FC236}">
                <a16:creationId xmlns:a16="http://schemas.microsoft.com/office/drawing/2014/main" id="{9F9145A8-3C87-49C3-A883-6FCC0A209E68}"/>
              </a:ext>
            </a:extLst>
          </p:cNvPr>
          <p:cNvGrpSpPr/>
          <p:nvPr/>
        </p:nvGrpSpPr>
        <p:grpSpPr>
          <a:xfrm>
            <a:off x="4753164" y="3345081"/>
            <a:ext cx="186379" cy="1882185"/>
            <a:chOff x="4752746" y="3345036"/>
            <a:chExt cx="186432" cy="1882719"/>
          </a:xfrm>
        </p:grpSpPr>
        <p:sp>
          <p:nvSpPr>
            <p:cNvPr id="75" name="arrow">
              <a:extLst>
                <a:ext uri="{FF2B5EF4-FFF2-40B4-BE49-F238E27FC236}">
                  <a16:creationId xmlns:a16="http://schemas.microsoft.com/office/drawing/2014/main" id="{3F96FA06-9F20-4897-B756-8EF8BF7B5C0A}"/>
                </a:ext>
              </a:extLst>
            </p:cNvPr>
            <p:cNvSpPr>
              <a:spLocks noChangeAspect="1" noEditPoints="1"/>
            </p:cNvSpPr>
            <p:nvPr/>
          </p:nvSpPr>
          <p:spPr bwMode="auto">
            <a:xfrm rot="5400000" flipV="1">
              <a:off x="4744944" y="5033521"/>
              <a:ext cx="202036" cy="186432"/>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418"/>
              <a:endParaRPr lang="en-US" sz="900">
                <a:gradFill>
                  <a:gsLst>
                    <a:gs pos="0">
                      <a:srgbClr val="505050"/>
                    </a:gs>
                    <a:gs pos="100000">
                      <a:srgbClr val="505050"/>
                    </a:gs>
                  </a:gsLst>
                  <a:lin ang="5400000" scaled="1"/>
                </a:gradFill>
                <a:latin typeface="Segoe UI Semilight"/>
              </a:endParaRPr>
            </a:p>
          </p:txBody>
        </p:sp>
        <p:sp>
          <p:nvSpPr>
            <p:cNvPr id="76" name="arrow">
              <a:extLst>
                <a:ext uri="{FF2B5EF4-FFF2-40B4-BE49-F238E27FC236}">
                  <a16:creationId xmlns:a16="http://schemas.microsoft.com/office/drawing/2014/main" id="{F12E8DB5-5A8A-4E44-BE00-FA8B4E03CC91}"/>
                </a:ext>
              </a:extLst>
            </p:cNvPr>
            <p:cNvSpPr>
              <a:spLocks noChangeAspect="1" noEditPoints="1"/>
            </p:cNvSpPr>
            <p:nvPr/>
          </p:nvSpPr>
          <p:spPr bwMode="auto">
            <a:xfrm rot="16200000" flipV="1">
              <a:off x="4744944" y="3352838"/>
              <a:ext cx="202036" cy="186432"/>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418"/>
              <a:endParaRPr lang="en-US" sz="900">
                <a:gradFill>
                  <a:gsLst>
                    <a:gs pos="0">
                      <a:srgbClr val="505050"/>
                    </a:gs>
                    <a:gs pos="100000">
                      <a:srgbClr val="505050"/>
                    </a:gs>
                  </a:gsLst>
                  <a:lin ang="5400000" scaled="1"/>
                </a:gradFill>
                <a:latin typeface="Segoe UI Semilight"/>
              </a:endParaRPr>
            </a:p>
          </p:txBody>
        </p:sp>
      </p:grpSp>
      <p:grpSp>
        <p:nvGrpSpPr>
          <p:cNvPr id="17" name="Group 16">
            <a:extLst>
              <a:ext uri="{FF2B5EF4-FFF2-40B4-BE49-F238E27FC236}">
                <a16:creationId xmlns:a16="http://schemas.microsoft.com/office/drawing/2014/main" id="{EB36ADDA-92B8-427A-900A-79375BD7EAC6}"/>
              </a:ext>
            </a:extLst>
          </p:cNvPr>
          <p:cNvGrpSpPr/>
          <p:nvPr/>
        </p:nvGrpSpPr>
        <p:grpSpPr>
          <a:xfrm>
            <a:off x="7567022" y="3345081"/>
            <a:ext cx="186379" cy="1882185"/>
            <a:chOff x="7567404" y="3345036"/>
            <a:chExt cx="186432" cy="1882719"/>
          </a:xfrm>
        </p:grpSpPr>
        <p:sp>
          <p:nvSpPr>
            <p:cNvPr id="77" name="arrow">
              <a:extLst>
                <a:ext uri="{FF2B5EF4-FFF2-40B4-BE49-F238E27FC236}">
                  <a16:creationId xmlns:a16="http://schemas.microsoft.com/office/drawing/2014/main" id="{917A9353-A750-471F-953F-70B859A6C451}"/>
                </a:ext>
              </a:extLst>
            </p:cNvPr>
            <p:cNvSpPr>
              <a:spLocks noChangeAspect="1" noEditPoints="1"/>
            </p:cNvSpPr>
            <p:nvPr/>
          </p:nvSpPr>
          <p:spPr bwMode="auto">
            <a:xfrm rot="5400000" flipV="1">
              <a:off x="7559602" y="5033521"/>
              <a:ext cx="202036" cy="186432"/>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418"/>
              <a:endParaRPr lang="en-US" sz="900">
                <a:gradFill>
                  <a:gsLst>
                    <a:gs pos="0">
                      <a:srgbClr val="505050"/>
                    </a:gs>
                    <a:gs pos="100000">
                      <a:srgbClr val="505050"/>
                    </a:gs>
                  </a:gsLst>
                  <a:lin ang="5400000" scaled="1"/>
                </a:gradFill>
                <a:latin typeface="Segoe UI Semilight"/>
              </a:endParaRPr>
            </a:p>
          </p:txBody>
        </p:sp>
        <p:sp>
          <p:nvSpPr>
            <p:cNvPr id="78" name="arrow">
              <a:extLst>
                <a:ext uri="{FF2B5EF4-FFF2-40B4-BE49-F238E27FC236}">
                  <a16:creationId xmlns:a16="http://schemas.microsoft.com/office/drawing/2014/main" id="{D14B735B-C8A0-4784-97A5-98540F9B15E0}"/>
                </a:ext>
              </a:extLst>
            </p:cNvPr>
            <p:cNvSpPr>
              <a:spLocks noChangeAspect="1" noEditPoints="1"/>
            </p:cNvSpPr>
            <p:nvPr/>
          </p:nvSpPr>
          <p:spPr bwMode="auto">
            <a:xfrm rot="16200000">
              <a:off x="7559602" y="3352838"/>
              <a:ext cx="202036" cy="186432"/>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418"/>
              <a:endParaRPr lang="en-US" sz="900">
                <a:gradFill>
                  <a:gsLst>
                    <a:gs pos="0">
                      <a:srgbClr val="505050"/>
                    </a:gs>
                    <a:gs pos="100000">
                      <a:srgbClr val="505050"/>
                    </a:gs>
                  </a:gsLst>
                  <a:lin ang="5400000" scaled="1"/>
                </a:gradFill>
                <a:latin typeface="Segoe UI Semilight"/>
              </a:endParaRPr>
            </a:p>
          </p:txBody>
        </p:sp>
      </p:grpSp>
      <p:grpSp>
        <p:nvGrpSpPr>
          <p:cNvPr id="19" name="Group 18">
            <a:extLst>
              <a:ext uri="{FF2B5EF4-FFF2-40B4-BE49-F238E27FC236}">
                <a16:creationId xmlns:a16="http://schemas.microsoft.com/office/drawing/2014/main" id="{987E3883-3B85-4FDF-B9BE-EC90AB16A214}"/>
              </a:ext>
            </a:extLst>
          </p:cNvPr>
          <p:cNvGrpSpPr/>
          <p:nvPr/>
        </p:nvGrpSpPr>
        <p:grpSpPr>
          <a:xfrm>
            <a:off x="10380883" y="3345081"/>
            <a:ext cx="186379" cy="1882185"/>
            <a:chOff x="10382063" y="3345036"/>
            <a:chExt cx="186432" cy="1882719"/>
          </a:xfrm>
        </p:grpSpPr>
        <p:sp>
          <p:nvSpPr>
            <p:cNvPr id="79" name="arrow">
              <a:extLst>
                <a:ext uri="{FF2B5EF4-FFF2-40B4-BE49-F238E27FC236}">
                  <a16:creationId xmlns:a16="http://schemas.microsoft.com/office/drawing/2014/main" id="{F4AF2370-1C64-4939-8547-B5D9EF6A204D}"/>
                </a:ext>
              </a:extLst>
            </p:cNvPr>
            <p:cNvSpPr>
              <a:spLocks noChangeAspect="1" noEditPoints="1"/>
            </p:cNvSpPr>
            <p:nvPr/>
          </p:nvSpPr>
          <p:spPr bwMode="auto">
            <a:xfrm rot="5400000" flipV="1">
              <a:off x="10374261" y="5033521"/>
              <a:ext cx="202036" cy="186432"/>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418"/>
              <a:endParaRPr lang="en-US" sz="900">
                <a:gradFill>
                  <a:gsLst>
                    <a:gs pos="0">
                      <a:srgbClr val="505050"/>
                    </a:gs>
                    <a:gs pos="100000">
                      <a:srgbClr val="505050"/>
                    </a:gs>
                  </a:gsLst>
                  <a:lin ang="5400000" scaled="1"/>
                </a:gradFill>
                <a:latin typeface="Segoe UI Semilight"/>
              </a:endParaRPr>
            </a:p>
          </p:txBody>
        </p:sp>
        <p:sp>
          <p:nvSpPr>
            <p:cNvPr id="80" name="arrow">
              <a:extLst>
                <a:ext uri="{FF2B5EF4-FFF2-40B4-BE49-F238E27FC236}">
                  <a16:creationId xmlns:a16="http://schemas.microsoft.com/office/drawing/2014/main" id="{EBE6EF71-5636-4C15-A720-339B8AA452E5}"/>
                </a:ext>
              </a:extLst>
            </p:cNvPr>
            <p:cNvSpPr>
              <a:spLocks noChangeAspect="1" noEditPoints="1"/>
            </p:cNvSpPr>
            <p:nvPr/>
          </p:nvSpPr>
          <p:spPr bwMode="auto">
            <a:xfrm rot="16200000">
              <a:off x="10374261" y="3352838"/>
              <a:ext cx="202036" cy="186432"/>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418"/>
              <a:endParaRPr lang="en-US" sz="900">
                <a:gradFill>
                  <a:gsLst>
                    <a:gs pos="0">
                      <a:srgbClr val="505050"/>
                    </a:gs>
                    <a:gs pos="100000">
                      <a:srgbClr val="505050"/>
                    </a:gs>
                  </a:gsLst>
                  <a:lin ang="5400000" scaled="1"/>
                </a:gradFill>
                <a:latin typeface="Segoe UI Semilight"/>
              </a:endParaRPr>
            </a:p>
          </p:txBody>
        </p:sp>
      </p:grpSp>
    </p:spTree>
    <p:extLst>
      <p:ext uri="{BB962C8B-B14F-4D97-AF65-F5344CB8AC3E}">
        <p14:creationId xmlns:p14="http://schemas.microsoft.com/office/powerpoint/2010/main" val="15864723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250"/>
                                        <p:tgtEl>
                                          <p:spTgt spid="91"/>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250"/>
                                        <p:tgtEl>
                                          <p:spTgt spid="1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50"/>
                                        <p:tgtEl>
                                          <p:spTgt spid="13"/>
                                        </p:tgtEl>
                                      </p:cBhvr>
                                    </p:animEffect>
                                  </p:childTnLst>
                                </p:cTn>
                              </p:par>
                            </p:childTnLst>
                          </p:cTn>
                        </p:par>
                        <p:par>
                          <p:cTn id="19" fill="hold">
                            <p:stCondLst>
                              <p:cond delay="750"/>
                            </p:stCondLst>
                            <p:childTnLst>
                              <p:par>
                                <p:cTn id="20" presetID="10" presetClass="entr" presetSubtype="0" fill="hold" grpId="0" nodeType="after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fade">
                                      <p:cBhvr>
                                        <p:cTn id="22" dur="250"/>
                                        <p:tgtEl>
                                          <p:spTgt spid="92"/>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250"/>
                                        <p:tgtEl>
                                          <p:spTgt spid="16"/>
                                        </p:tgtEl>
                                      </p:cBhvr>
                                    </p:animEffect>
                                  </p:childTnLst>
                                </p:cTn>
                              </p:par>
                            </p:childTnLst>
                          </p:cTn>
                        </p:par>
                        <p:par>
                          <p:cTn id="27" fill="hold">
                            <p:stCondLst>
                              <p:cond delay="125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25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250"/>
                                        <p:tgtEl>
                                          <p:spTgt spid="7"/>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3"/>
                                        </p:tgtEl>
                                        <p:attrNameLst>
                                          <p:attrName>style.visibility</p:attrName>
                                        </p:attrNameLst>
                                      </p:cBhvr>
                                      <p:to>
                                        <p:strVal val="visible"/>
                                      </p:to>
                                    </p:set>
                                    <p:animEffect transition="in" filter="fade">
                                      <p:cBhvr>
                                        <p:cTn id="37" dur="250"/>
                                        <p:tgtEl>
                                          <p:spTgt spid="93"/>
                                        </p:tgtEl>
                                      </p:cBhvr>
                                    </p:animEffect>
                                  </p:childTnLst>
                                </p:cTn>
                              </p:par>
                            </p:childTnLst>
                          </p:cTn>
                        </p:par>
                        <p:par>
                          <p:cTn id="38" fill="hold">
                            <p:stCondLst>
                              <p:cond delay="1750"/>
                            </p:stCondLst>
                            <p:childTnLst>
                              <p:par>
                                <p:cTn id="39" presetID="10" presetClass="entr" presetSubtype="0" fill="hold"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250"/>
                                        <p:tgtEl>
                                          <p:spTgt spid="17"/>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250"/>
                                        <p:tgtEl>
                                          <p:spTgt spid="8"/>
                                        </p:tgtEl>
                                      </p:cBhvr>
                                    </p:animEffect>
                                  </p:childTnLst>
                                </p:cTn>
                              </p:par>
                              <p:par>
                                <p:cTn id="46" presetID="10" presetClass="entr" presetSubtype="0"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250"/>
                                        <p:tgtEl>
                                          <p:spTgt spid="11"/>
                                        </p:tgtEl>
                                      </p:cBhvr>
                                    </p:animEffect>
                                  </p:childTnLst>
                                </p:cTn>
                              </p:par>
                            </p:childTnLst>
                          </p:cTn>
                        </p:par>
                        <p:par>
                          <p:cTn id="49" fill="hold">
                            <p:stCondLst>
                              <p:cond delay="2250"/>
                            </p:stCondLst>
                            <p:childTnLst>
                              <p:par>
                                <p:cTn id="50" presetID="10" presetClass="entr" presetSubtype="0" fill="hold" grpId="0" nodeType="afterEffect">
                                  <p:stCondLst>
                                    <p:cond delay="0"/>
                                  </p:stCondLst>
                                  <p:childTnLst>
                                    <p:set>
                                      <p:cBhvr>
                                        <p:cTn id="51" dur="1" fill="hold">
                                          <p:stCondLst>
                                            <p:cond delay="0"/>
                                          </p:stCondLst>
                                        </p:cTn>
                                        <p:tgtEl>
                                          <p:spTgt spid="94"/>
                                        </p:tgtEl>
                                        <p:attrNameLst>
                                          <p:attrName>style.visibility</p:attrName>
                                        </p:attrNameLst>
                                      </p:cBhvr>
                                      <p:to>
                                        <p:strVal val="visible"/>
                                      </p:to>
                                    </p:set>
                                    <p:animEffect transition="in" filter="fade">
                                      <p:cBhvr>
                                        <p:cTn id="52" dur="250"/>
                                        <p:tgtEl>
                                          <p:spTgt spid="94"/>
                                        </p:tgtEl>
                                      </p:cBhvr>
                                    </p:animEffect>
                                  </p:childTnLst>
                                </p:cTn>
                              </p:par>
                            </p:childTnLst>
                          </p:cTn>
                        </p:par>
                        <p:par>
                          <p:cTn id="53" fill="hold">
                            <p:stCondLst>
                              <p:cond delay="2500"/>
                            </p:stCondLst>
                            <p:childTnLst>
                              <p:par>
                                <p:cTn id="54" presetID="10" presetClass="entr" presetSubtype="0" fill="hold"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250"/>
                                        <p:tgtEl>
                                          <p:spTgt spid="19"/>
                                        </p:tgtEl>
                                      </p:cBhvr>
                                    </p:animEffect>
                                  </p:childTnLst>
                                </p:cTn>
                              </p:par>
                            </p:childTnLst>
                          </p:cTn>
                        </p:par>
                        <p:par>
                          <p:cTn id="57" fill="hold">
                            <p:stCondLst>
                              <p:cond delay="2750"/>
                            </p:stCondLst>
                            <p:childTnLst>
                              <p:par>
                                <p:cTn id="58" presetID="10" presetClass="entr" presetSubtype="0" fill="hold" nodeType="after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250"/>
                                        <p:tgtEl>
                                          <p:spTgt spid="10"/>
                                        </p:tgtEl>
                                      </p:cBhvr>
                                    </p:animEffect>
                                  </p:childTnLst>
                                </p:cTn>
                              </p:par>
                              <p:par>
                                <p:cTn id="61" presetID="10" presetClass="entr" presetSubtype="0" fill="hold"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P spid="93" grpId="0" animBg="1"/>
      <p:bldP spid="94"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Rectangle 56"/>
          <p:cNvSpPr/>
          <p:nvPr/>
        </p:nvSpPr>
        <p:spPr>
          <a:xfrm>
            <a:off x="5541138" y="4643033"/>
            <a:ext cx="880542" cy="1389958"/>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srgbClr val="FFFFFF"/>
              </a:solidFill>
              <a:latin typeface="Segoe UI Semilight"/>
            </a:endParaRPr>
          </a:p>
        </p:txBody>
      </p:sp>
      <p:sp>
        <p:nvSpPr>
          <p:cNvPr id="7" name="Rectangle 6"/>
          <p:cNvSpPr/>
          <p:nvPr/>
        </p:nvSpPr>
        <p:spPr>
          <a:xfrm>
            <a:off x="3828616" y="3443727"/>
            <a:ext cx="880542" cy="2589265"/>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srgbClr val="FFFFFF"/>
              </a:solidFill>
              <a:latin typeface="Segoe UI Semilight"/>
            </a:endParaRPr>
          </a:p>
        </p:txBody>
      </p:sp>
      <p:sp>
        <p:nvSpPr>
          <p:cNvPr id="51" name="Rectangle 50"/>
          <p:cNvSpPr/>
          <p:nvPr/>
        </p:nvSpPr>
        <p:spPr>
          <a:xfrm rot="16200000">
            <a:off x="3648271" y="4415073"/>
            <a:ext cx="1241227" cy="542399"/>
          </a:xfrm>
          <a:prstGeom prst="rect">
            <a:avLst/>
          </a:prstGeom>
        </p:spPr>
        <p:txBody>
          <a:bodyPr wrap="none">
            <a:spAutoFit/>
          </a:bodyPr>
          <a:lstStyle/>
          <a:p>
            <a:pPr algn="ctr" defTabSz="913873">
              <a:defRPr/>
            </a:pPr>
            <a:r>
              <a:rPr lang="en-US" sz="2856">
                <a:solidFill>
                  <a:schemeClr val="bg1"/>
                </a:solidFill>
                <a:latin typeface="Segoe UI Light"/>
                <a:cs typeface="Segoe UI" panose="020B0502040204020203" pitchFamily="34" charset="0"/>
              </a:rPr>
              <a:t>$2,964</a:t>
            </a:r>
          </a:p>
        </p:txBody>
      </p:sp>
      <p:sp>
        <p:nvSpPr>
          <p:cNvPr id="52" name="Rectangle 51"/>
          <p:cNvSpPr/>
          <p:nvPr/>
        </p:nvSpPr>
        <p:spPr>
          <a:xfrm rot="16200000">
            <a:off x="5235143" y="5075475"/>
            <a:ext cx="1502388" cy="542246"/>
          </a:xfrm>
          <a:prstGeom prst="rect">
            <a:avLst/>
          </a:prstGeom>
        </p:spPr>
        <p:txBody>
          <a:bodyPr wrap="square">
            <a:spAutoFit/>
          </a:bodyPr>
          <a:lstStyle/>
          <a:p>
            <a:pPr algn="ctr" defTabSz="913873">
              <a:defRPr/>
            </a:pPr>
            <a:r>
              <a:rPr lang="en-US" sz="2856">
                <a:solidFill>
                  <a:schemeClr val="bg1"/>
                </a:solidFill>
                <a:latin typeface="Segoe UI Light"/>
                <a:cs typeface="Segoe UI" panose="020B0502040204020203" pitchFamily="34" charset="0"/>
              </a:rPr>
              <a:t>$1,777</a:t>
            </a:r>
          </a:p>
        </p:txBody>
      </p:sp>
      <p:sp>
        <p:nvSpPr>
          <p:cNvPr id="62" name="TextBox 61"/>
          <p:cNvSpPr txBox="1"/>
          <p:nvPr/>
        </p:nvSpPr>
        <p:spPr>
          <a:xfrm>
            <a:off x="2969012" y="2315163"/>
            <a:ext cx="2599746" cy="892618"/>
          </a:xfrm>
          <a:prstGeom prst="rect">
            <a:avLst/>
          </a:prstGeom>
          <a:noFill/>
        </p:spPr>
        <p:txBody>
          <a:bodyPr wrap="square" lIns="182802" tIns="146241" rIns="182802" bIns="146241" rtlCol="0">
            <a:spAutoFit/>
          </a:bodyPr>
          <a:lstStyle/>
          <a:p>
            <a:pPr algn="ctr" defTabSz="932205">
              <a:lnSpc>
                <a:spcPct val="110000"/>
              </a:lnSpc>
              <a:defRPr/>
            </a:pPr>
            <a:r>
              <a:rPr lang="en-US" sz="1836">
                <a:latin typeface="Segoe UI" panose="020B0502040204020203" pitchFamily="34" charset="0"/>
                <a:cs typeface="Segoe UI" panose="020B0502040204020203" pitchFamily="34" charset="0"/>
              </a:rPr>
              <a:t>Without Azure hybrid </a:t>
            </a:r>
            <a:br>
              <a:rPr lang="en-US" sz="1836">
                <a:latin typeface="Segoe UI" panose="020B0502040204020203" pitchFamily="34" charset="0"/>
                <a:cs typeface="Segoe UI" panose="020B0502040204020203" pitchFamily="34" charset="0"/>
              </a:rPr>
            </a:br>
            <a:r>
              <a:rPr lang="en-US" sz="1836">
                <a:latin typeface="Segoe UI" panose="020B0502040204020203" pitchFamily="34" charset="0"/>
                <a:cs typeface="Segoe UI" panose="020B0502040204020203" pitchFamily="34" charset="0"/>
              </a:rPr>
              <a:t>use benefit</a:t>
            </a:r>
          </a:p>
        </p:txBody>
      </p:sp>
      <p:sp>
        <p:nvSpPr>
          <p:cNvPr id="63" name="TextBox 62"/>
          <p:cNvSpPr txBox="1"/>
          <p:nvPr/>
        </p:nvSpPr>
        <p:spPr>
          <a:xfrm>
            <a:off x="5024852" y="3487341"/>
            <a:ext cx="1913112" cy="1227633"/>
          </a:xfrm>
          <a:prstGeom prst="rect">
            <a:avLst/>
          </a:prstGeom>
          <a:noFill/>
        </p:spPr>
        <p:txBody>
          <a:bodyPr wrap="square" lIns="182802" tIns="146241" rIns="182802" bIns="146241" rtlCol="0">
            <a:spAutoFit/>
          </a:bodyPr>
          <a:lstStyle/>
          <a:p>
            <a:pPr algn="ctr" defTabSz="932205">
              <a:lnSpc>
                <a:spcPct val="110000"/>
              </a:lnSpc>
              <a:defRPr/>
            </a:pPr>
            <a:r>
              <a:rPr lang="en-US" sz="1836">
                <a:latin typeface="Segoe UI" panose="020B0502040204020203" pitchFamily="34" charset="0"/>
                <a:cs typeface="Segoe UI" panose="020B0502040204020203" pitchFamily="34" charset="0"/>
              </a:rPr>
              <a:t>With Azure hybrid </a:t>
            </a:r>
            <a:br>
              <a:rPr lang="en-US" sz="1836">
                <a:latin typeface="Segoe UI" panose="020B0502040204020203" pitchFamily="34" charset="0"/>
                <a:cs typeface="Segoe UI" panose="020B0502040204020203" pitchFamily="34" charset="0"/>
              </a:rPr>
            </a:br>
            <a:r>
              <a:rPr lang="en-US" sz="1836">
                <a:latin typeface="Segoe UI" panose="020B0502040204020203" pitchFamily="34" charset="0"/>
                <a:cs typeface="Segoe UI" panose="020B0502040204020203" pitchFamily="34" charset="0"/>
              </a:rPr>
              <a:t>use benefit</a:t>
            </a:r>
          </a:p>
        </p:txBody>
      </p:sp>
      <p:sp>
        <p:nvSpPr>
          <p:cNvPr id="45" name="Rectangle 44"/>
          <p:cNvSpPr/>
          <p:nvPr/>
        </p:nvSpPr>
        <p:spPr>
          <a:xfrm>
            <a:off x="2267628" y="6080624"/>
            <a:ext cx="5884050" cy="670445"/>
          </a:xfrm>
          <a:prstGeom prst="rect">
            <a:avLst/>
          </a:prstGeom>
        </p:spPr>
        <p:txBody>
          <a:bodyPr wrap="square">
            <a:spAutoFit/>
          </a:bodyPr>
          <a:lstStyle/>
          <a:p>
            <a:pPr algn="ctr" defTabSz="913873">
              <a:defRPr/>
            </a:pPr>
            <a:r>
              <a:rPr lang="en-US" sz="1836">
                <a:latin typeface="Segoe UI" panose="020B0502040204020203" pitchFamily="34" charset="0"/>
                <a:cs typeface="Segoe UI" panose="020B0502040204020203" pitchFamily="34" charset="0"/>
              </a:rPr>
              <a:t>Sample annual cost comparison of two D2v2 Promo VMs</a:t>
            </a:r>
          </a:p>
        </p:txBody>
      </p:sp>
      <p:sp>
        <p:nvSpPr>
          <p:cNvPr id="53" name="Content Placeholder 2"/>
          <p:cNvSpPr txBox="1">
            <a:spLocks/>
          </p:cNvSpPr>
          <p:nvPr/>
        </p:nvSpPr>
        <p:spPr>
          <a:xfrm>
            <a:off x="7245216" y="2863174"/>
            <a:ext cx="3935581" cy="1724890"/>
          </a:xfrm>
          <a:prstGeom prst="rect">
            <a:avLst/>
          </a:prstGeom>
          <a:noFill/>
          <a:ln w="15875">
            <a:noFill/>
          </a:ln>
        </p:spPr>
        <p:txBody>
          <a:bodyPr vert="horz" wrap="square" lIns="93234" tIns="93234" rIns="93234" bIns="93234"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defTabSz="932418">
              <a:lnSpc>
                <a:spcPct val="100000"/>
              </a:lnSpc>
              <a:spcBef>
                <a:spcPts val="0"/>
              </a:spcBef>
              <a:buClr>
                <a:srgbClr val="353535">
                  <a:lumMod val="60000"/>
                  <a:lumOff val="40000"/>
                </a:srgbClr>
              </a:buClr>
            </a:pPr>
            <a:r>
              <a:rPr lang="en-US" sz="4896">
                <a:solidFill>
                  <a:srgbClr val="0078D7"/>
                </a:solidFill>
                <a:latin typeface="Segoe UI Light"/>
                <a:ea typeface="Segoe UI" panose="020B0502040204020203" pitchFamily="34" charset="0"/>
                <a:cs typeface="Segoe UI" panose="020B0502040204020203" pitchFamily="34" charset="0"/>
              </a:rPr>
              <a:t>Only on Azure!</a:t>
            </a:r>
            <a:endParaRPr lang="en-US" sz="1836">
              <a:solidFill>
                <a:srgbClr val="0078D7"/>
              </a:solidFill>
              <a:latin typeface="Segoe UI Light"/>
              <a:ea typeface="Segoe UI" panose="020B0502040204020203" pitchFamily="34" charset="0"/>
              <a:cs typeface="Segoe UI" panose="020B0502040204020203" pitchFamily="34" charset="0"/>
            </a:endParaRPr>
          </a:p>
        </p:txBody>
      </p:sp>
      <p:cxnSp>
        <p:nvCxnSpPr>
          <p:cNvPr id="4" name="Straight Connector 3"/>
          <p:cNvCxnSpPr/>
          <p:nvPr/>
        </p:nvCxnSpPr>
        <p:spPr>
          <a:xfrm>
            <a:off x="3005295" y="6032999"/>
            <a:ext cx="423992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7DBB0F4-6B4A-41D8-B76D-BCD13F76D02E}"/>
              </a:ext>
            </a:extLst>
          </p:cNvPr>
          <p:cNvSpPr>
            <a:spLocks noGrp="1"/>
          </p:cNvSpPr>
          <p:nvPr>
            <p:ph type="body" sz="quarter" idx="10"/>
          </p:nvPr>
        </p:nvSpPr>
        <p:spPr/>
        <p:txBody>
          <a:bodyPr/>
          <a:lstStyle/>
          <a:p>
            <a:r>
              <a:rPr lang="en-US"/>
              <a:t>Azure hybrid use benefit</a:t>
            </a:r>
          </a:p>
        </p:txBody>
      </p:sp>
      <p:sp>
        <p:nvSpPr>
          <p:cNvPr id="5" name="Text Placeholder 4">
            <a:extLst>
              <a:ext uri="{FF2B5EF4-FFF2-40B4-BE49-F238E27FC236}">
                <a16:creationId xmlns:a16="http://schemas.microsoft.com/office/drawing/2014/main" id="{C83942CD-30A5-4306-AA23-7DE343EDE6DD}"/>
              </a:ext>
            </a:extLst>
          </p:cNvPr>
          <p:cNvSpPr>
            <a:spLocks noGrp="1"/>
          </p:cNvSpPr>
          <p:nvPr>
            <p:ph type="body" sz="quarter" idx="11"/>
          </p:nvPr>
        </p:nvSpPr>
        <p:spPr/>
        <p:txBody>
          <a:bodyPr/>
          <a:lstStyle/>
          <a:p>
            <a:r>
              <a:rPr lang="en-US"/>
              <a:t>Up to 40 percent savings on Windows Server in Azure</a:t>
            </a:r>
          </a:p>
        </p:txBody>
      </p:sp>
    </p:spTree>
    <p:extLst>
      <p:ext uri="{BB962C8B-B14F-4D97-AF65-F5344CB8AC3E}">
        <p14:creationId xmlns:p14="http://schemas.microsoft.com/office/powerpoint/2010/main" val="103689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fade">
                                      <p:cBhvr>
                                        <p:cTn id="14" dur="500"/>
                                        <p:tgtEl>
                                          <p:spTgt spid="5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62" grpId="0"/>
      <p:bldP spid="63" grpId="0"/>
      <p:bldP spid="4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95"/>
          <p:cNvSpPr>
            <a:spLocks/>
          </p:cNvSpPr>
          <p:nvPr/>
        </p:nvSpPr>
        <p:spPr bwMode="auto">
          <a:xfrm flipH="1">
            <a:off x="-368272" y="4157473"/>
            <a:ext cx="4047819" cy="262873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000000"/>
              </a:solidFill>
              <a:effectLst/>
              <a:uLnTx/>
              <a:uFillTx/>
            </a:endParaRPr>
          </a:p>
        </p:txBody>
      </p:sp>
      <p:sp>
        <p:nvSpPr>
          <p:cNvPr id="56" name="Freeform 95"/>
          <p:cNvSpPr>
            <a:spLocks/>
          </p:cNvSpPr>
          <p:nvPr/>
        </p:nvSpPr>
        <p:spPr bwMode="auto">
          <a:xfrm flipH="1">
            <a:off x="7692573" y="4186264"/>
            <a:ext cx="4732771" cy="307356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000000"/>
              </a:solidFill>
              <a:effectLst/>
              <a:uLnTx/>
              <a:uFillTx/>
            </a:endParaRPr>
          </a:p>
        </p:txBody>
      </p:sp>
      <p:sp>
        <p:nvSpPr>
          <p:cNvPr id="57" name="Freeform 95"/>
          <p:cNvSpPr>
            <a:spLocks/>
          </p:cNvSpPr>
          <p:nvPr/>
        </p:nvSpPr>
        <p:spPr bwMode="auto">
          <a:xfrm flipH="1">
            <a:off x="-368272" y="5245944"/>
            <a:ext cx="3991336" cy="25920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505050"/>
              </a:solidFill>
              <a:effectLst/>
              <a:uLnTx/>
              <a:uFillTx/>
            </a:endParaRPr>
          </a:p>
        </p:txBody>
      </p:sp>
      <p:sp>
        <p:nvSpPr>
          <p:cNvPr id="58" name="Freeform 95"/>
          <p:cNvSpPr>
            <a:spLocks/>
          </p:cNvSpPr>
          <p:nvPr/>
        </p:nvSpPr>
        <p:spPr bwMode="auto">
          <a:xfrm flipH="1">
            <a:off x="8662329" y="5810683"/>
            <a:ext cx="3087584" cy="200514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505050"/>
              </a:solidFill>
              <a:effectLst/>
              <a:uLnTx/>
              <a:uFillTx/>
            </a:endParaRPr>
          </a:p>
        </p:txBody>
      </p:sp>
      <p:sp>
        <p:nvSpPr>
          <p:cNvPr id="59" name="Freeform 95"/>
          <p:cNvSpPr>
            <a:spLocks/>
          </p:cNvSpPr>
          <p:nvPr/>
        </p:nvSpPr>
        <p:spPr bwMode="auto">
          <a:xfrm flipH="1">
            <a:off x="5751832" y="5553634"/>
            <a:ext cx="3881481" cy="252071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505050"/>
              </a:solidFill>
              <a:effectLst/>
              <a:uLnTx/>
              <a:uFillTx/>
            </a:endParaRPr>
          </a:p>
        </p:txBody>
      </p:sp>
      <p:sp>
        <p:nvSpPr>
          <p:cNvPr id="60" name="Freeform 95"/>
          <p:cNvSpPr>
            <a:spLocks/>
          </p:cNvSpPr>
          <p:nvPr/>
        </p:nvSpPr>
        <p:spPr bwMode="auto">
          <a:xfrm flipH="1">
            <a:off x="1795762" y="5750992"/>
            <a:ext cx="4775372" cy="310122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505050"/>
              </a:solidFill>
              <a:effectLst/>
              <a:uLnTx/>
              <a:uFillTx/>
            </a:endParaRPr>
          </a:p>
        </p:txBody>
      </p:sp>
      <p:sp>
        <p:nvSpPr>
          <p:cNvPr id="3" name="Rectangle 2"/>
          <p:cNvSpPr/>
          <p:nvPr/>
        </p:nvSpPr>
        <p:spPr bwMode="auto">
          <a:xfrm>
            <a:off x="274638" y="1211263"/>
            <a:ext cx="2688552" cy="1799639"/>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4000" b="0" i="0" u="none" strike="noStrike" kern="0" cap="none" spc="0" normalizeH="0" baseline="0" noProof="0" dirty="0">
                <a:ln>
                  <a:noFill/>
                </a:ln>
                <a:solidFill>
                  <a:srgbClr val="BAD80A"/>
                </a:solidFill>
                <a:effectLst/>
                <a:uLnTx/>
                <a:uFillTx/>
                <a:latin typeface="+mj-lt"/>
                <a:cs typeface="Segoe UI Semibold" panose="020B0702040204020203" pitchFamily="34" charset="0"/>
              </a:rPr>
              <a:t>120,000</a:t>
            </a:r>
            <a:r>
              <a:rPr kumimoji="0" lang="en-US" sz="4800" b="0" i="0" u="none" strike="noStrike" kern="0" cap="none" spc="0" normalizeH="0" baseline="0" noProof="0" dirty="0">
                <a:ln>
                  <a:noFill/>
                </a:ln>
                <a:gradFill>
                  <a:gsLst>
                    <a:gs pos="2917">
                      <a:schemeClr val="accent3"/>
                    </a:gs>
                    <a:gs pos="100000">
                      <a:schemeClr val="accent3"/>
                    </a:gs>
                  </a:gsLst>
                  <a:lin ang="5400000" scaled="0"/>
                </a:gradFill>
                <a:effectLst/>
                <a:uLnTx/>
                <a:uFillTx/>
                <a:latin typeface="+mj-lt"/>
                <a:cs typeface="Segoe UI Semibold" panose="020B0702040204020203" pitchFamily="34" charset="0"/>
              </a:rPr>
              <a:t>     </a:t>
            </a:r>
          </a:p>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cs typeface="Segoe UI Semilight" panose="020B0402040204020203" pitchFamily="34" charset="0"/>
              </a:rPr>
              <a:t>Neue Azure Abonnements/Monat</a:t>
            </a:r>
          </a:p>
        </p:txBody>
      </p:sp>
      <p:sp>
        <p:nvSpPr>
          <p:cNvPr id="34" name="Rectangle 33"/>
          <p:cNvSpPr/>
          <p:nvPr/>
        </p:nvSpPr>
        <p:spPr bwMode="auto">
          <a:xfrm>
            <a:off x="274638" y="3054643"/>
            <a:ext cx="2688552" cy="1799639"/>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4000" b="0" i="0" u="none" strike="noStrike" kern="0" cap="none" spc="0" normalizeH="0" baseline="0" noProof="0" dirty="0">
                <a:ln>
                  <a:noFill/>
                </a:ln>
                <a:solidFill>
                  <a:srgbClr val="BAD80A"/>
                </a:solidFill>
                <a:effectLst/>
                <a:uLnTx/>
                <a:uFillTx/>
                <a:latin typeface="+mj-lt"/>
                <a:cs typeface="Segoe UI Semibold" panose="020B0702040204020203" pitchFamily="34" charset="0"/>
              </a:rPr>
              <a:t>425 Mio.</a:t>
            </a:r>
          </a:p>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cs typeface="Segoe UI Semilight" panose="020B0402040204020203" pitchFamily="34" charset="0"/>
              </a:rPr>
              <a:t>Azure Active</a:t>
            </a:r>
            <a:br>
              <a:rPr kumimoji="0" lang="en-US" sz="1800" b="0" i="0" u="none" strike="noStrike" kern="0" cap="none" spc="0" normalizeH="0" baseline="0" noProof="0" dirty="0">
                <a:ln>
                  <a:noFill/>
                </a:ln>
                <a:solidFill>
                  <a:schemeClr val="bg1"/>
                </a:solidFill>
                <a:effectLst/>
                <a:uLnTx/>
                <a:uFillTx/>
                <a:cs typeface="Segoe UI Semilight" panose="020B0402040204020203" pitchFamily="34" charset="0"/>
              </a:rPr>
            </a:br>
            <a:r>
              <a:rPr kumimoji="0" lang="en-US" sz="1800" b="0" i="0" u="none" strike="noStrike" kern="0" cap="none" spc="0" normalizeH="0" baseline="0" noProof="0" dirty="0">
                <a:ln>
                  <a:noFill/>
                </a:ln>
                <a:solidFill>
                  <a:schemeClr val="bg1"/>
                </a:solidFill>
                <a:effectLst/>
                <a:uLnTx/>
                <a:uFillTx/>
                <a:cs typeface="Segoe UI Semilight" panose="020B0402040204020203" pitchFamily="34" charset="0"/>
              </a:rPr>
              <a:t>Directory </a:t>
            </a:r>
            <a:r>
              <a:rPr kumimoji="0" lang="en-US" sz="1800" b="0" i="0" u="none" strike="noStrike" kern="0" cap="none" spc="0" normalizeH="0" baseline="0" noProof="0" dirty="0" err="1">
                <a:ln>
                  <a:noFill/>
                </a:ln>
                <a:solidFill>
                  <a:schemeClr val="bg1"/>
                </a:solidFill>
                <a:effectLst/>
                <a:uLnTx/>
                <a:uFillTx/>
                <a:cs typeface="Segoe UI Semilight" panose="020B0402040204020203" pitchFamily="34" charset="0"/>
              </a:rPr>
              <a:t>Benutzer</a:t>
            </a:r>
            <a:endParaRPr kumimoji="0" lang="en-US" sz="1800" b="0" i="0" u="none" strike="noStrike" kern="0" cap="none" spc="0" normalizeH="0" baseline="0" noProof="0" dirty="0">
              <a:ln>
                <a:noFill/>
              </a:ln>
              <a:solidFill>
                <a:schemeClr val="bg1"/>
              </a:solidFill>
              <a:effectLst/>
              <a:uLnTx/>
              <a:uFillTx/>
              <a:cs typeface="Segoe UI Semilight" panose="020B0402040204020203" pitchFamily="34" charset="0"/>
            </a:endParaRPr>
          </a:p>
        </p:txBody>
      </p:sp>
      <p:sp>
        <p:nvSpPr>
          <p:cNvPr id="37" name="Rectangle 36"/>
          <p:cNvSpPr/>
          <p:nvPr/>
        </p:nvSpPr>
        <p:spPr bwMode="auto">
          <a:xfrm>
            <a:off x="274638" y="4898024"/>
            <a:ext cx="2688552" cy="1799639"/>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4000" b="0" i="0" u="none" strike="noStrike" kern="0" cap="none" spc="0" normalizeH="0" baseline="0" noProof="0" dirty="0">
                <a:ln>
                  <a:noFill/>
                </a:ln>
                <a:solidFill>
                  <a:srgbClr val="BAD80A"/>
                </a:solidFill>
                <a:effectLst/>
                <a:uLnTx/>
                <a:uFillTx/>
                <a:latin typeface="+mj-lt"/>
                <a:cs typeface="Segoe UI Semibold" panose="020B0702040204020203" pitchFamily="34" charset="0"/>
              </a:rPr>
              <a:t>&gt;5 Bio.</a:t>
            </a:r>
          </a:p>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err="1">
                <a:ln>
                  <a:noFill/>
                </a:ln>
                <a:solidFill>
                  <a:schemeClr val="bg1"/>
                </a:solidFill>
                <a:effectLst/>
                <a:uLnTx/>
                <a:uFillTx/>
                <a:cs typeface="Segoe UI Semilight" panose="020B0402040204020203" pitchFamily="34" charset="0"/>
              </a:rPr>
              <a:t>Speichertransaktionen</a:t>
            </a:r>
            <a:br>
              <a:rPr kumimoji="0" lang="en-US" sz="1800" b="0" i="0" u="none" strike="noStrike" kern="0" cap="none" spc="0" normalizeH="0" baseline="0" noProof="0" dirty="0">
                <a:ln>
                  <a:noFill/>
                </a:ln>
                <a:solidFill>
                  <a:schemeClr val="bg1"/>
                </a:solidFill>
                <a:effectLst/>
                <a:uLnTx/>
                <a:uFillTx/>
                <a:cs typeface="Segoe UI Semilight" panose="020B0402040204020203" pitchFamily="34" charset="0"/>
              </a:rPr>
            </a:br>
            <a:r>
              <a:rPr lang="en-US" kern="0" dirty="0" err="1">
                <a:solidFill>
                  <a:schemeClr val="bg1"/>
                </a:solidFill>
                <a:cs typeface="Segoe UI Semilight" panose="020B0402040204020203" pitchFamily="34" charset="0"/>
              </a:rPr>
              <a:t>im</a:t>
            </a:r>
            <a:r>
              <a:rPr lang="en-US" kern="0" dirty="0">
                <a:solidFill>
                  <a:schemeClr val="bg1"/>
                </a:solidFill>
                <a:cs typeface="Segoe UI Semilight" panose="020B0402040204020203" pitchFamily="34" charset="0"/>
              </a:rPr>
              <a:t> Monat</a:t>
            </a:r>
            <a:endParaRPr kumimoji="0" lang="en-US" sz="1800" b="0" i="0" u="none" strike="noStrike" kern="0" cap="none" spc="0" normalizeH="0" baseline="0" noProof="0" dirty="0">
              <a:ln>
                <a:noFill/>
              </a:ln>
              <a:solidFill>
                <a:schemeClr val="bg1"/>
              </a:solidFill>
              <a:effectLst/>
              <a:uLnTx/>
              <a:uFillTx/>
              <a:cs typeface="Segoe UI Semilight" panose="020B0402040204020203" pitchFamily="34" charset="0"/>
            </a:endParaRPr>
          </a:p>
        </p:txBody>
      </p:sp>
      <p:sp>
        <p:nvSpPr>
          <p:cNvPr id="41" name="Rectangle 40"/>
          <p:cNvSpPr/>
          <p:nvPr/>
        </p:nvSpPr>
        <p:spPr bwMode="auto">
          <a:xfrm>
            <a:off x="3023659" y="1211263"/>
            <a:ext cx="2688552" cy="1799639"/>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4400" b="0" i="0" u="none" strike="noStrike" kern="0" cap="none" spc="0" normalizeH="0" baseline="0" noProof="0" dirty="0">
                <a:ln>
                  <a:noFill/>
                </a:ln>
                <a:solidFill>
                  <a:srgbClr val="BAD80A"/>
                </a:solidFill>
                <a:effectLst/>
                <a:uLnTx/>
                <a:uFillTx/>
                <a:latin typeface="+mj-lt"/>
                <a:cs typeface="Segoe UI Semibold" panose="020B0702040204020203" pitchFamily="34" charset="0"/>
              </a:rPr>
              <a:t>20 Mio.</a:t>
            </a:r>
          </a:p>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cs typeface="Segoe UI Semilight" panose="020B0402040204020203" pitchFamily="34" charset="0"/>
              </a:rPr>
              <a:t>SQL </a:t>
            </a:r>
            <a:r>
              <a:rPr kumimoji="0" lang="en-US" sz="1800" b="0" i="0" u="none" strike="noStrike" kern="0" cap="none" spc="0" normalizeH="0" baseline="0" noProof="0" dirty="0" err="1">
                <a:ln>
                  <a:noFill/>
                </a:ln>
                <a:solidFill>
                  <a:schemeClr val="bg1"/>
                </a:solidFill>
                <a:effectLst/>
                <a:uLnTx/>
                <a:uFillTx/>
                <a:cs typeface="Segoe UI Semilight" panose="020B0402040204020203" pitchFamily="34" charset="0"/>
              </a:rPr>
              <a:t>Datenbank</a:t>
            </a:r>
            <a:r>
              <a:rPr kumimoji="0" lang="en-US" sz="1800" b="0" i="0" u="none" strike="noStrike" kern="0" cap="none" spc="0" normalizeH="0" noProof="0" dirty="0">
                <a:ln>
                  <a:noFill/>
                </a:ln>
                <a:solidFill>
                  <a:schemeClr val="bg1"/>
                </a:solidFill>
                <a:effectLst/>
                <a:uLnTx/>
                <a:uFillTx/>
                <a:cs typeface="Segoe UI Semilight" panose="020B0402040204020203" pitchFamily="34" charset="0"/>
              </a:rPr>
              <a:t> </a:t>
            </a:r>
            <a:r>
              <a:rPr kumimoji="0" lang="en-US" sz="1800" b="0" i="0" u="none" strike="noStrike" kern="0" cap="none" spc="0" normalizeH="0" baseline="0" noProof="0" dirty="0" err="1">
                <a:ln>
                  <a:noFill/>
                </a:ln>
                <a:solidFill>
                  <a:schemeClr val="bg1"/>
                </a:solidFill>
                <a:effectLst/>
                <a:uLnTx/>
                <a:uFillTx/>
                <a:cs typeface="Segoe UI Semilight" panose="020B0402040204020203" pitchFamily="34" charset="0"/>
              </a:rPr>
              <a:t>Stunden</a:t>
            </a:r>
            <a:br>
              <a:rPr kumimoji="0" lang="en-US" sz="1800" b="0" i="0" u="none" strike="noStrike" kern="0" cap="none" spc="0" normalizeH="0" baseline="0" noProof="0" dirty="0">
                <a:ln>
                  <a:noFill/>
                </a:ln>
                <a:solidFill>
                  <a:schemeClr val="bg1"/>
                </a:solidFill>
                <a:effectLst/>
                <a:uLnTx/>
                <a:uFillTx/>
                <a:cs typeface="Segoe UI Semilight" panose="020B0402040204020203" pitchFamily="34" charset="0"/>
              </a:rPr>
            </a:br>
            <a:r>
              <a:rPr kumimoji="0" lang="en-US" sz="1800" b="0" i="0" u="none" strike="noStrike" kern="0" cap="none" spc="0" normalizeH="0" baseline="0" noProof="0" dirty="0" err="1">
                <a:ln>
                  <a:noFill/>
                </a:ln>
                <a:solidFill>
                  <a:schemeClr val="bg1"/>
                </a:solidFill>
                <a:effectLst/>
                <a:uLnTx/>
                <a:uFillTx/>
                <a:cs typeface="Segoe UI Semilight" panose="020B0402040204020203" pitchFamily="34" charset="0"/>
              </a:rPr>
              <a:t>benutzt</a:t>
            </a:r>
            <a:r>
              <a:rPr kumimoji="0" lang="en-US" sz="1800" b="0" i="0" u="none" strike="noStrike" kern="0" cap="none" spc="0" normalizeH="0" baseline="0" noProof="0" dirty="0">
                <a:ln>
                  <a:noFill/>
                </a:ln>
                <a:solidFill>
                  <a:schemeClr val="bg1"/>
                </a:solidFill>
                <a:effectLst/>
                <a:uLnTx/>
                <a:uFillTx/>
                <a:cs typeface="Segoe UI Semilight" panose="020B0402040204020203" pitchFamily="34" charset="0"/>
              </a:rPr>
              <a:t> </a:t>
            </a:r>
            <a:r>
              <a:rPr kumimoji="0" lang="en-US" sz="1800" b="0" i="0" u="none" strike="noStrike" kern="0" cap="none" spc="0" normalizeH="0" baseline="0" noProof="0" dirty="0" err="1">
                <a:ln>
                  <a:noFill/>
                </a:ln>
                <a:solidFill>
                  <a:schemeClr val="bg1"/>
                </a:solidFill>
                <a:effectLst/>
                <a:uLnTx/>
                <a:uFillTx/>
                <a:cs typeface="Segoe UI Semilight" panose="020B0402040204020203" pitchFamily="34" charset="0"/>
              </a:rPr>
              <a:t>jeden</a:t>
            </a:r>
            <a:r>
              <a:rPr kumimoji="0" lang="en-US" sz="1800" b="0" i="0" u="none" strike="noStrike" kern="0" cap="none" spc="0" normalizeH="0" baseline="0" noProof="0" dirty="0">
                <a:ln>
                  <a:noFill/>
                </a:ln>
                <a:solidFill>
                  <a:schemeClr val="bg1"/>
                </a:solidFill>
                <a:effectLst/>
                <a:uLnTx/>
                <a:uFillTx/>
                <a:cs typeface="Segoe UI Semilight" panose="020B0402040204020203" pitchFamily="34" charset="0"/>
              </a:rPr>
              <a:t> Tag</a:t>
            </a:r>
          </a:p>
        </p:txBody>
      </p:sp>
      <p:sp>
        <p:nvSpPr>
          <p:cNvPr id="42" name="Rectangle 41"/>
          <p:cNvSpPr/>
          <p:nvPr/>
        </p:nvSpPr>
        <p:spPr bwMode="auto">
          <a:xfrm>
            <a:off x="3023659" y="3054643"/>
            <a:ext cx="2688552" cy="1799639"/>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4000" b="0" i="0" u="none" strike="noStrike" kern="0" cap="none" spc="0" normalizeH="0" baseline="0" noProof="0" dirty="0">
                <a:ln>
                  <a:noFill/>
                </a:ln>
                <a:solidFill>
                  <a:srgbClr val="BAD80A"/>
                </a:solidFill>
                <a:effectLst/>
                <a:uLnTx/>
                <a:uFillTx/>
                <a:latin typeface="+mj-lt"/>
                <a:cs typeface="Segoe UI Semibold" panose="020B0702040204020203" pitchFamily="34" charset="0"/>
              </a:rPr>
              <a:t>60 </a:t>
            </a:r>
            <a:r>
              <a:rPr kumimoji="0" lang="en-US" sz="4000" b="0" i="0" u="none" strike="noStrike" kern="0" cap="none" spc="0" normalizeH="0" baseline="0" noProof="0" dirty="0" err="1">
                <a:ln>
                  <a:noFill/>
                </a:ln>
                <a:solidFill>
                  <a:srgbClr val="BAD80A"/>
                </a:solidFill>
                <a:effectLst/>
                <a:uLnTx/>
                <a:uFillTx/>
                <a:latin typeface="+mj-lt"/>
                <a:cs typeface="Segoe UI Semibold" panose="020B0702040204020203" pitchFamily="34" charset="0"/>
              </a:rPr>
              <a:t>Mrd</a:t>
            </a:r>
            <a:r>
              <a:rPr kumimoji="0" lang="en-US" sz="4000" b="0" i="0" u="none" strike="noStrike" kern="0" cap="none" spc="0" normalizeH="0" baseline="0" noProof="0" dirty="0">
                <a:ln>
                  <a:noFill/>
                </a:ln>
                <a:solidFill>
                  <a:srgbClr val="BAD80A"/>
                </a:solidFill>
                <a:effectLst/>
                <a:uLnTx/>
                <a:uFillTx/>
                <a:latin typeface="+mj-lt"/>
                <a:cs typeface="Segoe UI Semibold" panose="020B0702040204020203" pitchFamily="34" charset="0"/>
              </a:rPr>
              <a:t>.</a:t>
            </a:r>
          </a:p>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cs typeface="Segoe UI Semilight" panose="020B0402040204020203" pitchFamily="34" charset="0"/>
              </a:rPr>
              <a:t>Hits in </a:t>
            </a:r>
            <a:r>
              <a:rPr kumimoji="0" lang="en-US" sz="1800" b="0" i="0" u="none" strike="noStrike" kern="0" cap="none" spc="0" normalizeH="0" baseline="0" noProof="0" dirty="0" err="1">
                <a:ln>
                  <a:noFill/>
                </a:ln>
                <a:solidFill>
                  <a:schemeClr val="bg1"/>
                </a:solidFill>
                <a:effectLst/>
                <a:uLnTx/>
                <a:uFillTx/>
                <a:cs typeface="Segoe UI Semilight" panose="020B0402040204020203" pitchFamily="34" charset="0"/>
              </a:rPr>
              <a:t>Webseiten</a:t>
            </a:r>
            <a:r>
              <a:rPr kumimoji="0" lang="en-US" sz="1800" b="0" i="0" u="none" strike="noStrike" kern="0" cap="none" spc="0" normalizeH="0" baseline="0" noProof="0" dirty="0">
                <a:ln>
                  <a:noFill/>
                </a:ln>
                <a:solidFill>
                  <a:schemeClr val="bg1"/>
                </a:solidFill>
                <a:effectLst/>
                <a:uLnTx/>
                <a:uFillTx/>
                <a:cs typeface="Segoe UI Semilight" panose="020B0402040204020203" pitchFamily="34" charset="0"/>
              </a:rPr>
              <a:t> auf</a:t>
            </a:r>
            <a:br>
              <a:rPr kumimoji="0" lang="en-US" sz="1800" b="0" i="0" u="none" strike="noStrike" kern="0" cap="none" spc="0" normalizeH="0" baseline="0" noProof="0" dirty="0">
                <a:ln>
                  <a:noFill/>
                </a:ln>
                <a:solidFill>
                  <a:schemeClr val="bg1"/>
                </a:solidFill>
                <a:effectLst/>
                <a:uLnTx/>
                <a:uFillTx/>
                <a:cs typeface="Segoe UI Semilight" panose="020B0402040204020203" pitchFamily="34" charset="0"/>
              </a:rPr>
            </a:br>
            <a:r>
              <a:rPr kumimoji="0" lang="en-US" sz="1800" b="0" i="0" u="none" strike="noStrike" kern="0" cap="none" spc="0" normalizeH="0" baseline="0" noProof="0" dirty="0">
                <a:ln>
                  <a:noFill/>
                </a:ln>
                <a:solidFill>
                  <a:schemeClr val="bg1"/>
                </a:solidFill>
                <a:effectLst/>
                <a:uLnTx/>
                <a:uFillTx/>
                <a:cs typeface="Segoe UI Semilight" panose="020B0402040204020203" pitchFamily="34" charset="0"/>
              </a:rPr>
              <a:t>Azure Web App Service</a:t>
            </a:r>
          </a:p>
        </p:txBody>
      </p:sp>
      <p:sp>
        <p:nvSpPr>
          <p:cNvPr id="43" name="Rectangle 42"/>
          <p:cNvSpPr/>
          <p:nvPr/>
        </p:nvSpPr>
        <p:spPr bwMode="auto">
          <a:xfrm>
            <a:off x="3023659" y="4898024"/>
            <a:ext cx="2688552" cy="1799639"/>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4000" b="0" i="0" u="none" strike="noStrike" kern="0" cap="none" spc="0" normalizeH="0" baseline="0" noProof="0" dirty="0">
                <a:ln>
                  <a:noFill/>
                </a:ln>
                <a:solidFill>
                  <a:srgbClr val="BAD80A"/>
                </a:solidFill>
                <a:effectLst/>
                <a:uLnTx/>
                <a:uFillTx/>
                <a:latin typeface="+mj-lt"/>
                <a:cs typeface="Segoe UI Semibold" panose="020B0702040204020203" pitchFamily="34" charset="0"/>
              </a:rPr>
              <a:t>1 Bio.</a:t>
            </a:r>
          </a:p>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err="1">
                <a:ln>
                  <a:noFill/>
                </a:ln>
                <a:solidFill>
                  <a:schemeClr val="bg1"/>
                </a:solidFill>
                <a:effectLst/>
                <a:uLnTx/>
                <a:uFillTx/>
                <a:cs typeface="Segoe UI Semilight" panose="020B0402040204020203" pitchFamily="34" charset="0"/>
              </a:rPr>
              <a:t>Nachrichten</a:t>
            </a:r>
            <a:r>
              <a:rPr lang="en-US" kern="0" dirty="0">
                <a:solidFill>
                  <a:schemeClr val="bg1"/>
                </a:solidFill>
                <a:cs typeface="Segoe UI Semilight" panose="020B0402040204020203" pitchFamily="34" charset="0"/>
              </a:rPr>
              <a:t> pro </a:t>
            </a:r>
            <a:r>
              <a:rPr kumimoji="0" lang="en-US" sz="1800" b="0" i="0" u="none" strike="noStrike" kern="0" cap="none" spc="0" normalizeH="0" baseline="0" noProof="0" dirty="0">
                <a:ln>
                  <a:noFill/>
                </a:ln>
                <a:solidFill>
                  <a:schemeClr val="bg1"/>
                </a:solidFill>
                <a:effectLst/>
                <a:uLnTx/>
                <a:uFillTx/>
                <a:cs typeface="Segoe UI Semilight" panose="020B0402040204020203" pitchFamily="34" charset="0"/>
              </a:rPr>
              <a:t>Monat </a:t>
            </a:r>
            <a:r>
              <a:rPr kumimoji="0" lang="en-US" sz="1800" b="0" i="0" u="none" strike="noStrike" kern="0" cap="none" spc="0" normalizeH="0" baseline="0" noProof="0" dirty="0" err="1">
                <a:ln>
                  <a:noFill/>
                </a:ln>
                <a:solidFill>
                  <a:schemeClr val="bg1"/>
                </a:solidFill>
                <a:effectLst/>
                <a:uLnTx/>
                <a:uFillTx/>
                <a:cs typeface="Segoe UI Semilight" panose="020B0402040204020203" pitchFamily="34" charset="0"/>
              </a:rPr>
              <a:t>mit</a:t>
            </a:r>
            <a:r>
              <a:rPr lang="en-US" kern="0" dirty="0">
                <a:solidFill>
                  <a:schemeClr val="bg1"/>
                </a:solidFill>
                <a:cs typeface="Segoe UI Semilight" panose="020B0402040204020203" pitchFamily="34" charset="0"/>
              </a:rPr>
              <a:t> </a:t>
            </a:r>
            <a:r>
              <a:rPr kumimoji="0" lang="en-US" sz="1800" b="0" i="0" u="none" strike="noStrike" kern="0" cap="none" spc="0" normalizeH="0" baseline="0" noProof="0" dirty="0">
                <a:ln>
                  <a:noFill/>
                </a:ln>
                <a:solidFill>
                  <a:schemeClr val="bg1"/>
                </a:solidFill>
                <a:effectLst/>
                <a:uLnTx/>
                <a:uFillTx/>
                <a:cs typeface="Segoe UI Semilight" panose="020B0402040204020203" pitchFamily="34" charset="0"/>
              </a:rPr>
              <a:t>Event Hubs</a:t>
            </a:r>
          </a:p>
        </p:txBody>
      </p:sp>
      <p:sp>
        <p:nvSpPr>
          <p:cNvPr id="45" name="Rectangle 44"/>
          <p:cNvSpPr/>
          <p:nvPr/>
        </p:nvSpPr>
        <p:spPr bwMode="auto">
          <a:xfrm>
            <a:off x="5772680" y="1211263"/>
            <a:ext cx="2688552" cy="1799639"/>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4000" b="0" i="0" u="none" strike="noStrike" kern="0" cap="none" spc="0" normalizeH="0" baseline="0" noProof="0" dirty="0">
                <a:ln>
                  <a:noFill/>
                </a:ln>
                <a:solidFill>
                  <a:srgbClr val="BAD80A"/>
                </a:solidFill>
                <a:effectLst/>
                <a:uLnTx/>
                <a:uFillTx/>
                <a:latin typeface="+mj-lt"/>
                <a:cs typeface="Segoe UI Semibold" panose="020B0702040204020203" pitchFamily="34" charset="0"/>
              </a:rPr>
              <a:t>&gt;50 Bio.</a:t>
            </a:r>
          </a:p>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err="1">
                <a:ln>
                  <a:noFill/>
                </a:ln>
                <a:solidFill>
                  <a:schemeClr val="bg1"/>
                </a:solidFill>
                <a:effectLst/>
                <a:uLnTx/>
                <a:uFillTx/>
                <a:cs typeface="Segoe UI Semilight" panose="020B0402040204020203" pitchFamily="34" charset="0"/>
              </a:rPr>
              <a:t>Speicherobjekte</a:t>
            </a:r>
            <a:br>
              <a:rPr kumimoji="0" lang="en-US" sz="1800" b="0" i="0" u="none" strike="noStrike" kern="0" cap="none" spc="0" normalizeH="0" baseline="0" noProof="0" dirty="0">
                <a:ln>
                  <a:noFill/>
                </a:ln>
                <a:solidFill>
                  <a:schemeClr val="bg1"/>
                </a:solidFill>
                <a:effectLst/>
                <a:uLnTx/>
                <a:uFillTx/>
                <a:cs typeface="Segoe UI Semilight" panose="020B0402040204020203" pitchFamily="34" charset="0"/>
              </a:rPr>
            </a:br>
            <a:r>
              <a:rPr kumimoji="0" lang="en-US" sz="1800" b="0" i="0" u="none" strike="noStrike" kern="0" cap="none" spc="0" normalizeH="0" baseline="0" noProof="0" dirty="0">
                <a:ln>
                  <a:noFill/>
                </a:ln>
                <a:solidFill>
                  <a:schemeClr val="bg1"/>
                </a:solidFill>
                <a:effectLst/>
                <a:uLnTx/>
                <a:uFillTx/>
                <a:cs typeface="Segoe UI Semilight" panose="020B0402040204020203" pitchFamily="34" charset="0"/>
              </a:rPr>
              <a:t>in Azure</a:t>
            </a:r>
          </a:p>
        </p:txBody>
      </p:sp>
      <p:sp>
        <p:nvSpPr>
          <p:cNvPr id="46" name="Rectangle 45"/>
          <p:cNvSpPr/>
          <p:nvPr/>
        </p:nvSpPr>
        <p:spPr bwMode="auto">
          <a:xfrm>
            <a:off x="5772680" y="3054643"/>
            <a:ext cx="2688552" cy="1799639"/>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4000" b="0" i="0" u="none" strike="noStrike" kern="0" cap="none" spc="0" normalizeH="0" baseline="0" noProof="0" dirty="0">
                <a:ln>
                  <a:noFill/>
                </a:ln>
                <a:solidFill>
                  <a:srgbClr val="BAD80A"/>
                </a:solidFill>
                <a:effectLst/>
                <a:uLnTx/>
                <a:uFillTx/>
                <a:latin typeface="+mj-lt"/>
                <a:cs typeface="Segoe UI Semibold" panose="020B0702040204020203" pitchFamily="34" charset="0"/>
              </a:rPr>
              <a:t>&gt;90%</a:t>
            </a:r>
          </a:p>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cs typeface="Segoe UI Semilight" panose="020B0402040204020203" pitchFamily="34" charset="0"/>
              </a:rPr>
              <a:t>Fortune 500 </a:t>
            </a:r>
            <a:br>
              <a:rPr kumimoji="0" lang="en-US" sz="1800" b="0" i="0" u="none" strike="noStrike" kern="0" cap="none" spc="0" normalizeH="0" baseline="0" noProof="0" dirty="0">
                <a:ln>
                  <a:noFill/>
                </a:ln>
                <a:solidFill>
                  <a:schemeClr val="bg1"/>
                </a:solidFill>
                <a:effectLst/>
                <a:uLnTx/>
                <a:uFillTx/>
                <a:cs typeface="Segoe UI Semilight" panose="020B0402040204020203" pitchFamily="34" charset="0"/>
              </a:rPr>
            </a:br>
            <a:r>
              <a:rPr kumimoji="0" lang="en-US" sz="1800" b="0" i="0" u="none" strike="noStrike" kern="0" cap="none" spc="0" normalizeH="0" baseline="0" noProof="0" dirty="0" err="1">
                <a:ln>
                  <a:noFill/>
                </a:ln>
                <a:solidFill>
                  <a:schemeClr val="bg1"/>
                </a:solidFill>
                <a:effectLst/>
                <a:uLnTx/>
                <a:uFillTx/>
                <a:cs typeface="Segoe UI Semilight" panose="020B0402040204020203" pitchFamily="34" charset="0"/>
              </a:rPr>
              <a:t>Unternehmen</a:t>
            </a:r>
            <a:r>
              <a:rPr kumimoji="0" lang="en-US" sz="1800" b="0" i="0" u="none" strike="noStrike" kern="0" cap="none" spc="0" normalizeH="0" baseline="0" noProof="0" dirty="0">
                <a:ln>
                  <a:noFill/>
                </a:ln>
                <a:solidFill>
                  <a:schemeClr val="bg1"/>
                </a:solidFill>
                <a:effectLst/>
                <a:uLnTx/>
                <a:uFillTx/>
                <a:cs typeface="Segoe UI Semilight" panose="020B0402040204020203" pitchFamily="34" charset="0"/>
              </a:rPr>
              <a:t> </a:t>
            </a:r>
            <a:r>
              <a:rPr kumimoji="0" lang="en-US" sz="1800" b="0" i="0" u="none" strike="noStrike" kern="0" cap="none" spc="0" normalizeH="0" baseline="0" noProof="0" dirty="0" err="1">
                <a:ln>
                  <a:noFill/>
                </a:ln>
                <a:solidFill>
                  <a:schemeClr val="bg1"/>
                </a:solidFill>
                <a:effectLst/>
                <a:uLnTx/>
                <a:uFillTx/>
                <a:cs typeface="Segoe UI Semilight" panose="020B0402040204020203" pitchFamily="34" charset="0"/>
              </a:rPr>
              <a:t>benutzen</a:t>
            </a:r>
            <a:br>
              <a:rPr kumimoji="0" lang="en-US" sz="1800" b="0" i="0" u="none" strike="noStrike" kern="0" cap="none" spc="0" normalizeH="0" baseline="0" noProof="0" dirty="0">
                <a:ln>
                  <a:noFill/>
                </a:ln>
                <a:solidFill>
                  <a:schemeClr val="bg1"/>
                </a:solidFill>
                <a:effectLst/>
                <a:uLnTx/>
                <a:uFillTx/>
                <a:cs typeface="Segoe UI Semilight" panose="020B0402040204020203" pitchFamily="34" charset="0"/>
              </a:rPr>
            </a:br>
            <a:r>
              <a:rPr kumimoji="0" lang="en-US" sz="1800" b="0" i="0" u="none" strike="noStrike" kern="0" cap="none" spc="0" normalizeH="0" baseline="0" noProof="0" dirty="0">
                <a:ln>
                  <a:noFill/>
                </a:ln>
                <a:solidFill>
                  <a:schemeClr val="bg1"/>
                </a:solidFill>
                <a:effectLst/>
                <a:uLnTx/>
                <a:uFillTx/>
                <a:cs typeface="Segoe UI Semilight" panose="020B0402040204020203" pitchFamily="34" charset="0"/>
              </a:rPr>
              <a:t>Microsoft Cloud</a:t>
            </a:r>
          </a:p>
        </p:txBody>
      </p:sp>
      <p:sp>
        <p:nvSpPr>
          <p:cNvPr id="47" name="Rectangle 46"/>
          <p:cNvSpPr/>
          <p:nvPr/>
        </p:nvSpPr>
        <p:spPr bwMode="auto">
          <a:xfrm>
            <a:off x="5772680" y="4898024"/>
            <a:ext cx="2688552" cy="1799639"/>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4000" b="0" i="0" u="none" strike="noStrike" kern="0" cap="none" spc="0" normalizeH="0" baseline="0" noProof="0" dirty="0">
                <a:ln>
                  <a:noFill/>
                </a:ln>
                <a:solidFill>
                  <a:srgbClr val="BAD80A"/>
                </a:solidFill>
                <a:effectLst/>
                <a:uLnTx/>
                <a:uFillTx/>
                <a:latin typeface="+mj-lt"/>
                <a:cs typeface="Segoe UI Semibold" panose="020B0702040204020203" pitchFamily="34" charset="0"/>
              </a:rPr>
              <a:t>1.4 Mio.</a:t>
            </a:r>
          </a:p>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cs typeface="Segoe UI Semilight" panose="020B0402040204020203" pitchFamily="34" charset="0"/>
              </a:rPr>
              <a:t>SQL </a:t>
            </a:r>
            <a:r>
              <a:rPr kumimoji="0" lang="en-US" sz="1800" b="0" i="0" u="none" strike="noStrike" kern="0" cap="none" spc="0" normalizeH="0" baseline="0" noProof="0" dirty="0" err="1">
                <a:ln>
                  <a:noFill/>
                </a:ln>
                <a:solidFill>
                  <a:schemeClr val="bg1"/>
                </a:solidFill>
                <a:effectLst/>
                <a:uLnTx/>
                <a:uFillTx/>
                <a:cs typeface="Segoe UI Semilight" panose="020B0402040204020203" pitchFamily="34" charset="0"/>
              </a:rPr>
              <a:t>Datenbanken</a:t>
            </a:r>
            <a:br>
              <a:rPr kumimoji="0" lang="en-US" sz="1800" b="0" i="0" u="none" strike="noStrike" kern="0" cap="none" spc="0" normalizeH="0" baseline="0" noProof="0" dirty="0">
                <a:ln>
                  <a:noFill/>
                </a:ln>
                <a:solidFill>
                  <a:schemeClr val="bg1"/>
                </a:solidFill>
                <a:effectLst/>
                <a:uLnTx/>
                <a:uFillTx/>
                <a:cs typeface="Segoe UI Semilight" panose="020B0402040204020203" pitchFamily="34" charset="0"/>
              </a:rPr>
            </a:br>
            <a:r>
              <a:rPr kumimoji="0" lang="en-US" sz="1800" b="0" i="0" u="none" strike="noStrike" kern="0" cap="none" spc="0" normalizeH="0" baseline="0" noProof="0" dirty="0" err="1">
                <a:ln>
                  <a:noFill/>
                </a:ln>
                <a:solidFill>
                  <a:schemeClr val="bg1"/>
                </a:solidFill>
                <a:effectLst/>
                <a:uLnTx/>
                <a:uFillTx/>
                <a:cs typeface="Segoe UI Semilight" panose="020B0402040204020203" pitchFamily="34" charset="0"/>
              </a:rPr>
              <a:t>ausgerollt</a:t>
            </a:r>
            <a:r>
              <a:rPr kumimoji="0" lang="en-US" sz="1800" b="0" i="0" u="none" strike="noStrike" kern="0" cap="none" spc="0" normalizeH="0" baseline="0" noProof="0" dirty="0">
                <a:ln>
                  <a:noFill/>
                </a:ln>
                <a:solidFill>
                  <a:schemeClr val="bg1"/>
                </a:solidFill>
                <a:effectLst/>
                <a:uLnTx/>
                <a:uFillTx/>
                <a:cs typeface="Segoe UI Semilight" panose="020B0402040204020203" pitchFamily="34" charset="0"/>
              </a:rPr>
              <a:t> in Azure</a:t>
            </a:r>
          </a:p>
        </p:txBody>
      </p:sp>
      <p:sp>
        <p:nvSpPr>
          <p:cNvPr id="2" name="Title 1"/>
          <p:cNvSpPr>
            <a:spLocks noGrp="1"/>
          </p:cNvSpPr>
          <p:nvPr>
            <p:ph type="title"/>
          </p:nvPr>
        </p:nvSpPr>
        <p:spPr/>
        <p:txBody>
          <a:bodyPr/>
          <a:lstStyle/>
          <a:p>
            <a:r>
              <a:rPr lang="en-US" dirty="0" err="1"/>
              <a:t>Erstmals</a:t>
            </a:r>
            <a:r>
              <a:rPr lang="en-US" dirty="0"/>
              <a:t>.... </a:t>
            </a:r>
            <a:r>
              <a:rPr lang="en-US" dirty="0" err="1"/>
              <a:t>Danke</a:t>
            </a:r>
            <a:r>
              <a:rPr lang="en-US" dirty="0"/>
              <a:t>!</a:t>
            </a:r>
          </a:p>
        </p:txBody>
      </p:sp>
      <p:grpSp>
        <p:nvGrpSpPr>
          <p:cNvPr id="8" name="Group 7"/>
          <p:cNvGrpSpPr/>
          <p:nvPr/>
        </p:nvGrpSpPr>
        <p:grpSpPr>
          <a:xfrm>
            <a:off x="8461232" y="1211263"/>
            <a:ext cx="3700606" cy="5486400"/>
            <a:chOff x="8461232" y="1211263"/>
            <a:chExt cx="3700606" cy="5486400"/>
          </a:xfrm>
        </p:grpSpPr>
        <p:sp>
          <p:nvSpPr>
            <p:cNvPr id="52" name="Rectangle 51"/>
            <p:cNvSpPr/>
            <p:nvPr/>
          </p:nvSpPr>
          <p:spPr bwMode="auto">
            <a:xfrm>
              <a:off x="8521700" y="1211263"/>
              <a:ext cx="3640138" cy="5486400"/>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Light"/>
              </a:endParaRPr>
            </a:p>
          </p:txBody>
        </p:sp>
        <p:sp>
          <p:nvSpPr>
            <p:cNvPr id="6" name="TextBox 5"/>
            <p:cNvSpPr txBox="1"/>
            <p:nvPr/>
          </p:nvSpPr>
          <p:spPr>
            <a:xfrm>
              <a:off x="8461232" y="2512275"/>
              <a:ext cx="975267" cy="1718932"/>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0" b="0" i="0" u="none" strike="noStrike" kern="0" cap="none" spc="0" normalizeH="0" baseline="0" noProof="0" dirty="0">
                  <a:ln>
                    <a:noFill/>
                  </a:ln>
                  <a:gradFill>
                    <a:gsLst>
                      <a:gs pos="2917">
                        <a:schemeClr val="bg2"/>
                      </a:gs>
                      <a:gs pos="100000">
                        <a:schemeClr val="bg2"/>
                      </a:gs>
                    </a:gsLst>
                    <a:lin ang="5400000" scaled="0"/>
                  </a:gradFill>
                  <a:effectLst/>
                  <a:uLnTx/>
                  <a:uFillTx/>
                  <a:latin typeface="Adobe Garamond Pro Bold" panose="02020702060506020403" pitchFamily="18" charset="0"/>
                </a:rPr>
                <a:t>“</a:t>
              </a:r>
            </a:p>
          </p:txBody>
        </p:sp>
        <p:sp>
          <p:nvSpPr>
            <p:cNvPr id="53" name="Rectangle 52"/>
            <p:cNvSpPr/>
            <p:nvPr/>
          </p:nvSpPr>
          <p:spPr bwMode="auto">
            <a:xfrm>
              <a:off x="8818889" y="3170426"/>
              <a:ext cx="3124472" cy="15680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32563" eaLnBrk="1" fontAlgn="auto" latinLnBrk="0" hangingPunct="1">
                <a:lnSpc>
                  <a:spcPct val="90000"/>
                </a:lnSpc>
                <a:spcBef>
                  <a:spcPts val="1200"/>
                </a:spcBef>
                <a:spcAft>
                  <a:spcPts val="0"/>
                </a:spcAft>
                <a:buClrTx/>
                <a:buSzTx/>
                <a:buFontTx/>
                <a:buNone/>
                <a:tabLst/>
                <a:defRPr/>
              </a:pPr>
              <a:r>
                <a:rPr kumimoji="0" lang="en-US" sz="2400" b="0" i="1" u="none" strike="noStrike" kern="0" cap="none" spc="0" normalizeH="0" baseline="0" noProof="0" dirty="0">
                  <a:ln>
                    <a:noFill/>
                  </a:ln>
                  <a:solidFill>
                    <a:srgbClr val="FFFFFF"/>
                  </a:solidFill>
                  <a:effectLst/>
                  <a:uLnTx/>
                  <a:uFillTx/>
                  <a:latin typeface="Segoe UI Light"/>
                </a:rPr>
                <a:t>Microsoft is growing its cloud revenue faster than Amazon</a:t>
              </a:r>
            </a:p>
            <a:p>
              <a:pPr marL="0" marR="0" lvl="0" indent="857250" defTabSz="932563" eaLnBrk="1" fontAlgn="auto" latinLnBrk="0" hangingPunct="1">
                <a:lnSpc>
                  <a:spcPct val="90000"/>
                </a:lnSpc>
                <a:spcBef>
                  <a:spcPts val="120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rPr>
                <a:t>—Business Insider 2016</a:t>
              </a:r>
            </a:p>
          </p:txBody>
        </p:sp>
      </p:grpSp>
      <p:sp>
        <p:nvSpPr>
          <p:cNvPr id="23" name="TextBox 22"/>
          <p:cNvSpPr txBox="1"/>
          <p:nvPr/>
        </p:nvSpPr>
        <p:spPr>
          <a:xfrm rot="10800000">
            <a:off x="11356392" y="2911903"/>
            <a:ext cx="975267" cy="1718932"/>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0" b="0" i="0" u="none" strike="noStrike" kern="0" cap="none" spc="0" normalizeH="0" baseline="0" noProof="0" dirty="0">
                <a:ln>
                  <a:noFill/>
                </a:ln>
                <a:gradFill>
                  <a:gsLst>
                    <a:gs pos="2917">
                      <a:schemeClr val="bg2"/>
                    </a:gs>
                    <a:gs pos="100000">
                      <a:schemeClr val="bg2"/>
                    </a:gs>
                  </a:gsLst>
                  <a:lin ang="5400000" scaled="0"/>
                </a:gradFill>
                <a:effectLst/>
                <a:uLnTx/>
                <a:uFillTx/>
                <a:latin typeface="Adobe Garamond Pro Bold" panose="02020702060506020403" pitchFamily="18" charset="0"/>
              </a:rPr>
              <a:t>“</a:t>
            </a:r>
          </a:p>
        </p:txBody>
      </p:sp>
      <p:sp>
        <p:nvSpPr>
          <p:cNvPr id="5" name="TextBox 4"/>
          <p:cNvSpPr txBox="1"/>
          <p:nvPr/>
        </p:nvSpPr>
        <p:spPr>
          <a:xfrm>
            <a:off x="104817" y="6589363"/>
            <a:ext cx="2296334" cy="544765"/>
          </a:xfrm>
          <a:prstGeom prst="rect">
            <a:avLst/>
          </a:prstGeom>
          <a:noFill/>
        </p:spPr>
        <p:txBody>
          <a:bodyPr wrap="none" lIns="182880" tIns="146304" rIns="182880" bIns="146304" rtlCol="0">
            <a:spAutoFit/>
          </a:bodyPr>
          <a:lstStyle/>
          <a:p>
            <a:pPr>
              <a:lnSpc>
                <a:spcPct val="90000"/>
              </a:lnSpc>
              <a:spcAft>
                <a:spcPts val="600"/>
              </a:spcAft>
            </a:pPr>
            <a:r>
              <a:rPr lang="de-DE" dirty="0">
                <a:solidFill>
                  <a:schemeClr val="bg1">
                    <a:lumMod val="40000"/>
                    <a:lumOff val="60000"/>
                  </a:schemeClr>
                </a:solidFill>
              </a:rPr>
              <a:t>1 Bio. = 1,000 Mrd.</a:t>
            </a:r>
            <a:endParaRPr lang="en-US" dirty="0" err="1">
              <a:solidFill>
                <a:schemeClr val="bg1">
                  <a:lumMod val="40000"/>
                  <a:lumOff val="60000"/>
                </a:schemeClr>
              </a:solidFill>
            </a:endParaRPr>
          </a:p>
        </p:txBody>
      </p:sp>
      <p:pic>
        <p:nvPicPr>
          <p:cNvPr id="7" name="Picture 6"/>
          <p:cNvPicPr>
            <a:picLocks noChangeAspect="1"/>
          </p:cNvPicPr>
          <p:nvPr/>
        </p:nvPicPr>
        <p:blipFill>
          <a:blip r:embed="rId4"/>
          <a:stretch>
            <a:fillRect/>
          </a:stretch>
        </p:blipFill>
        <p:spPr>
          <a:xfrm rot="626132">
            <a:off x="8055539" y="2649652"/>
            <a:ext cx="4109868" cy="2554476"/>
          </a:xfrm>
          <a:prstGeom prst="rect">
            <a:avLst/>
          </a:prstGeom>
          <a:ln>
            <a:solidFill>
              <a:schemeClr val="tx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14B824AD-B6DD-49E6-A625-91A2D076C2B4}"/>
              </a:ext>
            </a:extLst>
          </p:cNvPr>
          <p:cNvPicPr>
            <a:picLocks noChangeAspect="1"/>
          </p:cNvPicPr>
          <p:nvPr/>
        </p:nvPicPr>
        <p:blipFill>
          <a:blip r:embed="rId5"/>
          <a:stretch>
            <a:fillRect/>
          </a:stretch>
        </p:blipFill>
        <p:spPr>
          <a:xfrm rot="21416708">
            <a:off x="7590733" y="3684338"/>
            <a:ext cx="4663391" cy="1032124"/>
          </a:xfrm>
          <a:prstGeom prst="rect">
            <a:avLst/>
          </a:prstGeom>
          <a:ln>
            <a:solidFill>
              <a:schemeClr val="tx1"/>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8200D4C0-8B56-4899-B674-99A175CD44E9}"/>
              </a:ext>
            </a:extLst>
          </p:cNvPr>
          <p:cNvPicPr>
            <a:picLocks noChangeAspect="1"/>
          </p:cNvPicPr>
          <p:nvPr/>
        </p:nvPicPr>
        <p:blipFill>
          <a:blip r:embed="rId6"/>
          <a:stretch>
            <a:fillRect/>
          </a:stretch>
        </p:blipFill>
        <p:spPr>
          <a:xfrm rot="21274435">
            <a:off x="6087831" y="2727587"/>
            <a:ext cx="6218235" cy="1508668"/>
          </a:xfrm>
          <a:prstGeom prst="rect">
            <a:avLst/>
          </a:prstGeom>
          <a:ln>
            <a:solidFill>
              <a:schemeClr val="tx1"/>
            </a:solidFill>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290908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35" presetClass="path" presetSubtype="0" decel="100000" fill="hold" grpId="1" nodeType="withEffect">
                                  <p:stCondLst>
                                    <p:cond delay="0"/>
                                  </p:stCondLst>
                                  <p:childTnLst>
                                    <p:animMotion origin="layout" path="M 2.39469E-6 -2.26055E-6 L -0.07812 -2.26055E-6 " pathEditMode="relative" rAng="0" ptsTypes="AA">
                                      <p:cBhvr>
                                        <p:cTn id="9" dur="1000" spd="-100000" fill="hold"/>
                                        <p:tgtEl>
                                          <p:spTgt spid="55"/>
                                        </p:tgtEl>
                                        <p:attrNameLst>
                                          <p:attrName>ppt_x</p:attrName>
                                          <p:attrName>ppt_y</p:attrName>
                                        </p:attrNameLst>
                                      </p:cBhvr>
                                      <p:rCtr x="-3906" y="0"/>
                                    </p:animMotion>
                                  </p:childTnLst>
                                </p:cTn>
                              </p:par>
                              <p:par>
                                <p:cTn id="10" presetID="10" presetClass="entr" presetSubtype="0" fill="hold" grpId="0" nodeType="withEffect">
                                  <p:stCondLst>
                                    <p:cond delay="10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par>
                                <p:cTn id="13" presetID="35" presetClass="path" presetSubtype="0" decel="100000" fill="hold" grpId="1" nodeType="withEffect">
                                  <p:stCondLst>
                                    <p:cond delay="100"/>
                                  </p:stCondLst>
                                  <p:childTnLst>
                                    <p:animMotion origin="layout" path="M 7.14833E-8 4.52111E-6 L -0.07812 4.52111E-6 " pathEditMode="relative" rAng="0" ptsTypes="AA">
                                      <p:cBhvr>
                                        <p:cTn id="14" dur="1000" spd="-100000" fill="hold"/>
                                        <p:tgtEl>
                                          <p:spTgt spid="57"/>
                                        </p:tgtEl>
                                        <p:attrNameLst>
                                          <p:attrName>ppt_x</p:attrName>
                                          <p:attrName>ppt_y</p:attrName>
                                        </p:attrNameLst>
                                      </p:cBhvr>
                                      <p:rCtr x="-3906" y="0"/>
                                    </p:animMotion>
                                  </p:childTnLst>
                                </p:cTn>
                              </p:par>
                              <p:par>
                                <p:cTn id="15" presetID="10" presetClass="entr" presetSubtype="0" fill="hold" grpId="0" nodeType="withEffect">
                                  <p:stCondLst>
                                    <p:cond delay="20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par>
                                <p:cTn id="18" presetID="35" presetClass="path" presetSubtype="0" decel="100000" fill="hold" grpId="1" nodeType="withEffect">
                                  <p:stCondLst>
                                    <p:cond delay="200"/>
                                  </p:stCondLst>
                                  <p:childTnLst>
                                    <p:animMotion origin="layout" path="M 1.99643E-6 3.80844E-6 L -0.07812 3.80844E-6 " pathEditMode="relative" rAng="0" ptsTypes="AA">
                                      <p:cBhvr>
                                        <p:cTn id="19" dur="1000" spd="-100000" fill="hold"/>
                                        <p:tgtEl>
                                          <p:spTgt spid="59"/>
                                        </p:tgtEl>
                                        <p:attrNameLst>
                                          <p:attrName>ppt_x</p:attrName>
                                          <p:attrName>ppt_y</p:attrName>
                                        </p:attrNameLst>
                                      </p:cBhvr>
                                      <p:rCtr x="-3906" y="0"/>
                                    </p:animMotion>
                                  </p:childTnLst>
                                </p:cTn>
                              </p:par>
                              <p:par>
                                <p:cTn id="20" presetID="10" presetClass="entr" presetSubtype="0" fill="hold" grpId="0" nodeType="withEffect">
                                  <p:stCondLst>
                                    <p:cond delay="30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63" presetClass="path" presetSubtype="0" decel="100000" fill="hold" grpId="1" nodeType="withEffect">
                                  <p:stCondLst>
                                    <p:cond delay="300"/>
                                  </p:stCondLst>
                                  <p:childTnLst>
                                    <p:animMotion origin="layout" path="M -4.35282E-6 -3.90377E-6 L 0.06434 -3.90377E-6 " pathEditMode="relative" rAng="0" ptsTypes="AA">
                                      <p:cBhvr>
                                        <p:cTn id="24" dur="1000" spd="-100000" fill="hold"/>
                                        <p:tgtEl>
                                          <p:spTgt spid="60"/>
                                        </p:tgtEl>
                                        <p:attrNameLst>
                                          <p:attrName>ppt_x</p:attrName>
                                          <p:attrName>ppt_y</p:attrName>
                                        </p:attrNameLst>
                                      </p:cBhvr>
                                      <p:rCtr x="3217" y="0"/>
                                    </p:animMotion>
                                  </p:childTnLst>
                                </p:cTn>
                              </p:par>
                              <p:par>
                                <p:cTn id="25" presetID="10" presetClass="entr" presetSubtype="0" fill="hold" grpId="0" nodeType="withEffect">
                                  <p:stCondLst>
                                    <p:cond delay="20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63" presetClass="path" presetSubtype="0" decel="100000" fill="hold" grpId="1" nodeType="withEffect">
                                  <p:stCondLst>
                                    <p:cond delay="200"/>
                                  </p:stCondLst>
                                  <p:childTnLst>
                                    <p:animMotion origin="layout" path="M -3.5614E-6 7.71675E-7 L 0.06434 7.71675E-7 " pathEditMode="relative" rAng="0" ptsTypes="AA">
                                      <p:cBhvr>
                                        <p:cTn id="29" dur="1000" spd="-100000" fill="hold"/>
                                        <p:tgtEl>
                                          <p:spTgt spid="58"/>
                                        </p:tgtEl>
                                        <p:attrNameLst>
                                          <p:attrName>ppt_x</p:attrName>
                                          <p:attrName>ppt_y</p:attrName>
                                        </p:attrNameLst>
                                      </p:cBhvr>
                                      <p:rCtr x="3217" y="0"/>
                                    </p:animMotion>
                                  </p:childTnLst>
                                </p:cTn>
                              </p:par>
                              <p:par>
                                <p:cTn id="30" presetID="10" presetClass="entr" presetSubtype="0" fill="hold" grpId="0" nodeType="withEffect">
                                  <p:stCondLst>
                                    <p:cond delay="10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par>
                                <p:cTn id="33" presetID="63" presetClass="path" presetSubtype="0" decel="100000" fill="hold" grpId="1" nodeType="withEffect">
                                  <p:stCondLst>
                                    <p:cond delay="100"/>
                                  </p:stCondLst>
                                  <p:childTnLst>
                                    <p:animMotion origin="layout" path="M -2.2313E-6 -2.4512E-6 L 0.06434 -2.4512E-6 " pathEditMode="relative" rAng="0" ptsTypes="AA">
                                      <p:cBhvr>
                                        <p:cTn id="34" dur="1000" spd="-100000" fill="hold"/>
                                        <p:tgtEl>
                                          <p:spTgt spid="56"/>
                                        </p:tgtEl>
                                        <p:attrNameLst>
                                          <p:attrName>ppt_x</p:attrName>
                                          <p:attrName>ppt_y</p:attrName>
                                        </p:attrNameLst>
                                      </p:cBhvr>
                                      <p:rCtr x="3217" y="0"/>
                                    </p:animMotion>
                                  </p:childTnLst>
                                </p:cTn>
                              </p:par>
                              <p:par>
                                <p:cTn id="35" presetID="10" presetClass="entr" presetSubtype="0" fill="hold" grpId="0" nodeType="withEffect">
                                  <p:stCondLst>
                                    <p:cond delay="50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par>
                                <p:cTn id="38" presetID="42" presetClass="path" presetSubtype="0" decel="100000" fill="hold" grpId="1" nodeType="withEffect">
                                  <p:stCondLst>
                                    <p:cond delay="500"/>
                                  </p:stCondLst>
                                  <p:childTnLst>
                                    <p:animMotion origin="layout" path="M -1.68496E-6 -1.0985E-6 L -1.68496E-6 0.07989 " pathEditMode="relative" rAng="0" ptsTypes="AA">
                                      <p:cBhvr>
                                        <p:cTn id="39" dur="750" spd="-100000" fill="hold"/>
                                        <p:tgtEl>
                                          <p:spTgt spid="3"/>
                                        </p:tgtEl>
                                        <p:attrNameLst>
                                          <p:attrName>ppt_x</p:attrName>
                                          <p:attrName>ppt_y</p:attrName>
                                        </p:attrNameLst>
                                      </p:cBhvr>
                                      <p:rCtr x="0" y="3995"/>
                                    </p:animMotion>
                                  </p:childTnLst>
                                </p:cTn>
                              </p:par>
                              <p:par>
                                <p:cTn id="40" presetID="10" presetClass="entr" presetSubtype="0" fill="hold" grpId="0" nodeType="withEffect">
                                  <p:stCondLst>
                                    <p:cond delay="50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42" presetClass="path" presetSubtype="0" decel="100000" fill="hold" grpId="1" nodeType="withEffect">
                                  <p:stCondLst>
                                    <p:cond delay="500"/>
                                  </p:stCondLst>
                                  <p:childTnLst>
                                    <p:animMotion origin="layout" path="M -1.68496E-6 -1.0985E-6 L -1.68496E-6 0.07989 " pathEditMode="relative" rAng="0" ptsTypes="AA">
                                      <p:cBhvr>
                                        <p:cTn id="44" dur="750" spd="-100000" fill="hold"/>
                                        <p:tgtEl>
                                          <p:spTgt spid="41"/>
                                        </p:tgtEl>
                                        <p:attrNameLst>
                                          <p:attrName>ppt_x</p:attrName>
                                          <p:attrName>ppt_y</p:attrName>
                                        </p:attrNameLst>
                                      </p:cBhvr>
                                      <p:rCtr x="0" y="3995"/>
                                    </p:animMotion>
                                  </p:childTnLst>
                                </p:cTn>
                              </p:par>
                              <p:par>
                                <p:cTn id="45" presetID="10" presetClass="entr" presetSubtype="0" fill="hold" grpId="0" nodeType="withEffect">
                                  <p:stCondLst>
                                    <p:cond delay="50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par>
                                <p:cTn id="48" presetID="42" presetClass="path" presetSubtype="0" decel="100000" fill="hold" grpId="1" nodeType="withEffect">
                                  <p:stCondLst>
                                    <p:cond delay="500"/>
                                  </p:stCondLst>
                                  <p:childTnLst>
                                    <p:animMotion origin="layout" path="M -1.68496E-6 -1.0985E-6 L -1.68496E-6 0.07989 " pathEditMode="relative" rAng="0" ptsTypes="AA">
                                      <p:cBhvr>
                                        <p:cTn id="49" dur="750" spd="-100000" fill="hold"/>
                                        <p:tgtEl>
                                          <p:spTgt spid="45"/>
                                        </p:tgtEl>
                                        <p:attrNameLst>
                                          <p:attrName>ppt_x</p:attrName>
                                          <p:attrName>ppt_y</p:attrName>
                                        </p:attrNameLst>
                                      </p:cBhvr>
                                      <p:rCtr x="0" y="3995"/>
                                    </p:animMotion>
                                  </p:childTnLst>
                                </p:cTn>
                              </p:par>
                              <p:par>
                                <p:cTn id="50" presetID="10" presetClass="entr" presetSubtype="0" fill="hold" grpId="0" nodeType="withEffect">
                                  <p:stCondLst>
                                    <p:cond delay="65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42" presetClass="path" presetSubtype="0" decel="100000" fill="hold" grpId="1" nodeType="withEffect">
                                  <p:stCondLst>
                                    <p:cond delay="650"/>
                                  </p:stCondLst>
                                  <p:childTnLst>
                                    <p:animMotion origin="layout" path="M -1.68496E-6 -1.0985E-6 L -1.68496E-6 0.07989 " pathEditMode="relative" rAng="0" ptsTypes="AA">
                                      <p:cBhvr>
                                        <p:cTn id="54" dur="750" spd="-100000" fill="hold"/>
                                        <p:tgtEl>
                                          <p:spTgt spid="34"/>
                                        </p:tgtEl>
                                        <p:attrNameLst>
                                          <p:attrName>ppt_x</p:attrName>
                                          <p:attrName>ppt_y</p:attrName>
                                        </p:attrNameLst>
                                      </p:cBhvr>
                                      <p:rCtr x="0" y="3995"/>
                                    </p:animMotion>
                                  </p:childTnLst>
                                </p:cTn>
                              </p:par>
                              <p:par>
                                <p:cTn id="55" presetID="10" presetClass="entr" presetSubtype="0" fill="hold" grpId="0" nodeType="withEffect">
                                  <p:stCondLst>
                                    <p:cond delay="65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par>
                                <p:cTn id="58" presetID="42" presetClass="path" presetSubtype="0" decel="100000" fill="hold" grpId="1" nodeType="withEffect">
                                  <p:stCondLst>
                                    <p:cond delay="650"/>
                                  </p:stCondLst>
                                  <p:childTnLst>
                                    <p:animMotion origin="layout" path="M -1.68496E-6 -1.0985E-6 L -1.68496E-6 0.07989 " pathEditMode="relative" rAng="0" ptsTypes="AA">
                                      <p:cBhvr>
                                        <p:cTn id="59" dur="750" spd="-100000" fill="hold"/>
                                        <p:tgtEl>
                                          <p:spTgt spid="42"/>
                                        </p:tgtEl>
                                        <p:attrNameLst>
                                          <p:attrName>ppt_x</p:attrName>
                                          <p:attrName>ppt_y</p:attrName>
                                        </p:attrNameLst>
                                      </p:cBhvr>
                                      <p:rCtr x="0" y="3995"/>
                                    </p:animMotion>
                                  </p:childTnLst>
                                </p:cTn>
                              </p:par>
                              <p:par>
                                <p:cTn id="60" presetID="10" presetClass="entr" presetSubtype="0" fill="hold" grpId="0" nodeType="withEffect">
                                  <p:stCondLst>
                                    <p:cond delay="65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par>
                                <p:cTn id="63" presetID="42" presetClass="path" presetSubtype="0" decel="100000" fill="hold" grpId="1" nodeType="withEffect">
                                  <p:stCondLst>
                                    <p:cond delay="650"/>
                                  </p:stCondLst>
                                  <p:childTnLst>
                                    <p:animMotion origin="layout" path="M -1.68496E-6 -1.0985E-6 L -1.68496E-6 0.07989 " pathEditMode="relative" rAng="0" ptsTypes="AA">
                                      <p:cBhvr>
                                        <p:cTn id="64" dur="750" spd="-100000" fill="hold"/>
                                        <p:tgtEl>
                                          <p:spTgt spid="46"/>
                                        </p:tgtEl>
                                        <p:attrNameLst>
                                          <p:attrName>ppt_x</p:attrName>
                                          <p:attrName>ppt_y</p:attrName>
                                        </p:attrNameLst>
                                      </p:cBhvr>
                                      <p:rCtr x="0" y="3995"/>
                                    </p:animMotion>
                                  </p:childTnLst>
                                </p:cTn>
                              </p:par>
                              <p:par>
                                <p:cTn id="65" presetID="10" presetClass="entr" presetSubtype="0" fill="hold" grpId="0" nodeType="withEffect">
                                  <p:stCondLst>
                                    <p:cond delay="80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500"/>
                                        <p:tgtEl>
                                          <p:spTgt spid="37"/>
                                        </p:tgtEl>
                                      </p:cBhvr>
                                    </p:animEffect>
                                  </p:childTnLst>
                                </p:cTn>
                              </p:par>
                              <p:par>
                                <p:cTn id="68" presetID="42" presetClass="path" presetSubtype="0" decel="100000" fill="hold" grpId="1" nodeType="withEffect">
                                  <p:stCondLst>
                                    <p:cond delay="800"/>
                                  </p:stCondLst>
                                  <p:childTnLst>
                                    <p:animMotion origin="layout" path="M -1.68496E-6 -1.0985E-6 L -1.68496E-6 0.07989 " pathEditMode="relative" rAng="0" ptsTypes="AA">
                                      <p:cBhvr>
                                        <p:cTn id="69" dur="750" spd="-100000" fill="hold"/>
                                        <p:tgtEl>
                                          <p:spTgt spid="37"/>
                                        </p:tgtEl>
                                        <p:attrNameLst>
                                          <p:attrName>ppt_x</p:attrName>
                                          <p:attrName>ppt_y</p:attrName>
                                        </p:attrNameLst>
                                      </p:cBhvr>
                                      <p:rCtr x="0" y="3995"/>
                                    </p:animMotion>
                                  </p:childTnLst>
                                </p:cTn>
                              </p:par>
                              <p:par>
                                <p:cTn id="70" presetID="10" presetClass="entr" presetSubtype="0" fill="hold" grpId="0" nodeType="withEffect">
                                  <p:stCondLst>
                                    <p:cond delay="80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42" presetClass="path" presetSubtype="0" decel="100000" fill="hold" grpId="1" nodeType="withEffect">
                                  <p:stCondLst>
                                    <p:cond delay="800"/>
                                  </p:stCondLst>
                                  <p:childTnLst>
                                    <p:animMotion origin="layout" path="M -1.68496E-6 -1.0985E-6 L -1.68496E-6 0.07989 " pathEditMode="relative" rAng="0" ptsTypes="AA">
                                      <p:cBhvr>
                                        <p:cTn id="74" dur="750" spd="-100000" fill="hold"/>
                                        <p:tgtEl>
                                          <p:spTgt spid="43"/>
                                        </p:tgtEl>
                                        <p:attrNameLst>
                                          <p:attrName>ppt_x</p:attrName>
                                          <p:attrName>ppt_y</p:attrName>
                                        </p:attrNameLst>
                                      </p:cBhvr>
                                      <p:rCtr x="0" y="3995"/>
                                    </p:animMotion>
                                  </p:childTnLst>
                                </p:cTn>
                              </p:par>
                              <p:par>
                                <p:cTn id="75" presetID="10" presetClass="entr" presetSubtype="0" fill="hold" grpId="0" nodeType="withEffect">
                                  <p:stCondLst>
                                    <p:cond delay="8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500"/>
                                        <p:tgtEl>
                                          <p:spTgt spid="47"/>
                                        </p:tgtEl>
                                      </p:cBhvr>
                                    </p:animEffect>
                                  </p:childTnLst>
                                </p:cTn>
                              </p:par>
                              <p:par>
                                <p:cTn id="78" presetID="42" presetClass="path" presetSubtype="0" decel="100000" fill="hold" grpId="1" nodeType="withEffect">
                                  <p:stCondLst>
                                    <p:cond delay="800"/>
                                  </p:stCondLst>
                                  <p:childTnLst>
                                    <p:animMotion origin="layout" path="M -1.68496E-6 -1.0985E-6 L -1.68496E-6 0.07989 " pathEditMode="relative" rAng="0" ptsTypes="AA">
                                      <p:cBhvr>
                                        <p:cTn id="79" dur="750" spd="-100000" fill="hold"/>
                                        <p:tgtEl>
                                          <p:spTgt spid="47"/>
                                        </p:tgtEl>
                                        <p:attrNameLst>
                                          <p:attrName>ppt_x</p:attrName>
                                          <p:attrName>ppt_y</p:attrName>
                                        </p:attrNameLst>
                                      </p:cBhvr>
                                      <p:rCtr x="0" y="3995"/>
                                    </p:animMotion>
                                  </p:childTnLst>
                                </p:cTn>
                              </p:par>
                            </p:childTnLst>
                          </p:cTn>
                        </p:par>
                        <p:par>
                          <p:cTn id="80" fill="hold">
                            <p:stCondLst>
                              <p:cond delay="1550"/>
                            </p:stCondLst>
                            <p:childTnLst>
                              <p:par>
                                <p:cTn id="81" presetID="10" presetClass="entr" presetSubtype="0" fill="hold" nodeType="after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par>
                                <p:cTn id="84" presetID="63" presetClass="path" presetSubtype="0" decel="100000" fill="hold" nodeType="withEffect">
                                  <p:stCondLst>
                                    <p:cond delay="0"/>
                                  </p:stCondLst>
                                  <p:childTnLst>
                                    <p:animMotion origin="layout" path="M 1.62369E-6 4.5892E-6 L 0.25006 4.5892E-6 " pathEditMode="relative" rAng="0" ptsTypes="AA">
                                      <p:cBhvr>
                                        <p:cTn id="85" dur="750" spd="-100000" fill="hold"/>
                                        <p:tgtEl>
                                          <p:spTgt spid="8"/>
                                        </p:tgtEl>
                                        <p:attrNameLst>
                                          <p:attrName>ppt_x</p:attrName>
                                          <p:attrName>ppt_y</p:attrName>
                                        </p:attrNameLst>
                                      </p:cBhvr>
                                      <p:rCtr x="12497" y="0"/>
                                    </p:animMotion>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7"/>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4"/>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3" grpId="0" animBg="1"/>
      <p:bldP spid="3" grpId="1" animBg="1"/>
      <p:bldP spid="34" grpId="0" animBg="1"/>
      <p:bldP spid="34" grpId="1" animBg="1"/>
      <p:bldP spid="37" grpId="0" animBg="1"/>
      <p:bldP spid="37" grpId="1" animBg="1"/>
      <p:bldP spid="41" grpId="0" animBg="1"/>
      <p:bldP spid="41" grpId="1" animBg="1"/>
      <p:bldP spid="42" grpId="0" animBg="1"/>
      <p:bldP spid="42" grpId="1" animBg="1"/>
      <p:bldP spid="43" grpId="0" animBg="1"/>
      <p:bldP spid="43" grpId="1" animBg="1"/>
      <p:bldP spid="45" grpId="0" animBg="1"/>
      <p:bldP spid="45" grpId="1" animBg="1"/>
      <p:bldP spid="46" grpId="0" animBg="1"/>
      <p:bldP spid="46" grpId="1" animBg="1"/>
      <p:bldP spid="47" grpId="0" animBg="1"/>
      <p:bldP spid="4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99161" y="1516062"/>
            <a:ext cx="11887200" cy="3933384"/>
          </a:xfrm>
        </p:spPr>
        <p:txBody>
          <a:bodyPr/>
          <a:lstStyle/>
          <a:p>
            <a:r>
              <a:rPr lang="de-DE" dirty="0"/>
              <a:t>WLAN:</a:t>
            </a:r>
          </a:p>
          <a:p>
            <a:pPr lvl="1"/>
            <a:r>
              <a:rPr lang="de-DE" dirty="0"/>
              <a:t>SSID: MSFTGuest</a:t>
            </a:r>
          </a:p>
          <a:p>
            <a:pPr lvl="1"/>
            <a:r>
              <a:rPr lang="de-DE" u="sng" dirty="0"/>
              <a:t>Event</a:t>
            </a:r>
            <a:r>
              <a:rPr lang="de-DE" dirty="0"/>
              <a:t> Attendee Code: </a:t>
            </a:r>
            <a:r>
              <a:rPr lang="de-DE" b="1" dirty="0"/>
              <a:t>msevent700di</a:t>
            </a:r>
            <a:endParaRPr lang="de-DE" dirty="0"/>
          </a:p>
          <a:p>
            <a:r>
              <a:rPr lang="de-DE" dirty="0"/>
              <a:t>Housekeeping</a:t>
            </a:r>
          </a:p>
          <a:p>
            <a:pPr lvl="1"/>
            <a:r>
              <a:rPr lang="de-DE" dirty="0"/>
              <a:t>Catering (Passwort f</a:t>
            </a:r>
            <a:r>
              <a:rPr lang="es-ES" dirty="0" err="1"/>
              <a:t>ür</a:t>
            </a:r>
            <a:r>
              <a:rPr lang="es-ES" dirty="0"/>
              <a:t> die </a:t>
            </a:r>
            <a:r>
              <a:rPr lang="es-ES" dirty="0" err="1"/>
              <a:t>Kantine</a:t>
            </a:r>
            <a:r>
              <a:rPr lang="es-ES" dirty="0"/>
              <a:t> “Azure”)</a:t>
            </a:r>
            <a:endParaRPr lang="de-DE" dirty="0"/>
          </a:p>
          <a:p>
            <a:pPr lvl="1"/>
            <a:r>
              <a:rPr lang="de-DE" dirty="0"/>
              <a:t>Restrooms</a:t>
            </a:r>
          </a:p>
          <a:p>
            <a:pPr lvl="1"/>
            <a:r>
              <a:rPr lang="de-DE" dirty="0"/>
              <a:t>Mitarbeiten willkommen!</a:t>
            </a:r>
          </a:p>
          <a:p>
            <a:r>
              <a:rPr lang="de-DE" dirty="0"/>
              <a:t>Feedback</a:t>
            </a:r>
          </a:p>
        </p:txBody>
      </p:sp>
      <p:sp>
        <p:nvSpPr>
          <p:cNvPr id="2" name="Title 1"/>
          <p:cNvSpPr>
            <a:spLocks noGrp="1"/>
          </p:cNvSpPr>
          <p:nvPr>
            <p:ph type="title"/>
          </p:nvPr>
        </p:nvSpPr>
        <p:spPr/>
        <p:txBody>
          <a:bodyPr/>
          <a:lstStyle/>
          <a:p>
            <a:r>
              <a:rPr lang="en-US" dirty="0"/>
              <a:t>Logistics</a:t>
            </a:r>
            <a:endParaRPr lang="en-US" sz="4000" dirty="0">
              <a:gradFill>
                <a:gsLst>
                  <a:gs pos="1250">
                    <a:schemeClr val="tx2"/>
                  </a:gs>
                  <a:gs pos="99000">
                    <a:schemeClr val="tx2"/>
                  </a:gs>
                </a:gsLst>
                <a:lin ang="5400000" scaled="0"/>
              </a:gradFill>
            </a:endParaRPr>
          </a:p>
        </p:txBody>
      </p:sp>
      <p:pic>
        <p:nvPicPr>
          <p:cNvPr id="5" name="Picture 4" descr="A picture containing crossword puzzle, black, indoor, text&#10;&#10;Description generated with very high confidence">
            <a:extLst>
              <a:ext uri="{FF2B5EF4-FFF2-40B4-BE49-F238E27FC236}">
                <a16:creationId xmlns:a16="http://schemas.microsoft.com/office/drawing/2014/main" id="{A6492B9C-2121-420A-A1F5-77FA4C0F758A}"/>
              </a:ext>
            </a:extLst>
          </p:cNvPr>
          <p:cNvPicPr>
            <a:picLocks noChangeAspect="1"/>
          </p:cNvPicPr>
          <p:nvPr/>
        </p:nvPicPr>
        <p:blipFill>
          <a:blip r:embed="rId4"/>
          <a:stretch>
            <a:fillRect/>
          </a:stretch>
        </p:blipFill>
        <p:spPr>
          <a:xfrm>
            <a:off x="8961437" y="3268662"/>
            <a:ext cx="2895600" cy="2895600"/>
          </a:xfrm>
          <a:prstGeom prst="rect">
            <a:avLst/>
          </a:prstGeom>
        </p:spPr>
      </p:pic>
      <p:sp>
        <p:nvSpPr>
          <p:cNvPr id="6" name="Rectangle 5">
            <a:extLst>
              <a:ext uri="{FF2B5EF4-FFF2-40B4-BE49-F238E27FC236}">
                <a16:creationId xmlns:a16="http://schemas.microsoft.com/office/drawing/2014/main" id="{938978AC-F2EB-4C45-8D32-6A5D8E400B15}"/>
              </a:ext>
            </a:extLst>
          </p:cNvPr>
          <p:cNvSpPr/>
          <p:nvPr/>
        </p:nvSpPr>
        <p:spPr>
          <a:xfrm>
            <a:off x="8656637" y="554595"/>
            <a:ext cx="3886200" cy="2862322"/>
          </a:xfrm>
          <a:prstGeom prst="rect">
            <a:avLst/>
          </a:prstGeom>
        </p:spPr>
        <p:txBody>
          <a:bodyPr wrap="square">
            <a:spAutoFit/>
          </a:bodyPr>
          <a:lstStyle/>
          <a:p>
            <a:r>
              <a:rPr lang="de-DE" b="1" dirty="0">
                <a:latin typeface="Segoe UI" panose="020B0502040204020203" pitchFamily="34" charset="0"/>
                <a:ea typeface="Calibri" panose="020F0502020204030204" pitchFamily="34" charset="0"/>
              </a:rPr>
              <a:t>Beginn um 09:30 Uhr</a:t>
            </a:r>
            <a:endParaRPr lang="en-US" sz="2400" dirty="0">
              <a:latin typeface="Calibri" panose="020F0502020204030204" pitchFamily="34" charset="0"/>
              <a:ea typeface="Calibri" panose="020F0502020204030204" pitchFamily="34" charset="0"/>
            </a:endParaRPr>
          </a:p>
          <a:p>
            <a:r>
              <a:rPr lang="de-DE" dirty="0">
                <a:latin typeface="Segoe UI" panose="020B0502040204020203" pitchFamily="34" charset="0"/>
                <a:ea typeface="Calibri" panose="020F0502020204030204" pitchFamily="34" charset="0"/>
              </a:rPr>
              <a:t>Begrüßungskaffee ab 09:00 Uhr</a:t>
            </a:r>
            <a:endParaRPr lang="en-US" sz="2800" dirty="0">
              <a:latin typeface="Times New Roman" panose="02020603050405020304" pitchFamily="18" charset="0"/>
              <a:ea typeface="Calibri" panose="020F0502020204030204" pitchFamily="34" charset="0"/>
            </a:endParaRPr>
          </a:p>
          <a:p>
            <a:r>
              <a:rPr lang="de-DE" dirty="0">
                <a:latin typeface="Segoe UI" panose="020B0502040204020203" pitchFamily="34" charset="0"/>
                <a:ea typeface="Calibri" panose="020F0502020204030204" pitchFamily="34" charset="0"/>
              </a:rPr>
              <a:t>1.Kaffeepause 10:45-11:00Uhr</a:t>
            </a:r>
            <a:endParaRPr lang="en-US" sz="2800" dirty="0">
              <a:latin typeface="Times New Roman" panose="02020603050405020304" pitchFamily="18" charset="0"/>
              <a:ea typeface="Calibri" panose="020F0502020204030204" pitchFamily="34" charset="0"/>
            </a:endParaRPr>
          </a:p>
          <a:p>
            <a:r>
              <a:rPr lang="de-DE" dirty="0">
                <a:latin typeface="Segoe UI" panose="020B0502040204020203" pitchFamily="34" charset="0"/>
                <a:ea typeface="Calibri" panose="020F0502020204030204" pitchFamily="34" charset="0"/>
              </a:rPr>
              <a:t>Mittag 13:00-13:45 Uhr</a:t>
            </a:r>
            <a:endParaRPr lang="en-US" sz="2800" dirty="0">
              <a:latin typeface="Times New Roman" panose="02020603050405020304" pitchFamily="18" charset="0"/>
              <a:ea typeface="Calibri" panose="020F0502020204030204" pitchFamily="34" charset="0"/>
            </a:endParaRPr>
          </a:p>
          <a:p>
            <a:r>
              <a:rPr lang="de-DE" dirty="0">
                <a:latin typeface="Segoe UI" panose="020B0502040204020203" pitchFamily="34" charset="0"/>
                <a:ea typeface="Calibri" panose="020F0502020204030204" pitchFamily="34" charset="0"/>
              </a:rPr>
              <a:t>2.Kaffeepause 15:00-15:15 Uhr</a:t>
            </a:r>
            <a:endParaRPr lang="en-US" sz="2800" dirty="0">
              <a:latin typeface="Times New Roman" panose="02020603050405020304" pitchFamily="18" charset="0"/>
              <a:ea typeface="Calibri" panose="020F0502020204030204" pitchFamily="34" charset="0"/>
            </a:endParaRPr>
          </a:p>
          <a:p>
            <a:r>
              <a:rPr lang="de-DE" dirty="0">
                <a:latin typeface="Segoe UI" panose="020B0502040204020203" pitchFamily="34" charset="0"/>
                <a:ea typeface="Calibri" panose="020F0502020204030204" pitchFamily="34" charset="0"/>
              </a:rPr>
              <a:t>Ende gegen 17:00 Uhr</a:t>
            </a:r>
          </a:p>
          <a:p>
            <a:endParaRPr lang="de-DE" dirty="0">
              <a:latin typeface="Segoe UI" panose="020B0502040204020203" pitchFamily="34" charset="0"/>
              <a:ea typeface="Calibri" panose="020F0502020204030204" pitchFamily="34" charset="0"/>
            </a:endParaRPr>
          </a:p>
          <a:p>
            <a:endParaRPr lang="de-DE" dirty="0">
              <a:latin typeface="Segoe UI" panose="020B0502040204020203" pitchFamily="34" charset="0"/>
              <a:ea typeface="Calibri" panose="020F0502020204030204" pitchFamily="34" charset="0"/>
            </a:endParaRPr>
          </a:p>
          <a:p>
            <a:r>
              <a:rPr lang="de-DE" b="1" dirty="0">
                <a:latin typeface="Segoe UI" panose="020B0502040204020203" pitchFamily="34" charset="0"/>
                <a:ea typeface="Calibri" panose="020F0502020204030204" pitchFamily="34" charset="0"/>
              </a:rPr>
              <a:t>Feedback:</a:t>
            </a:r>
            <a:r>
              <a:rPr lang="de-DE" dirty="0">
                <a:latin typeface="Segoe UI" panose="020B0502040204020203" pitchFamily="34" charset="0"/>
                <a:ea typeface="Calibri" panose="020F0502020204030204" pitchFamily="34" charset="0"/>
              </a:rPr>
              <a:t> </a:t>
            </a:r>
            <a:endParaRPr lang="en-US" sz="2800" dirty="0">
              <a:latin typeface="Times New Roman" panose="02020603050405020304" pitchFamily="18" charset="0"/>
              <a:ea typeface="Calibri" panose="020F0502020204030204" pitchFamily="34" charset="0"/>
            </a:endParaRPr>
          </a:p>
          <a:p>
            <a:r>
              <a:rPr lang="de-DE" dirty="0">
                <a:latin typeface="Segoe UI" panose="020B0502040204020203" pitchFamily="34" charset="0"/>
                <a:ea typeface="Calibri" panose="020F0502020204030204" pitchFamily="34" charset="0"/>
              </a:rPr>
              <a:t> </a:t>
            </a:r>
            <a:endParaRPr lang="en-US" sz="2800" dirty="0">
              <a:effectLst/>
              <a:latin typeface="Times New Roman" panose="02020603050405020304" pitchFamily="18" charset="0"/>
              <a:ea typeface="Calibri" panose="020F0502020204030204" pitchFamily="34" charset="0"/>
            </a:endParaRPr>
          </a:p>
        </p:txBody>
      </p:sp>
    </p:spTree>
    <p:custDataLst>
      <p:tags r:id="rId1"/>
    </p:custDataLst>
    <p:extLst>
      <p:ext uri="{BB962C8B-B14F-4D97-AF65-F5344CB8AC3E}">
        <p14:creationId xmlns:p14="http://schemas.microsoft.com/office/powerpoint/2010/main" val="205017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02E970-6C33-4E9D-85D9-206677126952}"/>
              </a:ext>
            </a:extLst>
          </p:cNvPr>
          <p:cNvPicPr>
            <a:picLocks noChangeAspect="1"/>
          </p:cNvPicPr>
          <p:nvPr/>
        </p:nvPicPr>
        <p:blipFill>
          <a:blip r:embed="rId4">
            <a:clrChange>
              <a:clrFrom>
                <a:srgbClr val="002050"/>
              </a:clrFrom>
              <a:clrTo>
                <a:srgbClr val="002050">
                  <a:alpha val="0"/>
                </a:srgbClr>
              </a:clrTo>
            </a:clrChange>
          </a:blip>
          <a:stretch>
            <a:fillRect/>
          </a:stretch>
        </p:blipFill>
        <p:spPr>
          <a:xfrm>
            <a:off x="46037" y="681242"/>
            <a:ext cx="11889564" cy="6313283"/>
          </a:xfrm>
          <a:prstGeom prst="rect">
            <a:avLst/>
          </a:prstGeom>
        </p:spPr>
      </p:pic>
      <p:pic>
        <p:nvPicPr>
          <p:cNvPr id="52" name="Picture 51"/>
          <p:cNvPicPr>
            <a:picLocks noChangeAspect="1"/>
          </p:cNvPicPr>
          <p:nvPr/>
        </p:nvPicPr>
        <p:blipFill rotWithShape="1">
          <a:blip r:embed="rId5" cstate="email">
            <a:extLst>
              <a:ext uri="{28A0092B-C50C-407E-A947-70E740481C1C}">
                <a14:useLocalDpi xmlns:a14="http://schemas.microsoft.com/office/drawing/2010/main"/>
              </a:ext>
            </a:extLst>
          </a:blip>
          <a:srcRect t="14958" b="23496"/>
          <a:stretch/>
        </p:blipFill>
        <p:spPr>
          <a:xfrm>
            <a:off x="-1161049" y="-152886"/>
            <a:ext cx="13232265" cy="6777538"/>
          </a:xfrm>
          <a:prstGeom prst="rect">
            <a:avLst/>
          </a:prstGeom>
        </p:spPr>
      </p:pic>
      <p:sp>
        <p:nvSpPr>
          <p:cNvPr id="2" name="Title 1"/>
          <p:cNvSpPr>
            <a:spLocks noGrp="1"/>
          </p:cNvSpPr>
          <p:nvPr>
            <p:ph type="title"/>
          </p:nvPr>
        </p:nvSpPr>
        <p:spPr>
          <a:xfrm>
            <a:off x="274639" y="65087"/>
            <a:ext cx="11889564" cy="917575"/>
          </a:xfrm>
        </p:spPr>
        <p:txBody>
          <a:bodyPr/>
          <a:lstStyle/>
          <a:p>
            <a:r>
              <a:rPr lang="de-DE" dirty="0"/>
              <a:t>Hyperscale Infrastruktur ermöglicht die Cloud</a:t>
            </a:r>
            <a:endParaRPr lang="en-US" sz="4895" dirty="0">
              <a:solidFill>
                <a:srgbClr val="0070C0"/>
              </a:solidFill>
            </a:endParaRPr>
          </a:p>
        </p:txBody>
      </p:sp>
      <p:sp>
        <p:nvSpPr>
          <p:cNvPr id="27" name="TextBox 26"/>
          <p:cNvSpPr txBox="1"/>
          <p:nvPr/>
        </p:nvSpPr>
        <p:spPr>
          <a:xfrm>
            <a:off x="187706" y="754872"/>
            <a:ext cx="12202731" cy="470475"/>
          </a:xfrm>
          <a:prstGeom prst="rect">
            <a:avLst/>
          </a:prstGeom>
          <a:ln>
            <a:noFill/>
            <a:tailEnd type="oval" w="med" len="med"/>
          </a:ln>
        </p:spPr>
        <p:style>
          <a:lnRef idx="1">
            <a:schemeClr val="accent1"/>
          </a:lnRef>
          <a:fillRef idx="0">
            <a:schemeClr val="accent1"/>
          </a:fillRef>
          <a:effectRef idx="0">
            <a:schemeClr val="accent1"/>
          </a:effectRef>
          <a:fontRef idx="minor">
            <a:schemeClr val="tx1"/>
          </a:fontRef>
        </p:style>
        <p:txBody>
          <a:bodyPr wrap="square" lIns="93177" tIns="46590" rIns="93177" bIns="46590" rtlCol="0">
            <a:spAutoFit/>
          </a:bodyPr>
          <a:lstStyle/>
          <a:p>
            <a:pPr defTabSz="1242093">
              <a:defRPr/>
            </a:pPr>
            <a:r>
              <a:rPr lang="en-US" sz="2446" kern="0" spc="-102" dirty="0">
                <a:solidFill>
                  <a:srgbClr val="FFB900">
                    <a:lumMod val="50000"/>
                  </a:srgbClr>
                </a:solidFill>
                <a:latin typeface="Segoe UI Light"/>
              </a:rPr>
              <a:t>50 </a:t>
            </a:r>
            <a:r>
              <a:rPr lang="en-US" sz="2446" kern="0" spc="-102" dirty="0" err="1">
                <a:solidFill>
                  <a:srgbClr val="FFB900">
                    <a:lumMod val="50000"/>
                  </a:srgbClr>
                </a:solidFill>
                <a:latin typeface="Segoe UI Light"/>
              </a:rPr>
              <a:t>Regionen</a:t>
            </a:r>
            <a:r>
              <a:rPr lang="en-US" sz="2446" kern="0" spc="-102" dirty="0">
                <a:solidFill>
                  <a:srgbClr val="FFB900">
                    <a:lumMod val="50000"/>
                  </a:srgbClr>
                </a:solidFill>
                <a:latin typeface="Segoe UI Light"/>
              </a:rPr>
              <a:t> </a:t>
            </a:r>
            <a:r>
              <a:rPr lang="en-US" sz="2446" kern="0" spc="-102" dirty="0" err="1">
                <a:solidFill>
                  <a:srgbClr val="FFB900">
                    <a:lumMod val="50000"/>
                  </a:srgbClr>
                </a:solidFill>
                <a:latin typeface="Segoe UI Light"/>
              </a:rPr>
              <a:t>weltweit</a:t>
            </a:r>
            <a:r>
              <a:rPr lang="en-US" sz="2446" kern="0" spc="-102" dirty="0">
                <a:solidFill>
                  <a:srgbClr val="FFB900">
                    <a:lumMod val="50000"/>
                  </a:srgbClr>
                </a:solidFill>
                <a:latin typeface="Segoe UI Light"/>
              </a:rPr>
              <a:t>                 </a:t>
            </a:r>
            <a:r>
              <a:rPr lang="de-DE" sz="2446" kern="0" spc="-102" dirty="0">
                <a:solidFill>
                  <a:srgbClr val="FFB900">
                    <a:lumMod val="50000"/>
                  </a:srgbClr>
                </a:solidFill>
                <a:latin typeface="Segoe UI Light"/>
              </a:rPr>
              <a:t>Kontinuierliches Wachstum!              Modernste Infrastruktur</a:t>
            </a:r>
            <a:endParaRPr lang="en-US" sz="2446" b="1" kern="0" spc="-102" dirty="0">
              <a:solidFill>
                <a:srgbClr val="FF0000"/>
              </a:solidFill>
              <a:latin typeface="Segoe UI Light"/>
            </a:endParaRPr>
          </a:p>
        </p:txBody>
      </p:sp>
      <p:sp>
        <p:nvSpPr>
          <p:cNvPr id="11" name="Rectangle 10"/>
          <p:cNvSpPr/>
          <p:nvPr/>
        </p:nvSpPr>
        <p:spPr>
          <a:xfrm>
            <a:off x="7012952" y="6511909"/>
            <a:ext cx="5236562" cy="406265"/>
          </a:xfrm>
          <a:prstGeom prst="rect">
            <a:avLst/>
          </a:prstGeom>
        </p:spPr>
        <p:txBody>
          <a:bodyPr wrap="none">
            <a:spAutoFit/>
          </a:bodyPr>
          <a:lstStyle/>
          <a:p>
            <a:r>
              <a:rPr lang="en-US" sz="2040" dirty="0">
                <a:solidFill>
                  <a:schemeClr val="tx1">
                    <a:lumMod val="75000"/>
                  </a:schemeClr>
                </a:solidFill>
                <a:hlinkClick r:id="rId6"/>
              </a:rPr>
              <a:t>https://azure.microsoft.com/en-us/regions/</a:t>
            </a:r>
            <a:r>
              <a:rPr lang="en-US" sz="2040" dirty="0">
                <a:solidFill>
                  <a:schemeClr val="tx1">
                    <a:lumMod val="75000"/>
                  </a:schemeClr>
                </a:solidFill>
              </a:rPr>
              <a:t> </a:t>
            </a:r>
          </a:p>
        </p:txBody>
      </p:sp>
      <p:sp>
        <p:nvSpPr>
          <p:cNvPr id="4" name="Rectangle 3">
            <a:extLst>
              <a:ext uri="{FF2B5EF4-FFF2-40B4-BE49-F238E27FC236}">
                <a16:creationId xmlns:a16="http://schemas.microsoft.com/office/drawing/2014/main" id="{CE71687B-49B7-4335-9A31-9D2966ECD7F7}"/>
              </a:ext>
            </a:extLst>
          </p:cNvPr>
          <p:cNvSpPr/>
          <p:nvPr/>
        </p:nvSpPr>
        <p:spPr bwMode="auto">
          <a:xfrm>
            <a:off x="187706" y="4792662"/>
            <a:ext cx="1839531" cy="914400"/>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45590797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p:cNvSpPr/>
          <p:nvPr/>
        </p:nvSpPr>
        <p:spPr bwMode="auto">
          <a:xfrm>
            <a:off x="3384" y="6497503"/>
            <a:ext cx="12429709" cy="496526"/>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spcBef>
                <a:spcPct val="0"/>
              </a:spcBef>
              <a:spcAft>
                <a:spcPct val="0"/>
              </a:spcAft>
            </a:pPr>
            <a:endParaRPr lang="en-US" sz="1836" dirty="0" err="1">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vert="horz" wrap="square" lIns="391637" tIns="155368" rIns="54379" bIns="54379" rtlCol="0" anchor="ctr">
            <a:noAutofit/>
          </a:bodyPr>
          <a:lstStyle/>
          <a:p>
            <a:r>
              <a:rPr lang="en-US" sz="4080" dirty="0"/>
              <a:t>Microsoft Azure – Eine </a:t>
            </a:r>
            <a:r>
              <a:rPr lang="en-US" sz="4080" dirty="0" err="1"/>
              <a:t>solide</a:t>
            </a:r>
            <a:r>
              <a:rPr lang="en-US" sz="4080" dirty="0"/>
              <a:t> </a:t>
            </a:r>
            <a:r>
              <a:rPr lang="en-US" sz="4080" dirty="0" err="1"/>
              <a:t>Plattform</a:t>
            </a:r>
            <a:endParaRPr lang="en-US" sz="4080" dirty="0"/>
          </a:p>
        </p:txBody>
      </p:sp>
      <p:sp>
        <p:nvSpPr>
          <p:cNvPr id="22" name="Rectangle 21"/>
          <p:cNvSpPr/>
          <p:nvPr/>
        </p:nvSpPr>
        <p:spPr bwMode="auto">
          <a:xfrm>
            <a:off x="708118" y="2813157"/>
            <a:ext cx="2559593" cy="1279797"/>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74242" tIns="639898" rIns="182802" bIns="34279" rtlCol="0" anchor="t" anchorCtr="0"/>
          <a:lstStyle/>
          <a:p>
            <a:pPr defTabSz="931869"/>
            <a:r>
              <a:rPr lang="en-US" sz="1398" dirty="0">
                <a:gradFill>
                  <a:gsLst>
                    <a:gs pos="0">
                      <a:srgbClr val="FFFFFF"/>
                    </a:gs>
                    <a:gs pos="100000">
                      <a:srgbClr val="FFFFFF"/>
                    </a:gs>
                  </a:gsLst>
                  <a:lin ang="5400000" scaled="0"/>
                </a:gradFill>
                <a:ea typeface="Segoe UI" pitchFamily="34" charset="0"/>
                <a:cs typeface="Segoe UI" pitchFamily="34" charset="0"/>
              </a:rPr>
              <a:t>Über 250 Mio. </a:t>
            </a:r>
            <a:r>
              <a:rPr lang="en-US" sz="1398" dirty="0" err="1">
                <a:gradFill>
                  <a:gsLst>
                    <a:gs pos="0">
                      <a:srgbClr val="FFFFFF"/>
                    </a:gs>
                    <a:gs pos="100000">
                      <a:srgbClr val="FFFFFF"/>
                    </a:gs>
                  </a:gsLst>
                  <a:lin ang="5400000" scaled="0"/>
                </a:gradFill>
                <a:ea typeface="Segoe UI" pitchFamily="34" charset="0"/>
                <a:cs typeface="Segoe UI" pitchFamily="34" charset="0"/>
              </a:rPr>
              <a:t>Benutzer</a:t>
            </a:r>
            <a:endParaRPr lang="en-US" sz="1398"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3360738" y="4181703"/>
            <a:ext cx="2559593" cy="1279797"/>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74242" tIns="639898" rIns="182802" bIns="34279" rtlCol="0" anchor="t" anchorCtr="0"/>
          <a:lstStyle/>
          <a:p>
            <a:pPr defTabSz="932114" fontAlgn="base">
              <a:lnSpc>
                <a:spcPct val="90000"/>
              </a:lnSpc>
              <a:spcBef>
                <a:spcPct val="0"/>
              </a:spcBef>
              <a:spcAft>
                <a:spcPts val="600"/>
              </a:spcAft>
            </a:pPr>
            <a:br>
              <a:rPr lang="en-US" sz="1099" dirty="0">
                <a:solidFill>
                  <a:schemeClr val="bg1"/>
                </a:solidFill>
                <a:ea typeface="Segoe UI" pitchFamily="34" charset="0"/>
                <a:cs typeface="Segoe UI" pitchFamily="34" charset="0"/>
              </a:rPr>
            </a:br>
            <a:r>
              <a:rPr lang="en-US" sz="1398" dirty="0">
                <a:solidFill>
                  <a:schemeClr val="bg1"/>
                </a:solidFill>
                <a:ea typeface="Segoe UI" pitchFamily="34" charset="0"/>
                <a:cs typeface="Segoe UI" pitchFamily="34" charset="0"/>
              </a:rPr>
              <a:t>Über 3.5 Mio. </a:t>
            </a:r>
            <a:r>
              <a:rPr lang="en-US" sz="1398" dirty="0" err="1">
                <a:solidFill>
                  <a:schemeClr val="bg1"/>
                </a:solidFill>
                <a:ea typeface="Segoe UI" pitchFamily="34" charset="0"/>
                <a:cs typeface="Segoe UI" pitchFamily="34" charset="0"/>
              </a:rPr>
              <a:t>Bentuzer</a:t>
            </a:r>
            <a:r>
              <a:rPr lang="en-US" sz="1398" dirty="0">
                <a:solidFill>
                  <a:schemeClr val="bg1"/>
                </a:solidFill>
                <a:ea typeface="Segoe UI" pitchFamily="34" charset="0"/>
                <a:cs typeface="Segoe UI" pitchFamily="34" charset="0"/>
              </a:rPr>
              <a:t> von Dynamics CRM</a:t>
            </a:r>
          </a:p>
        </p:txBody>
      </p:sp>
      <p:sp>
        <p:nvSpPr>
          <p:cNvPr id="26" name="Rectangle 25"/>
          <p:cNvSpPr/>
          <p:nvPr/>
        </p:nvSpPr>
        <p:spPr bwMode="auto">
          <a:xfrm>
            <a:off x="8760848" y="2811323"/>
            <a:ext cx="2559593" cy="1279797"/>
          </a:xfrm>
          <a:prstGeom prst="rect">
            <a:avLst/>
          </a:prstGeom>
          <a:solidFill>
            <a:srgbClr val="7E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74242" tIns="548484" rIns="182802" bIns="34279" rtlCol="0" anchor="t" anchorCtr="0"/>
          <a:lstStyle/>
          <a:p>
            <a:pPr defTabSz="931869"/>
            <a:endParaRPr lang="en-US" sz="1398" dirty="0">
              <a:gradFill>
                <a:gsLst>
                  <a:gs pos="0">
                    <a:srgbClr val="FFFFFF"/>
                  </a:gs>
                  <a:gs pos="100000">
                    <a:srgbClr val="FFFFFF"/>
                  </a:gs>
                </a:gsLst>
                <a:lin ang="5400000" scaled="0"/>
              </a:gradFill>
              <a:ea typeface="Segoe UI" pitchFamily="34" charset="0"/>
              <a:cs typeface="Segoe UI" pitchFamily="34" charset="0"/>
            </a:endParaRPr>
          </a:p>
          <a:p>
            <a:pPr defTabSz="931869"/>
            <a:r>
              <a:rPr lang="en-US" sz="1398" dirty="0">
                <a:gradFill>
                  <a:gsLst>
                    <a:gs pos="0">
                      <a:srgbClr val="FFFFFF"/>
                    </a:gs>
                    <a:gs pos="100000">
                      <a:srgbClr val="FFFFFF"/>
                    </a:gs>
                  </a:gsLst>
                  <a:lin ang="5400000" scaled="0"/>
                </a:gradFill>
                <a:ea typeface="Segoe UI" pitchFamily="34" charset="0"/>
                <a:cs typeface="Segoe UI" pitchFamily="34" charset="0"/>
              </a:rPr>
              <a:t>48 Mio. </a:t>
            </a:r>
            <a:r>
              <a:rPr lang="en-US" sz="1398" dirty="0" err="1">
                <a:gradFill>
                  <a:gsLst>
                    <a:gs pos="0">
                      <a:srgbClr val="FFFFFF"/>
                    </a:gs>
                    <a:gs pos="100000">
                      <a:srgbClr val="FFFFFF"/>
                    </a:gs>
                  </a:gsLst>
                  <a:lin ang="5400000" scaled="0"/>
                </a:gradFill>
                <a:ea typeface="Segoe UI" pitchFamily="34" charset="0"/>
                <a:cs typeface="Segoe UI" pitchFamily="34" charset="0"/>
              </a:rPr>
              <a:t>Benutzer</a:t>
            </a:r>
            <a:r>
              <a:rPr lang="en-US" sz="1398" dirty="0">
                <a:gradFill>
                  <a:gsLst>
                    <a:gs pos="0">
                      <a:srgbClr val="FFFFFF"/>
                    </a:gs>
                    <a:gs pos="100000">
                      <a:srgbClr val="FFFFFF"/>
                    </a:gs>
                  </a:gsLst>
                  <a:lin ang="5400000" scaled="0"/>
                </a:gradFill>
                <a:ea typeface="Segoe UI" pitchFamily="34" charset="0"/>
                <a:cs typeface="Segoe UI" pitchFamily="34" charset="0"/>
              </a:rPr>
              <a:t> in 41 Länder</a:t>
            </a:r>
          </a:p>
        </p:txBody>
      </p:sp>
      <p:grpSp>
        <p:nvGrpSpPr>
          <p:cNvPr id="28" name="Group 27"/>
          <p:cNvGrpSpPr/>
          <p:nvPr/>
        </p:nvGrpSpPr>
        <p:grpSpPr>
          <a:xfrm>
            <a:off x="6057940" y="5550249"/>
            <a:ext cx="2559593" cy="1299338"/>
            <a:chOff x="9321613" y="1940384"/>
            <a:chExt cx="2147776" cy="2180571"/>
          </a:xfrm>
        </p:grpSpPr>
        <p:sp>
          <p:nvSpPr>
            <p:cNvPr id="31" name="Rectangle 30"/>
            <p:cNvSpPr/>
            <p:nvPr/>
          </p:nvSpPr>
          <p:spPr bwMode="auto">
            <a:xfrm>
              <a:off x="9321613" y="1973179"/>
              <a:ext cx="2147776" cy="2147776"/>
            </a:xfrm>
            <a:prstGeom prst="rect">
              <a:avLst/>
            </a:prstGeom>
            <a:solidFill>
              <a:srgbClr val="FF8B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74242" tIns="639898" rIns="182802" bIns="34279" rtlCol="0" anchor="t" anchorCtr="0"/>
            <a:lstStyle/>
            <a:p>
              <a:pPr defTabSz="931935" fontAlgn="base">
                <a:spcBef>
                  <a:spcPct val="0"/>
                </a:spcBef>
                <a:spcAft>
                  <a:spcPct val="0"/>
                </a:spcAft>
              </a:pPr>
              <a:r>
                <a:rPr lang="en-US" sz="1398" dirty="0">
                  <a:solidFill>
                    <a:srgbClr val="FFFFFF"/>
                  </a:solidFill>
                </a:rPr>
                <a:t>Fast 50 Mio. </a:t>
              </a:r>
              <a:r>
                <a:rPr lang="en-US" sz="1398" dirty="0" err="1">
                  <a:solidFill>
                    <a:srgbClr val="FFFFFF"/>
                  </a:solidFill>
                </a:rPr>
                <a:t>Benutzer</a:t>
              </a:r>
              <a:endParaRPr lang="en-US" sz="1398" kern="6000" dirty="0">
                <a:solidFill>
                  <a:srgbClr val="FFFFFF"/>
                </a:solidFill>
                <a:cs typeface="Segoe UI Light" panose="020B0502040204020203" pitchFamily="34" charset="0"/>
              </a:endParaRPr>
            </a:p>
          </p:txBody>
        </p:sp>
        <p:pic>
          <p:nvPicPr>
            <p:cNvPr id="32" name="Picture 31"/>
            <p:cNvPicPr>
              <a:picLocks noChangeAspect="1"/>
            </p:cNvPicPr>
            <p:nvPr/>
          </p:nvPicPr>
          <p:blipFill>
            <a:blip r:embed="rId4" cstate="print">
              <a:lum bright="100000"/>
              <a:extLst>
                <a:ext uri="{28A0092B-C50C-407E-A947-70E740481C1C}">
                  <a14:useLocalDpi xmlns:a14="http://schemas.microsoft.com/office/drawing/2010/main" val="0"/>
                </a:ext>
              </a:extLst>
            </a:blip>
            <a:stretch>
              <a:fillRect/>
            </a:stretch>
          </p:blipFill>
          <p:spPr>
            <a:xfrm>
              <a:off x="9399577" y="1940384"/>
              <a:ext cx="1576701" cy="1100515"/>
            </a:xfrm>
            <a:prstGeom prst="rect">
              <a:avLst/>
            </a:prstGeom>
          </p:spPr>
        </p:pic>
      </p:grpSp>
      <p:grpSp>
        <p:nvGrpSpPr>
          <p:cNvPr id="33" name="Group 32"/>
          <p:cNvGrpSpPr/>
          <p:nvPr/>
        </p:nvGrpSpPr>
        <p:grpSpPr>
          <a:xfrm>
            <a:off x="3367072" y="2813157"/>
            <a:ext cx="2559593" cy="1279797"/>
            <a:chOff x="9321613" y="4246987"/>
            <a:chExt cx="2147776" cy="2147776"/>
          </a:xfrm>
          <a:solidFill>
            <a:srgbClr val="FF8B00"/>
          </a:solidFill>
        </p:grpSpPr>
        <p:sp>
          <p:nvSpPr>
            <p:cNvPr id="34" name="Rectangle 33"/>
            <p:cNvSpPr/>
            <p:nvPr/>
          </p:nvSpPr>
          <p:spPr bwMode="auto">
            <a:xfrm>
              <a:off x="9321613" y="4246987"/>
              <a:ext cx="2147776" cy="2147776"/>
            </a:xfrm>
            <a:prstGeom prst="rect">
              <a:avLst/>
            </a:prstGeom>
            <a:solidFill>
              <a:srgbClr val="7E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74242" tIns="822610" rIns="182802" bIns="34279" rtlCol="0" anchor="t" anchorCtr="0"/>
            <a:lstStyle/>
            <a:p>
              <a:pPr defTabSz="931869"/>
              <a:r>
                <a:rPr lang="en-US" sz="1398" dirty="0">
                  <a:gradFill>
                    <a:gsLst>
                      <a:gs pos="0">
                        <a:srgbClr val="FFFFFF"/>
                      </a:gs>
                      <a:gs pos="100000">
                        <a:srgbClr val="FFFFFF"/>
                      </a:gs>
                    </a:gsLst>
                    <a:lin ang="5400000" scaled="0"/>
                  </a:gradFill>
                  <a:ea typeface="Segoe UI" pitchFamily="34" charset="0"/>
                  <a:cs typeface="Segoe UI" pitchFamily="34" charset="0"/>
                </a:rPr>
                <a:t>1.5 </a:t>
              </a:r>
              <a:r>
                <a:rPr lang="en-US" sz="1398" dirty="0" err="1">
                  <a:gradFill>
                    <a:gsLst>
                      <a:gs pos="0">
                        <a:srgbClr val="FFFFFF"/>
                      </a:gs>
                      <a:gs pos="100000">
                        <a:srgbClr val="FFFFFF"/>
                      </a:gs>
                    </a:gsLst>
                    <a:lin ang="5400000" scaled="0"/>
                  </a:gradFill>
                  <a:ea typeface="Segoe UI" pitchFamily="34" charset="0"/>
                  <a:cs typeface="Segoe UI" pitchFamily="34" charset="0"/>
                </a:rPr>
                <a:t>Mrd</a:t>
              </a:r>
              <a:r>
                <a:rPr lang="en-US" sz="1398" dirty="0">
                  <a:gradFill>
                    <a:gsLst>
                      <a:gs pos="0">
                        <a:srgbClr val="FFFFFF"/>
                      </a:gs>
                      <a:gs pos="100000">
                        <a:srgbClr val="FFFFFF"/>
                      </a:gs>
                    </a:gsLst>
                    <a:lin ang="5400000" scaled="0"/>
                  </a:gradFill>
                  <a:ea typeface="Segoe UI" pitchFamily="34" charset="0"/>
                  <a:cs typeface="Segoe UI" pitchFamily="34" charset="0"/>
                </a:rPr>
                <a:t>. Halo </a:t>
              </a:r>
              <a:r>
                <a:rPr lang="en-US" sz="1398" dirty="0" err="1">
                  <a:gradFill>
                    <a:gsLst>
                      <a:gs pos="0">
                        <a:srgbClr val="FFFFFF"/>
                      </a:gs>
                      <a:gs pos="100000">
                        <a:srgbClr val="FFFFFF"/>
                      </a:gs>
                    </a:gsLst>
                    <a:lin ang="5400000" scaled="0"/>
                  </a:gradFill>
                  <a:ea typeface="Segoe UI" pitchFamily="34" charset="0"/>
                  <a:cs typeface="Segoe UI" pitchFamily="34" charset="0"/>
                </a:rPr>
                <a:t>Spiele</a:t>
              </a:r>
              <a:endParaRPr lang="en-US" sz="1398" dirty="0">
                <a:gradFill>
                  <a:gsLst>
                    <a:gs pos="0">
                      <a:srgbClr val="FFFFFF"/>
                    </a:gs>
                    <a:gs pos="100000">
                      <a:srgbClr val="FFFFFF"/>
                    </a:gs>
                  </a:gsLst>
                  <a:lin ang="5400000" scaled="0"/>
                </a:gradFill>
                <a:ea typeface="Segoe UI" pitchFamily="34" charset="0"/>
                <a:cs typeface="Segoe UI" pitchFamily="34" charset="0"/>
              </a:endParaRPr>
            </a:p>
            <a:p>
              <a:pPr defTabSz="931869"/>
              <a:endParaRPr lang="en-US" sz="1398" dirty="0">
                <a:gradFill>
                  <a:gsLst>
                    <a:gs pos="0">
                      <a:srgbClr val="FFFFFF"/>
                    </a:gs>
                    <a:gs pos="100000">
                      <a:srgbClr val="FFFFFF"/>
                    </a:gs>
                  </a:gsLst>
                  <a:lin ang="5400000" scaled="0"/>
                </a:gradFill>
                <a:ea typeface="Segoe UI" pitchFamily="34" charset="0"/>
                <a:cs typeface="Segoe UI" pitchFamily="34" charset="0"/>
              </a:endParaRPr>
            </a:p>
          </p:txBody>
        </p:sp>
        <p:pic>
          <p:nvPicPr>
            <p:cNvPr id="37" name="Picture 5"/>
            <p:cNvPicPr>
              <a:picLocks noChangeAspect="1" noChangeArrowheads="1"/>
            </p:cNvPicPr>
            <p:nvPr/>
          </p:nvPicPr>
          <p:blipFill>
            <a:blip r:embed="rId5"/>
            <a:srcRect/>
            <a:stretch>
              <a:fillRect/>
            </a:stretch>
          </p:blipFill>
          <p:spPr bwMode="black">
            <a:xfrm>
              <a:off x="9587562" y="4720373"/>
              <a:ext cx="1606236" cy="436020"/>
            </a:xfrm>
            <a:prstGeom prst="rect">
              <a:avLst/>
            </a:prstGeom>
            <a:noFill/>
            <a:ln w="9525">
              <a:noFill/>
              <a:miter lim="800000"/>
              <a:headEnd/>
              <a:tailEnd/>
            </a:ln>
            <a:effectLst/>
          </p:spPr>
        </p:pic>
      </p:grpSp>
      <p:sp>
        <p:nvSpPr>
          <p:cNvPr id="38" name="Rectangle 37"/>
          <p:cNvSpPr/>
          <p:nvPr/>
        </p:nvSpPr>
        <p:spPr bwMode="auto">
          <a:xfrm>
            <a:off x="8760848" y="5560020"/>
            <a:ext cx="2559593" cy="1279797"/>
          </a:xfrm>
          <a:prstGeom prst="rect">
            <a:avLst/>
          </a:prstGeom>
          <a:solidFill>
            <a:srgbClr val="006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74242" tIns="548484" rIns="182802" bIns="34279" rtlCol="0" anchor="t" anchorCtr="0"/>
          <a:lstStyle/>
          <a:p>
            <a:pPr defTabSz="932114" fontAlgn="base">
              <a:lnSpc>
                <a:spcPct val="90000"/>
              </a:lnSpc>
              <a:spcBef>
                <a:spcPct val="0"/>
              </a:spcBef>
              <a:spcAft>
                <a:spcPts val="600"/>
              </a:spcAft>
            </a:pPr>
            <a:r>
              <a:rPr lang="en-US" sz="1398" dirty="0">
                <a:gradFill>
                  <a:gsLst>
                    <a:gs pos="0">
                      <a:srgbClr val="FFFFFF"/>
                    </a:gs>
                    <a:gs pos="100000">
                      <a:srgbClr val="FFFFFF"/>
                    </a:gs>
                  </a:gsLst>
                  <a:lin ang="5400000" scaled="0"/>
                </a:gradFill>
                <a:ea typeface="Segoe UI" pitchFamily="34" charset="0"/>
                <a:cs typeface="Segoe UI" pitchFamily="34" charset="0"/>
              </a:rPr>
              <a:t>Xbox </a:t>
            </a:r>
            <a:r>
              <a:rPr lang="en-US" sz="1398" dirty="0" err="1">
                <a:gradFill>
                  <a:gsLst>
                    <a:gs pos="0">
                      <a:srgbClr val="FFFFFF"/>
                    </a:gs>
                    <a:gs pos="100000">
                      <a:srgbClr val="FFFFFF"/>
                    </a:gs>
                  </a:gsLst>
                  <a:lin ang="5400000" scaled="0"/>
                </a:gradFill>
                <a:ea typeface="Segoe UI" pitchFamily="34" charset="0"/>
                <a:cs typeface="Segoe UI" pitchFamily="34" charset="0"/>
              </a:rPr>
              <a:t>lieferte</a:t>
            </a:r>
            <a:r>
              <a:rPr lang="en-US" sz="1398" dirty="0">
                <a:gradFill>
                  <a:gsLst>
                    <a:gs pos="0">
                      <a:srgbClr val="FFFFFF"/>
                    </a:gs>
                    <a:gs pos="100000">
                      <a:srgbClr val="FFFFFF"/>
                    </a:gs>
                  </a:gsLst>
                  <a:lin ang="5400000" scaled="0"/>
                </a:gradFill>
                <a:ea typeface="Segoe UI" pitchFamily="34" charset="0"/>
                <a:cs typeface="Segoe UI" pitchFamily="34" charset="0"/>
              </a:rPr>
              <a:t> 740 Mio. </a:t>
            </a:r>
            <a:r>
              <a:rPr lang="en-US" sz="1398" dirty="0" err="1">
                <a:gradFill>
                  <a:gsLst>
                    <a:gs pos="0">
                      <a:srgbClr val="FFFFFF"/>
                    </a:gs>
                    <a:gs pos="100000">
                      <a:srgbClr val="FFFFFF"/>
                    </a:gs>
                  </a:gsLst>
                  <a:lin ang="5400000" scaled="0"/>
                </a:gradFill>
                <a:ea typeface="Segoe UI" pitchFamily="34" charset="0"/>
                <a:cs typeface="Segoe UI" pitchFamily="34" charset="0"/>
              </a:rPr>
              <a:t>Unterhaltungsstunden</a:t>
            </a:r>
            <a:endParaRPr lang="en-US" sz="1398"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8760848" y="1425066"/>
            <a:ext cx="2562066" cy="1279797"/>
          </a:xfrm>
          <a:prstGeom prst="rect">
            <a:avLst/>
          </a:prstGeom>
          <a:solidFill>
            <a:srgbClr val="0094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74242" tIns="639898" rIns="182802" bIns="34279" rtlCol="0" anchor="t" anchorCtr="0"/>
          <a:lstStyle/>
          <a:p>
            <a:pPr defTabSz="932114" fontAlgn="base">
              <a:lnSpc>
                <a:spcPct val="90000"/>
              </a:lnSpc>
              <a:spcBef>
                <a:spcPct val="0"/>
              </a:spcBef>
              <a:spcAft>
                <a:spcPts val="600"/>
              </a:spcAft>
            </a:pPr>
            <a:r>
              <a:rPr lang="en-US" sz="1398" dirty="0">
                <a:gradFill>
                  <a:gsLst>
                    <a:gs pos="0">
                      <a:srgbClr val="FFFFFF"/>
                    </a:gs>
                    <a:gs pos="100000">
                      <a:srgbClr val="FFFFFF"/>
                    </a:gs>
                  </a:gsLst>
                  <a:lin ang="5400000" scaled="0"/>
                </a:gradFill>
                <a:ea typeface="Segoe UI" pitchFamily="34" charset="0"/>
                <a:cs typeface="Segoe UI" pitchFamily="34" charset="0"/>
              </a:rPr>
              <a:t>Skype </a:t>
            </a:r>
            <a:r>
              <a:rPr lang="en-US" sz="1398" dirty="0" err="1">
                <a:gradFill>
                  <a:gsLst>
                    <a:gs pos="0">
                      <a:srgbClr val="FFFFFF"/>
                    </a:gs>
                    <a:gs pos="100000">
                      <a:srgbClr val="FFFFFF"/>
                    </a:gs>
                  </a:gsLst>
                  <a:lin ang="5400000" scaled="0"/>
                </a:gradFill>
                <a:ea typeface="Segoe UI" pitchFamily="34" charset="0"/>
                <a:cs typeface="Segoe UI" pitchFamily="34" charset="0"/>
              </a:rPr>
              <a:t>Benutzer</a:t>
            </a:r>
            <a:r>
              <a:rPr lang="en-US" sz="1398" dirty="0">
                <a:gradFill>
                  <a:gsLst>
                    <a:gs pos="0">
                      <a:srgbClr val="FFFFFF"/>
                    </a:gs>
                    <a:gs pos="100000">
                      <a:srgbClr val="FFFFFF"/>
                    </a:gs>
                  </a:gsLst>
                  <a:lin ang="5400000" scaled="0"/>
                </a:gradFill>
                <a:ea typeface="Segoe UI" pitchFamily="34" charset="0"/>
                <a:cs typeface="Segoe UI" pitchFamily="34" charset="0"/>
              </a:rPr>
              <a:t> </a:t>
            </a:r>
            <a:r>
              <a:rPr lang="en-US" sz="1398" dirty="0" err="1">
                <a:gradFill>
                  <a:gsLst>
                    <a:gs pos="0">
                      <a:srgbClr val="FFFFFF"/>
                    </a:gs>
                    <a:gs pos="100000">
                      <a:srgbClr val="FFFFFF"/>
                    </a:gs>
                  </a:gsLst>
                  <a:lin ang="5400000" scaled="0"/>
                </a:gradFill>
                <a:ea typeface="Segoe UI" pitchFamily="34" charset="0"/>
                <a:cs typeface="Segoe UI" pitchFamily="34" charset="0"/>
              </a:rPr>
              <a:t>verbrauchen</a:t>
            </a:r>
            <a:r>
              <a:rPr lang="en-US" sz="1398" dirty="0">
                <a:gradFill>
                  <a:gsLst>
                    <a:gs pos="0">
                      <a:srgbClr val="FFFFFF"/>
                    </a:gs>
                    <a:gs pos="100000">
                      <a:srgbClr val="FFFFFF"/>
                    </a:gs>
                  </a:gsLst>
                  <a:lin ang="5400000" scaled="0"/>
                </a:gradFill>
                <a:ea typeface="Segoe UI" pitchFamily="34" charset="0"/>
                <a:cs typeface="Segoe UI" pitchFamily="34" charset="0"/>
              </a:rPr>
              <a:t> </a:t>
            </a:r>
            <a:r>
              <a:rPr lang="en-US" sz="1398" dirty="0" err="1">
                <a:gradFill>
                  <a:gsLst>
                    <a:gs pos="0">
                      <a:srgbClr val="FFFFFF"/>
                    </a:gs>
                    <a:gs pos="100000">
                      <a:srgbClr val="FFFFFF"/>
                    </a:gs>
                  </a:gsLst>
                  <a:lin ang="5400000" scaled="0"/>
                </a:gradFill>
                <a:ea typeface="Segoe UI" pitchFamily="34" charset="0"/>
                <a:cs typeface="Segoe UI" pitchFamily="34" charset="0"/>
              </a:rPr>
              <a:t>bis</a:t>
            </a:r>
            <a:r>
              <a:rPr lang="en-US" sz="1398" dirty="0">
                <a:gradFill>
                  <a:gsLst>
                    <a:gs pos="0">
                      <a:srgbClr val="FFFFFF"/>
                    </a:gs>
                    <a:gs pos="100000">
                      <a:srgbClr val="FFFFFF"/>
                    </a:gs>
                  </a:gsLst>
                  <a:lin ang="5400000" scaled="0"/>
                </a:gradFill>
                <a:ea typeface="Segoe UI" pitchFamily="34" charset="0"/>
                <a:cs typeface="Segoe UI" pitchFamily="34" charset="0"/>
              </a:rPr>
              <a:t> 2 </a:t>
            </a:r>
            <a:r>
              <a:rPr lang="en-US" sz="1398" dirty="0" err="1">
                <a:gradFill>
                  <a:gsLst>
                    <a:gs pos="0">
                      <a:srgbClr val="FFFFFF"/>
                    </a:gs>
                    <a:gs pos="100000">
                      <a:srgbClr val="FFFFFF"/>
                    </a:gs>
                  </a:gsLst>
                  <a:lin ang="5400000" scaled="0"/>
                </a:gradFill>
                <a:ea typeface="Segoe UI" pitchFamily="34" charset="0"/>
                <a:cs typeface="Segoe UI" pitchFamily="34" charset="0"/>
              </a:rPr>
              <a:t>Mrd</a:t>
            </a:r>
            <a:r>
              <a:rPr lang="en-US" sz="1398" dirty="0">
                <a:gradFill>
                  <a:gsLst>
                    <a:gs pos="0">
                      <a:srgbClr val="FFFFFF"/>
                    </a:gs>
                    <a:gs pos="100000">
                      <a:srgbClr val="FFFFFF"/>
                    </a:gs>
                  </a:gsLst>
                  <a:lin ang="5400000" scaled="0"/>
                </a:gradFill>
                <a:ea typeface="Segoe UI" pitchFamily="34" charset="0"/>
                <a:cs typeface="Segoe UI" pitchFamily="34" charset="0"/>
              </a:rPr>
              <a:t>. </a:t>
            </a:r>
            <a:r>
              <a:rPr lang="en-US" sz="1398" dirty="0" err="1">
                <a:gradFill>
                  <a:gsLst>
                    <a:gs pos="0">
                      <a:srgbClr val="FFFFFF"/>
                    </a:gs>
                    <a:gs pos="100000">
                      <a:srgbClr val="FFFFFF"/>
                    </a:gs>
                  </a:gsLst>
                  <a:lin ang="5400000" scaled="0"/>
                </a:gradFill>
                <a:ea typeface="Segoe UI" pitchFamily="34" charset="0"/>
                <a:cs typeface="Segoe UI" pitchFamily="34" charset="0"/>
              </a:rPr>
              <a:t>Minuten</a:t>
            </a:r>
            <a:r>
              <a:rPr lang="en-US" sz="1398" dirty="0">
                <a:gradFill>
                  <a:gsLst>
                    <a:gs pos="0">
                      <a:srgbClr val="FFFFFF"/>
                    </a:gs>
                    <a:gs pos="100000">
                      <a:srgbClr val="FFFFFF"/>
                    </a:gs>
                  </a:gsLst>
                  <a:lin ang="5400000" scaled="0"/>
                </a:gradFill>
                <a:ea typeface="Segoe UI" pitchFamily="34" charset="0"/>
                <a:cs typeface="Segoe UI" pitchFamily="34" charset="0"/>
              </a:rPr>
              <a:t> am Tag </a:t>
            </a:r>
            <a:r>
              <a:rPr lang="en-US" sz="1398" dirty="0" err="1">
                <a:gradFill>
                  <a:gsLst>
                    <a:gs pos="0">
                      <a:srgbClr val="FFFFFF"/>
                    </a:gs>
                    <a:gs pos="100000">
                      <a:srgbClr val="FFFFFF"/>
                    </a:gs>
                  </a:gsLst>
                  <a:lin ang="5400000" scaled="0"/>
                </a:gradFill>
                <a:ea typeface="Segoe UI" pitchFamily="34" charset="0"/>
                <a:cs typeface="Segoe UI" pitchFamily="34" charset="0"/>
              </a:rPr>
              <a:t>damit</a:t>
            </a:r>
            <a:endParaRPr lang="en-US" sz="1398" dirty="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08118" y="1425066"/>
            <a:ext cx="2559593" cy="1279797"/>
          </a:xfrm>
          <a:prstGeom prst="rect">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74242" tIns="731312" rIns="182802" bIns="34279" rtlCol="0" anchor="t" anchorCtr="0"/>
          <a:lstStyle/>
          <a:p>
            <a:pPr defTabSz="932114" fontAlgn="base">
              <a:lnSpc>
                <a:spcPct val="90000"/>
              </a:lnSpc>
              <a:spcBef>
                <a:spcPct val="0"/>
              </a:spcBef>
              <a:spcAft>
                <a:spcPct val="0"/>
              </a:spcAft>
            </a:pPr>
            <a:r>
              <a:rPr lang="en-US" sz="1398" dirty="0">
                <a:gradFill>
                  <a:gsLst>
                    <a:gs pos="0">
                      <a:srgbClr val="FFFFFF"/>
                    </a:gs>
                    <a:gs pos="100000">
                      <a:srgbClr val="FFFFFF"/>
                    </a:gs>
                  </a:gsLst>
                  <a:lin ang="5400000" scaled="0"/>
                </a:gradFill>
                <a:ea typeface="Segoe UI" pitchFamily="34" charset="0"/>
                <a:cs typeface="Segoe UI" pitchFamily="34" charset="0"/>
              </a:rPr>
              <a:t>18.2% </a:t>
            </a:r>
            <a:r>
              <a:rPr lang="en-US" sz="1398" dirty="0" err="1">
                <a:gradFill>
                  <a:gsLst>
                    <a:gs pos="0">
                      <a:srgbClr val="FFFFFF"/>
                    </a:gs>
                    <a:gs pos="100000">
                      <a:srgbClr val="FFFFFF"/>
                    </a:gs>
                  </a:gsLst>
                  <a:lin ang="5400000" scaled="0"/>
                </a:gradFill>
                <a:ea typeface="Segoe UI" pitchFamily="34" charset="0"/>
                <a:cs typeface="Segoe UI" pitchFamily="34" charset="0"/>
              </a:rPr>
              <a:t>Marktanteil</a:t>
            </a:r>
            <a:r>
              <a:rPr lang="en-US" sz="1398" dirty="0">
                <a:gradFill>
                  <a:gsLst>
                    <a:gs pos="0">
                      <a:srgbClr val="FFFFFF"/>
                    </a:gs>
                    <a:gs pos="100000">
                      <a:srgbClr val="FFFFFF"/>
                    </a:gs>
                  </a:gsLst>
                  <a:lin ang="5400000" scaled="0"/>
                </a:gradFill>
                <a:ea typeface="Segoe UI" pitchFamily="34" charset="0"/>
                <a:cs typeface="Segoe UI" pitchFamily="34" charset="0"/>
              </a:rPr>
              <a:t> in US</a:t>
            </a:r>
          </a:p>
        </p:txBody>
      </p:sp>
      <p:sp>
        <p:nvSpPr>
          <p:cNvPr id="41" name="Rectangle 40"/>
          <p:cNvSpPr/>
          <p:nvPr/>
        </p:nvSpPr>
        <p:spPr bwMode="auto">
          <a:xfrm>
            <a:off x="10062849" y="4181703"/>
            <a:ext cx="1257593" cy="1279797"/>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74242" tIns="548484" rIns="182802" bIns="34279" rtlCol="0" anchor="t" anchorCtr="0"/>
          <a:lstStyle/>
          <a:p>
            <a:pPr defTabSz="931869"/>
            <a:r>
              <a:rPr lang="en-US" sz="1398" dirty="0">
                <a:gradFill>
                  <a:gsLst>
                    <a:gs pos="0">
                      <a:srgbClr val="FFFFFF"/>
                    </a:gs>
                    <a:gs pos="100000">
                      <a:srgbClr val="FFFFFF"/>
                    </a:gs>
                  </a:gsLst>
                  <a:lin ang="5400000" scaled="0"/>
                </a:gradFill>
                <a:ea typeface="Segoe UI" pitchFamily="34" charset="0"/>
                <a:cs typeface="Segoe UI" pitchFamily="34" charset="0"/>
              </a:rPr>
              <a:t>11 </a:t>
            </a:r>
            <a:r>
              <a:rPr lang="en-US" sz="1398" dirty="0" err="1">
                <a:gradFill>
                  <a:gsLst>
                    <a:gs pos="0">
                      <a:srgbClr val="FFFFFF"/>
                    </a:gs>
                    <a:gs pos="100000">
                      <a:srgbClr val="FFFFFF"/>
                    </a:gs>
                  </a:gsLst>
                  <a:lin ang="5400000" scaled="0"/>
                </a:gradFill>
                <a:ea typeface="Segoe UI" pitchFamily="34" charset="0"/>
                <a:cs typeface="Segoe UI" pitchFamily="34" charset="0"/>
              </a:rPr>
              <a:t>Mrd</a:t>
            </a:r>
            <a:r>
              <a:rPr lang="en-US" sz="1398" dirty="0">
                <a:gradFill>
                  <a:gsLst>
                    <a:gs pos="0">
                      <a:srgbClr val="FFFFFF"/>
                    </a:gs>
                    <a:gs pos="100000">
                      <a:srgbClr val="FFFFFF"/>
                    </a:gs>
                  </a:gsLst>
                  <a:lin ang="5400000" scaled="0"/>
                </a:gradFill>
                <a:ea typeface="Segoe UI" pitchFamily="34" charset="0"/>
                <a:cs typeface="Segoe UI" pitchFamily="34" charset="0"/>
              </a:rPr>
              <a:t>. </a:t>
            </a:r>
            <a:r>
              <a:rPr lang="en-US" sz="1398" dirty="0" err="1">
                <a:gradFill>
                  <a:gsLst>
                    <a:gs pos="0">
                      <a:srgbClr val="FFFFFF"/>
                    </a:gs>
                    <a:gs pos="100000">
                      <a:srgbClr val="FFFFFF"/>
                    </a:gs>
                  </a:gsLst>
                  <a:lin ang="5400000" scaled="0"/>
                </a:gradFill>
                <a:ea typeface="Segoe UI" pitchFamily="34" charset="0"/>
                <a:cs typeface="Segoe UI" pitchFamily="34" charset="0"/>
              </a:rPr>
              <a:t>Bilder</a:t>
            </a:r>
            <a:endParaRPr lang="en-US" sz="1398"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708118" y="5560020"/>
            <a:ext cx="2559593" cy="1279797"/>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74242" tIns="274242" rIns="182802" bIns="34279" rtlCol="0" anchor="t" anchorCtr="0"/>
          <a:lstStyle/>
          <a:p>
            <a:pPr defTabSz="932114" fontAlgn="base">
              <a:lnSpc>
                <a:spcPct val="90000"/>
              </a:lnSpc>
              <a:spcBef>
                <a:spcPct val="0"/>
              </a:spcBef>
              <a:spcAft>
                <a:spcPct val="0"/>
              </a:spcAft>
            </a:pPr>
            <a:r>
              <a:rPr lang="en-US" sz="1398" dirty="0">
                <a:gradFill>
                  <a:gsLst>
                    <a:gs pos="0">
                      <a:srgbClr val="FFFFFF"/>
                    </a:gs>
                    <a:gs pos="100000">
                      <a:srgbClr val="FFFFFF"/>
                    </a:gs>
                  </a:gsLst>
                  <a:lin ang="5400000" scaled="0"/>
                </a:gradFill>
                <a:ea typeface="Segoe UI" pitchFamily="34" charset="0"/>
                <a:cs typeface="Segoe UI" pitchFamily="34" charset="0"/>
              </a:rPr>
              <a:t>Outlook.com hat über 400 Mio. </a:t>
            </a:r>
            <a:r>
              <a:rPr lang="en-US" sz="1398" dirty="0" err="1">
                <a:gradFill>
                  <a:gsLst>
                    <a:gs pos="0">
                      <a:srgbClr val="FFFFFF"/>
                    </a:gs>
                    <a:gs pos="100000">
                      <a:srgbClr val="FFFFFF"/>
                    </a:gs>
                  </a:gsLst>
                  <a:lin ang="5400000" scaled="0"/>
                </a:gradFill>
                <a:ea typeface="Segoe UI" pitchFamily="34" charset="0"/>
                <a:cs typeface="Segoe UI" pitchFamily="34" charset="0"/>
              </a:rPr>
              <a:t>aktive</a:t>
            </a:r>
            <a:r>
              <a:rPr lang="en-US" sz="1398" dirty="0">
                <a:gradFill>
                  <a:gsLst>
                    <a:gs pos="0">
                      <a:srgbClr val="FFFFFF"/>
                    </a:gs>
                    <a:gs pos="100000">
                      <a:srgbClr val="FFFFFF"/>
                    </a:gs>
                  </a:gsLst>
                  <a:lin ang="5400000" scaled="0"/>
                </a:gradFill>
                <a:ea typeface="Segoe UI" pitchFamily="34" charset="0"/>
                <a:cs typeface="Segoe UI" pitchFamily="34" charset="0"/>
              </a:rPr>
              <a:t> </a:t>
            </a:r>
            <a:r>
              <a:rPr lang="en-US" sz="1398" dirty="0" err="1">
                <a:gradFill>
                  <a:gsLst>
                    <a:gs pos="0">
                      <a:srgbClr val="FFFFFF"/>
                    </a:gs>
                    <a:gs pos="100000">
                      <a:srgbClr val="FFFFFF"/>
                    </a:gs>
                  </a:gsLst>
                  <a:lin ang="5400000" scaled="0"/>
                </a:gradFill>
                <a:ea typeface="Segoe UI" pitchFamily="34" charset="0"/>
                <a:cs typeface="Segoe UI" pitchFamily="34" charset="0"/>
              </a:rPr>
              <a:t>Benutzer</a:t>
            </a:r>
            <a:r>
              <a:rPr lang="en-US" sz="1398" dirty="0">
                <a:gradFill>
                  <a:gsLst>
                    <a:gs pos="0">
                      <a:srgbClr val="FFFFFF"/>
                    </a:gs>
                    <a:gs pos="100000">
                      <a:srgbClr val="FFFFFF"/>
                    </a:gs>
                  </a:gsLst>
                  <a:lin ang="5400000" scaled="0"/>
                </a:gradFill>
                <a:ea typeface="Segoe UI" pitchFamily="34" charset="0"/>
                <a:cs typeface="Segoe UI" pitchFamily="34" charset="0"/>
              </a:rPr>
              <a:t> und </a:t>
            </a:r>
            <a:r>
              <a:rPr lang="en-US" sz="1398" dirty="0" err="1">
                <a:gradFill>
                  <a:gsLst>
                    <a:gs pos="0">
                      <a:srgbClr val="FFFFFF"/>
                    </a:gs>
                    <a:gs pos="100000">
                      <a:srgbClr val="FFFFFF"/>
                    </a:gs>
                  </a:gsLst>
                  <a:lin ang="5400000" scaled="0"/>
                </a:gradFill>
                <a:ea typeface="Segoe UI" pitchFamily="34" charset="0"/>
                <a:cs typeface="Segoe UI" pitchFamily="34" charset="0"/>
              </a:rPr>
              <a:t>ist</a:t>
            </a:r>
            <a:r>
              <a:rPr lang="en-US" sz="1398" dirty="0">
                <a:gradFill>
                  <a:gsLst>
                    <a:gs pos="0">
                      <a:srgbClr val="FFFFFF"/>
                    </a:gs>
                    <a:gs pos="100000">
                      <a:srgbClr val="FFFFFF"/>
                    </a:gs>
                  </a:gsLst>
                  <a:lin ang="5400000" scaled="0"/>
                </a:gradFill>
                <a:ea typeface="Segoe UI" pitchFamily="34" charset="0"/>
                <a:cs typeface="Segoe UI" pitchFamily="34" charset="0"/>
              </a:rPr>
              <a:t> der </a:t>
            </a:r>
            <a:r>
              <a:rPr lang="en-US" sz="1398" dirty="0" err="1">
                <a:gradFill>
                  <a:gsLst>
                    <a:gs pos="0">
                      <a:srgbClr val="FFFFFF"/>
                    </a:gs>
                    <a:gs pos="100000">
                      <a:srgbClr val="FFFFFF"/>
                    </a:gs>
                  </a:gsLst>
                  <a:lin ang="5400000" scaled="0"/>
                </a:gradFill>
                <a:ea typeface="Segoe UI" pitchFamily="34" charset="0"/>
                <a:cs typeface="Segoe UI" pitchFamily="34" charset="0"/>
              </a:rPr>
              <a:t>schnellst</a:t>
            </a:r>
            <a:r>
              <a:rPr lang="en-US" sz="1398" dirty="0">
                <a:gradFill>
                  <a:gsLst>
                    <a:gs pos="0">
                      <a:srgbClr val="FFFFFF"/>
                    </a:gs>
                    <a:gs pos="100000">
                      <a:srgbClr val="FFFFFF"/>
                    </a:gs>
                  </a:gsLst>
                  <a:lin ang="5400000" scaled="0"/>
                </a:gradFill>
                <a:ea typeface="Segoe UI" pitchFamily="34" charset="0"/>
                <a:cs typeface="Segoe UI" pitchFamily="34" charset="0"/>
              </a:rPr>
              <a:t> </a:t>
            </a:r>
            <a:r>
              <a:rPr lang="en-US" sz="1398" dirty="0" err="1">
                <a:gradFill>
                  <a:gsLst>
                    <a:gs pos="0">
                      <a:srgbClr val="FFFFFF"/>
                    </a:gs>
                    <a:gs pos="100000">
                      <a:srgbClr val="FFFFFF"/>
                    </a:gs>
                  </a:gsLst>
                  <a:lin ang="5400000" scaled="0"/>
                </a:gradFill>
                <a:ea typeface="Segoe UI" pitchFamily="34" charset="0"/>
                <a:cs typeface="Segoe UI" pitchFamily="34" charset="0"/>
              </a:rPr>
              <a:t>wachsende</a:t>
            </a:r>
            <a:r>
              <a:rPr lang="en-US" sz="1398" dirty="0">
                <a:gradFill>
                  <a:gsLst>
                    <a:gs pos="0">
                      <a:srgbClr val="FFFFFF"/>
                    </a:gs>
                    <a:gs pos="100000">
                      <a:srgbClr val="FFFFFF"/>
                    </a:gs>
                  </a:gsLst>
                  <a:lin ang="5400000" scaled="0"/>
                </a:gradFill>
                <a:ea typeface="Segoe UI" pitchFamily="34" charset="0"/>
                <a:cs typeface="Segoe UI" pitchFamily="34" charset="0"/>
              </a:rPr>
              <a:t> </a:t>
            </a:r>
            <a:r>
              <a:rPr lang="en-US" sz="1398" dirty="0" err="1">
                <a:gradFill>
                  <a:gsLst>
                    <a:gs pos="0">
                      <a:srgbClr val="FFFFFF"/>
                    </a:gs>
                    <a:gs pos="100000">
                      <a:srgbClr val="FFFFFF"/>
                    </a:gs>
                  </a:gsLst>
                  <a:lin ang="5400000" scaled="0"/>
                </a:gradFill>
                <a:ea typeface="Segoe UI" pitchFamily="34" charset="0"/>
                <a:cs typeface="Segoe UI" pitchFamily="34" charset="0"/>
              </a:rPr>
              <a:t>Emaildienst</a:t>
            </a:r>
            <a:r>
              <a:rPr lang="en-US" sz="1398" dirty="0">
                <a:gradFill>
                  <a:gsLst>
                    <a:gs pos="0">
                      <a:srgbClr val="FFFFFF"/>
                    </a:gs>
                    <a:gs pos="100000">
                      <a:srgbClr val="FFFFFF"/>
                    </a:gs>
                  </a:gsLst>
                  <a:lin ang="5400000" scaled="0"/>
                </a:gradFill>
                <a:ea typeface="Segoe UI" pitchFamily="34" charset="0"/>
                <a:cs typeface="Segoe UI" pitchFamily="34" charset="0"/>
              </a:rPr>
              <a:t> </a:t>
            </a:r>
            <a:r>
              <a:rPr lang="en-US" sz="1398" dirty="0" err="1">
                <a:gradFill>
                  <a:gsLst>
                    <a:gs pos="0">
                      <a:srgbClr val="FFFFFF"/>
                    </a:gs>
                    <a:gs pos="100000">
                      <a:srgbClr val="FFFFFF"/>
                    </a:gs>
                  </a:gsLst>
                  <a:lin ang="5400000" scaled="0"/>
                </a:gradFill>
                <a:ea typeface="Segoe UI" pitchFamily="34" charset="0"/>
                <a:cs typeface="Segoe UI" pitchFamily="34" charset="0"/>
              </a:rPr>
              <a:t>weltweit</a:t>
            </a:r>
            <a:endParaRPr lang="en-US" sz="1398" dirty="0">
              <a:gradFill>
                <a:gsLst>
                  <a:gs pos="0">
                    <a:srgbClr val="FFFFFF"/>
                  </a:gs>
                  <a:gs pos="100000">
                    <a:srgbClr val="FFFFFF"/>
                  </a:gs>
                </a:gsLst>
                <a:lin ang="5400000" scaled="0"/>
              </a:gradFill>
              <a:ea typeface="Segoe UI" pitchFamily="34" charset="0"/>
              <a:cs typeface="Segoe UI" pitchFamily="34" charset="0"/>
            </a:endParaRPr>
          </a:p>
        </p:txBody>
      </p:sp>
      <p:pic>
        <p:nvPicPr>
          <p:cNvPr id="43" name="Picture 42"/>
          <p:cNvPicPr>
            <a:picLocks noChangeAspect="1"/>
          </p:cNvPicPr>
          <p:nvPr/>
        </p:nvPicPr>
        <p:blipFill rotWithShape="1">
          <a:blip r:embed="rId6"/>
          <a:srcRect t="26423"/>
          <a:stretch/>
        </p:blipFill>
        <p:spPr>
          <a:xfrm>
            <a:off x="8760848" y="4190485"/>
            <a:ext cx="1215697" cy="1262233"/>
          </a:xfrm>
          <a:prstGeom prst="rect">
            <a:avLst/>
          </a:prstGeom>
        </p:spPr>
      </p:pic>
      <p:pic>
        <p:nvPicPr>
          <p:cNvPr id="44" name="Picture 43"/>
          <p:cNvPicPr>
            <a:picLocks noChangeAspect="1"/>
          </p:cNvPicPr>
          <p:nvPr/>
        </p:nvPicPr>
        <p:blipFill rotWithShape="1">
          <a:blip r:embed="rId7" cstate="print">
            <a:biLevel thresh="25000"/>
            <a:extLst>
              <a:ext uri="{28A0092B-C50C-407E-A947-70E740481C1C}">
                <a14:useLocalDpi xmlns:a14="http://schemas.microsoft.com/office/drawing/2010/main" val="0"/>
              </a:ext>
            </a:extLst>
          </a:blip>
          <a:srcRect t="-1" r="67093" b="3640"/>
          <a:stretch/>
        </p:blipFill>
        <p:spPr>
          <a:xfrm>
            <a:off x="10208637" y="4216088"/>
            <a:ext cx="598158" cy="544735"/>
          </a:xfrm>
          <a:prstGeom prst="rect">
            <a:avLst/>
          </a:prstGeom>
        </p:spPr>
      </p:pic>
      <p:pic>
        <p:nvPicPr>
          <p:cNvPr id="45" name="Picture 5"/>
          <p:cNvPicPr>
            <a:picLocks noChangeAspect="1" noChangeArrowheads="1"/>
          </p:cNvPicPr>
          <p:nvPr/>
        </p:nvPicPr>
        <p:blipFill>
          <a:blip r:embed="rId5"/>
          <a:srcRect/>
          <a:stretch>
            <a:fillRect/>
          </a:stretch>
        </p:blipFill>
        <p:spPr bwMode="black">
          <a:xfrm>
            <a:off x="9036074" y="3120495"/>
            <a:ext cx="1914218" cy="259811"/>
          </a:xfrm>
          <a:prstGeom prst="rect">
            <a:avLst/>
          </a:prstGeom>
          <a:noFill/>
          <a:ln w="9525">
            <a:noFill/>
            <a:miter lim="800000"/>
            <a:headEnd/>
            <a:tailEnd/>
          </a:ln>
          <a:effectLst/>
        </p:spPr>
      </p:pic>
      <p:grpSp>
        <p:nvGrpSpPr>
          <p:cNvPr id="46" name="Group 45"/>
          <p:cNvGrpSpPr/>
          <p:nvPr/>
        </p:nvGrpSpPr>
        <p:grpSpPr>
          <a:xfrm>
            <a:off x="3367072" y="5560020"/>
            <a:ext cx="2559593" cy="1279797"/>
            <a:chOff x="3209128" y="5520232"/>
            <a:chExt cx="2559956" cy="1279979"/>
          </a:xfrm>
        </p:grpSpPr>
        <p:sp>
          <p:nvSpPr>
            <p:cNvPr id="47" name="Rectangle 46"/>
            <p:cNvSpPr/>
            <p:nvPr/>
          </p:nvSpPr>
          <p:spPr bwMode="auto">
            <a:xfrm>
              <a:off x="3209128" y="5520232"/>
              <a:ext cx="2559956" cy="1279979"/>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74242" tIns="639898" rIns="182802" bIns="34279" rtlCol="0" anchor="t" anchorCtr="0"/>
            <a:lstStyle/>
            <a:p>
              <a:pPr defTabSz="931869"/>
              <a:r>
                <a:rPr lang="en-US" sz="1398" dirty="0">
                  <a:gradFill>
                    <a:gsLst>
                      <a:gs pos="0">
                        <a:srgbClr val="FFFFFF"/>
                      </a:gs>
                      <a:gs pos="100000">
                        <a:srgbClr val="FFFFFF"/>
                      </a:gs>
                    </a:gsLst>
                    <a:lin ang="5400000" scaled="0"/>
                  </a:gradFill>
                  <a:ea typeface="Segoe UI" pitchFamily="34" charset="0"/>
                  <a:cs typeface="Segoe UI" pitchFamily="34" charset="0"/>
                </a:rPr>
                <a:t>1 </a:t>
              </a:r>
              <a:r>
                <a:rPr lang="en-US" sz="1398" dirty="0" err="1">
                  <a:gradFill>
                    <a:gsLst>
                      <a:gs pos="0">
                        <a:srgbClr val="FFFFFF"/>
                      </a:gs>
                      <a:gs pos="100000">
                        <a:srgbClr val="FFFFFF"/>
                      </a:gs>
                    </a:gsLst>
                    <a:lin ang="5400000" scaled="0"/>
                  </a:gradFill>
                  <a:ea typeface="Segoe UI" pitchFamily="34" charset="0"/>
                  <a:cs typeface="Segoe UI" pitchFamily="34" charset="0"/>
                </a:rPr>
                <a:t>Mrd</a:t>
              </a:r>
              <a:r>
                <a:rPr lang="en-US" sz="1398" dirty="0">
                  <a:gradFill>
                    <a:gsLst>
                      <a:gs pos="0">
                        <a:srgbClr val="FFFFFF"/>
                      </a:gs>
                      <a:gs pos="100000">
                        <a:srgbClr val="FFFFFF"/>
                      </a:gs>
                    </a:gsLst>
                    <a:lin ang="5400000" scaled="0"/>
                  </a:gradFill>
                  <a:ea typeface="Segoe UI" pitchFamily="34" charset="0"/>
                  <a:cs typeface="Segoe UI" pitchFamily="34" charset="0"/>
                </a:rPr>
                <a:t>. mobile </a:t>
              </a:r>
              <a:r>
                <a:rPr lang="en-US" sz="1398" dirty="0" err="1">
                  <a:gradFill>
                    <a:gsLst>
                      <a:gs pos="0">
                        <a:srgbClr val="FFFFFF"/>
                      </a:gs>
                      <a:gs pos="100000">
                        <a:srgbClr val="FFFFFF"/>
                      </a:gs>
                    </a:gsLst>
                    <a:lin ang="5400000" scaled="0"/>
                  </a:gradFill>
                  <a:ea typeface="Segoe UI" pitchFamily="34" charset="0"/>
                  <a:cs typeface="Segoe UI" pitchFamily="34" charset="0"/>
                </a:rPr>
                <a:t>Benachrichtigungen</a:t>
              </a:r>
              <a:r>
                <a:rPr lang="en-US" sz="1398" dirty="0">
                  <a:gradFill>
                    <a:gsLst>
                      <a:gs pos="0">
                        <a:srgbClr val="FFFFFF"/>
                      </a:gs>
                      <a:gs pos="100000">
                        <a:srgbClr val="FFFFFF"/>
                      </a:gs>
                    </a:gsLst>
                    <a:lin ang="5400000" scaled="0"/>
                  </a:gradFill>
                  <a:ea typeface="Segoe UI" pitchFamily="34" charset="0"/>
                  <a:cs typeface="Segoe UI" pitchFamily="34" charset="0"/>
                </a:rPr>
                <a:t> </a:t>
              </a:r>
              <a:r>
                <a:rPr lang="en-US" sz="1398" dirty="0" err="1">
                  <a:gradFill>
                    <a:gsLst>
                      <a:gs pos="0">
                        <a:srgbClr val="FFFFFF"/>
                      </a:gs>
                      <a:gs pos="100000">
                        <a:srgbClr val="FFFFFF"/>
                      </a:gs>
                    </a:gsLst>
                    <a:lin ang="5400000" scaled="0"/>
                  </a:gradFill>
                  <a:ea typeface="Segoe UI" pitchFamily="34" charset="0"/>
                  <a:cs typeface="Segoe UI" pitchFamily="34" charset="0"/>
                </a:rPr>
                <a:t>im</a:t>
              </a:r>
              <a:r>
                <a:rPr lang="en-US" sz="1398" dirty="0">
                  <a:gradFill>
                    <a:gsLst>
                      <a:gs pos="0">
                        <a:srgbClr val="FFFFFF"/>
                      </a:gs>
                      <a:gs pos="100000">
                        <a:srgbClr val="FFFFFF"/>
                      </a:gs>
                    </a:gsLst>
                    <a:lin ang="5400000" scaled="0"/>
                  </a:gradFill>
                  <a:ea typeface="Segoe UI" pitchFamily="34" charset="0"/>
                  <a:cs typeface="Segoe UI" pitchFamily="34" charset="0"/>
                </a:rPr>
                <a:t> Monat</a:t>
              </a:r>
            </a:p>
          </p:txBody>
        </p:sp>
        <p:pic>
          <p:nvPicPr>
            <p:cNvPr id="48" name="Picture 4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75061" y="5622921"/>
              <a:ext cx="1130264" cy="434270"/>
            </a:xfrm>
            <a:prstGeom prst="rect">
              <a:avLst/>
            </a:prstGeom>
          </p:spPr>
        </p:pic>
      </p:grpSp>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5805" y="1582635"/>
            <a:ext cx="1130103" cy="434208"/>
          </a:xfrm>
          <a:prstGeom prst="rect">
            <a:avLst/>
          </a:prstGeom>
        </p:spPr>
      </p:pic>
      <p:grpSp>
        <p:nvGrpSpPr>
          <p:cNvPr id="50" name="Group 49"/>
          <p:cNvGrpSpPr/>
          <p:nvPr/>
        </p:nvGrpSpPr>
        <p:grpSpPr>
          <a:xfrm>
            <a:off x="6057940" y="2813157"/>
            <a:ext cx="2559593" cy="1279797"/>
            <a:chOff x="6309664" y="2800360"/>
            <a:chExt cx="2559956" cy="1279979"/>
          </a:xfrm>
        </p:grpSpPr>
        <p:sp>
          <p:nvSpPr>
            <p:cNvPr id="51" name="Rectangle 50"/>
            <p:cNvSpPr/>
            <p:nvPr/>
          </p:nvSpPr>
          <p:spPr bwMode="auto">
            <a:xfrm>
              <a:off x="6309664" y="2800360"/>
              <a:ext cx="2559956" cy="127997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74242" tIns="731312" rIns="182802" bIns="34279" rtlCol="0" anchor="t" anchorCtr="0"/>
            <a:lstStyle/>
            <a:p>
              <a:pPr defTabSz="932114" fontAlgn="base">
                <a:lnSpc>
                  <a:spcPct val="90000"/>
                </a:lnSpc>
                <a:spcBef>
                  <a:spcPct val="0"/>
                </a:spcBef>
              </a:pPr>
              <a:r>
                <a:rPr lang="en-US" sz="1398" dirty="0">
                  <a:gradFill>
                    <a:gsLst>
                      <a:gs pos="0">
                        <a:srgbClr val="FFFFFF"/>
                      </a:gs>
                      <a:gs pos="100000">
                        <a:srgbClr val="FFFFFF"/>
                      </a:gs>
                    </a:gsLst>
                    <a:lin ang="5400000" scaled="0"/>
                  </a:gradFill>
                  <a:ea typeface="Segoe UI" pitchFamily="34" charset="0"/>
                  <a:cs typeface="Segoe UI" pitchFamily="34" charset="0"/>
                </a:rPr>
                <a:t>Über 8 Mio. </a:t>
              </a:r>
              <a:r>
                <a:rPr lang="en-US" sz="1398" dirty="0" err="1">
                  <a:gradFill>
                    <a:gsLst>
                      <a:gs pos="0">
                        <a:srgbClr val="FFFFFF"/>
                      </a:gs>
                      <a:gs pos="100000">
                        <a:srgbClr val="FFFFFF"/>
                      </a:gs>
                    </a:gsLst>
                    <a:lin ang="5400000" scaled="0"/>
                  </a:gradFill>
                  <a:ea typeface="Segoe UI" pitchFamily="34" charset="0"/>
                  <a:cs typeface="Segoe UI" pitchFamily="34" charset="0"/>
                </a:rPr>
                <a:t>registrierte</a:t>
              </a:r>
              <a:r>
                <a:rPr lang="en-US" sz="1398" dirty="0">
                  <a:gradFill>
                    <a:gsLst>
                      <a:gs pos="0">
                        <a:srgbClr val="FFFFFF"/>
                      </a:gs>
                      <a:gs pos="100000">
                        <a:srgbClr val="FFFFFF"/>
                      </a:gs>
                    </a:gsLst>
                    <a:lin ang="5400000" scaled="0"/>
                  </a:gradFill>
                  <a:ea typeface="Segoe UI" pitchFamily="34" charset="0"/>
                  <a:cs typeface="Segoe UI" pitchFamily="34" charset="0"/>
                </a:rPr>
                <a:t> </a:t>
              </a:r>
              <a:r>
                <a:rPr lang="en-US" sz="1398" dirty="0" err="1">
                  <a:gradFill>
                    <a:gsLst>
                      <a:gs pos="0">
                        <a:srgbClr val="FFFFFF"/>
                      </a:gs>
                      <a:gs pos="100000">
                        <a:srgbClr val="FFFFFF"/>
                      </a:gs>
                    </a:gsLst>
                    <a:lin ang="5400000" scaled="0"/>
                  </a:gradFill>
                  <a:ea typeface="Segoe UI" pitchFamily="34" charset="0"/>
                  <a:cs typeface="Segoe UI" pitchFamily="34" charset="0"/>
                </a:rPr>
                <a:t>Benutzer</a:t>
              </a:r>
              <a:endParaRPr lang="en-US" sz="1398" dirty="0">
                <a:gradFill>
                  <a:gsLst>
                    <a:gs pos="0">
                      <a:srgbClr val="FFFFFF"/>
                    </a:gs>
                    <a:gs pos="100000">
                      <a:srgbClr val="FFFFFF"/>
                    </a:gs>
                  </a:gsLst>
                  <a:lin ang="5400000" scaled="0"/>
                </a:gradFill>
                <a:ea typeface="Segoe UI" pitchFamily="34" charset="0"/>
                <a:cs typeface="Segoe UI" pitchFamily="34" charset="0"/>
              </a:endParaRPr>
            </a:p>
          </p:txBody>
        </p:sp>
        <p:pic>
          <p:nvPicPr>
            <p:cNvPr id="52" name="Picture 51"/>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16256" y="3038719"/>
              <a:ext cx="1421896" cy="343453"/>
            </a:xfrm>
            <a:prstGeom prst="rect">
              <a:avLst/>
            </a:prstGeom>
          </p:spPr>
        </p:pic>
      </p:grpSp>
      <p:pic>
        <p:nvPicPr>
          <p:cNvPr id="53" name="Picture 52"/>
          <p:cNvPicPr>
            <a:picLocks noChangeAspect="1"/>
          </p:cNvPicPr>
          <p:nvPr/>
        </p:nvPicPr>
        <p:blipFill rotWithShape="1">
          <a:blip r:embed="rId11" cstate="print">
            <a:extLst>
              <a:ext uri="{28A0092B-C50C-407E-A947-70E740481C1C}">
                <a14:useLocalDpi xmlns:a14="http://schemas.microsoft.com/office/drawing/2010/main" val="0"/>
              </a:ext>
            </a:extLst>
          </a:blip>
          <a:srcRect l="362" t="22164" r="-362" b="3498"/>
          <a:stretch/>
        </p:blipFill>
        <p:spPr>
          <a:xfrm>
            <a:off x="708118" y="4188187"/>
            <a:ext cx="2559593" cy="1267513"/>
          </a:xfrm>
          <a:prstGeom prst="rect">
            <a:avLst/>
          </a:prstGeom>
        </p:spPr>
      </p:pic>
      <p:pic>
        <p:nvPicPr>
          <p:cNvPr id="54" name="Picture 5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3319" y="2887741"/>
            <a:ext cx="1793622" cy="565313"/>
          </a:xfrm>
          <a:prstGeom prst="rect">
            <a:avLst/>
          </a:prstGeom>
        </p:spPr>
      </p:pic>
      <p:pic>
        <p:nvPicPr>
          <p:cNvPr id="55" name="Picture 54"/>
          <p:cNvPicPr>
            <a:picLocks noChangeAspect="1"/>
          </p:cNvPicPr>
          <p:nvPr/>
        </p:nvPicPr>
        <p:blipFill rotWithShape="1">
          <a:blip r:embed="rId13" cstate="print">
            <a:extLst>
              <a:ext uri="{28A0092B-C50C-407E-A947-70E740481C1C}">
                <a14:useLocalDpi xmlns:a14="http://schemas.microsoft.com/office/drawing/2010/main" val="0"/>
              </a:ext>
            </a:extLst>
          </a:blip>
          <a:srcRect l="311" r="-311" b="20282"/>
          <a:stretch/>
        </p:blipFill>
        <p:spPr>
          <a:xfrm>
            <a:off x="3367072" y="1425067"/>
            <a:ext cx="2559593" cy="1275277"/>
          </a:xfrm>
          <a:prstGeom prst="rect">
            <a:avLst/>
          </a:prstGeom>
        </p:spPr>
      </p:pic>
      <p:pic>
        <p:nvPicPr>
          <p:cNvPr id="57" name="Picture 5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986671" y="1582635"/>
            <a:ext cx="958060" cy="422464"/>
          </a:xfrm>
          <a:prstGeom prst="rect">
            <a:avLst/>
          </a:prstGeom>
        </p:spPr>
      </p:pic>
      <p:grpSp>
        <p:nvGrpSpPr>
          <p:cNvPr id="58" name="Group 57"/>
          <p:cNvGrpSpPr/>
          <p:nvPr/>
        </p:nvGrpSpPr>
        <p:grpSpPr>
          <a:xfrm>
            <a:off x="8986671" y="5447644"/>
            <a:ext cx="2281192" cy="902961"/>
            <a:chOff x="9452475" y="5228503"/>
            <a:chExt cx="2236983" cy="885462"/>
          </a:xfrm>
        </p:grpSpPr>
        <p:pic>
          <p:nvPicPr>
            <p:cNvPr id="59" name="Picture 58"/>
            <p:cNvPicPr>
              <a:picLocks noChangeAspect="1"/>
            </p:cNvPicPr>
            <p:nvPr/>
          </p:nvPicPr>
          <p:blipFill rotWithShape="1">
            <a:blip r:embed="rId15" cstate="print">
              <a:extLst>
                <a:ext uri="{28A0092B-C50C-407E-A947-70E740481C1C}">
                  <a14:useLocalDpi xmlns:a14="http://schemas.microsoft.com/office/drawing/2010/main" val="0"/>
                </a:ext>
              </a:extLst>
            </a:blip>
            <a:srcRect l="26558"/>
            <a:stretch/>
          </p:blipFill>
          <p:spPr>
            <a:xfrm>
              <a:off x="9853448" y="5228503"/>
              <a:ext cx="1836010" cy="885462"/>
            </a:xfrm>
            <a:prstGeom prst="rect">
              <a:avLst/>
            </a:prstGeom>
          </p:spPr>
        </p:pic>
        <p:sp>
          <p:nvSpPr>
            <p:cNvPr id="60" name="Freeform 53"/>
            <p:cNvSpPr>
              <a:spLocks noEditPoints="1"/>
            </p:cNvSpPr>
            <p:nvPr/>
          </p:nvSpPr>
          <p:spPr bwMode="auto">
            <a:xfrm>
              <a:off x="9452475" y="5478393"/>
              <a:ext cx="388090" cy="385682"/>
            </a:xfrm>
            <a:custGeom>
              <a:avLst/>
              <a:gdLst>
                <a:gd name="T0" fmla="*/ 987 w 1157"/>
                <a:gd name="T1" fmla="*/ 955 h 1150"/>
                <a:gd name="T2" fmla="*/ 844 w 1157"/>
                <a:gd name="T3" fmla="*/ 1071 h 1150"/>
                <a:gd name="T4" fmla="*/ 521 w 1157"/>
                <a:gd name="T5" fmla="*/ 1139 h 1150"/>
                <a:gd name="T6" fmla="*/ 172 w 1157"/>
                <a:gd name="T7" fmla="*/ 970 h 1150"/>
                <a:gd name="T8" fmla="*/ 169 w 1157"/>
                <a:gd name="T9" fmla="*/ 965 h 1150"/>
                <a:gd name="T10" fmla="*/ 167 w 1157"/>
                <a:gd name="T11" fmla="*/ 947 h 1150"/>
                <a:gd name="T12" fmla="*/ 226 w 1157"/>
                <a:gd name="T13" fmla="*/ 818 h 1150"/>
                <a:gd name="T14" fmla="*/ 388 w 1157"/>
                <a:gd name="T15" fmla="*/ 611 h 1150"/>
                <a:gd name="T16" fmla="*/ 558 w 1157"/>
                <a:gd name="T17" fmla="*/ 437 h 1150"/>
                <a:gd name="T18" fmla="*/ 587 w 1157"/>
                <a:gd name="T19" fmla="*/ 436 h 1150"/>
                <a:gd name="T20" fmla="*/ 893 w 1157"/>
                <a:gd name="T21" fmla="*/ 772 h 1150"/>
                <a:gd name="T22" fmla="*/ 978 w 1157"/>
                <a:gd name="T23" fmla="*/ 929 h 1150"/>
                <a:gd name="T24" fmla="*/ 987 w 1157"/>
                <a:gd name="T25" fmla="*/ 950 h 1150"/>
                <a:gd name="T26" fmla="*/ 987 w 1157"/>
                <a:gd name="T27" fmla="*/ 955 h 1150"/>
                <a:gd name="T28" fmla="*/ 160 w 1157"/>
                <a:gd name="T29" fmla="*/ 943 h 1150"/>
                <a:gd name="T30" fmla="*/ 157 w 1157"/>
                <a:gd name="T31" fmla="*/ 891 h 1150"/>
                <a:gd name="T32" fmla="*/ 213 w 1157"/>
                <a:gd name="T33" fmla="*/ 678 h 1150"/>
                <a:gd name="T34" fmla="*/ 442 w 1157"/>
                <a:gd name="T35" fmla="*/ 353 h 1150"/>
                <a:gd name="T36" fmla="*/ 441 w 1157"/>
                <a:gd name="T37" fmla="*/ 293 h 1150"/>
                <a:gd name="T38" fmla="*/ 264 w 1157"/>
                <a:gd name="T39" fmla="*/ 180 h 1150"/>
                <a:gd name="T40" fmla="*/ 166 w 1157"/>
                <a:gd name="T41" fmla="*/ 205 h 1150"/>
                <a:gd name="T42" fmla="*/ 131 w 1157"/>
                <a:gd name="T43" fmla="*/ 247 h 1150"/>
                <a:gd name="T44" fmla="*/ 24 w 1157"/>
                <a:gd name="T45" fmla="*/ 669 h 1150"/>
                <a:gd name="T46" fmla="*/ 169 w 1157"/>
                <a:gd name="T47" fmla="*/ 965 h 1150"/>
                <a:gd name="T48" fmla="*/ 167 w 1157"/>
                <a:gd name="T49" fmla="*/ 947 h 1150"/>
                <a:gd name="T50" fmla="*/ 160 w 1157"/>
                <a:gd name="T51" fmla="*/ 943 h 1150"/>
                <a:gd name="T52" fmla="*/ 1002 w 1157"/>
                <a:gd name="T53" fmla="*/ 940 h 1150"/>
                <a:gd name="T54" fmla="*/ 1112 w 1157"/>
                <a:gd name="T55" fmla="*/ 444 h 1150"/>
                <a:gd name="T56" fmla="*/ 979 w 1157"/>
                <a:gd name="T57" fmla="*/ 203 h 1150"/>
                <a:gd name="T58" fmla="*/ 873 w 1157"/>
                <a:gd name="T59" fmla="*/ 185 h 1150"/>
                <a:gd name="T60" fmla="*/ 688 w 1157"/>
                <a:gd name="T61" fmla="*/ 309 h 1150"/>
                <a:gd name="T62" fmla="*/ 687 w 1157"/>
                <a:gd name="T63" fmla="*/ 337 h 1150"/>
                <a:gd name="T64" fmla="*/ 912 w 1157"/>
                <a:gd name="T65" fmla="*/ 625 h 1150"/>
                <a:gd name="T66" fmla="*/ 987 w 1157"/>
                <a:gd name="T67" fmla="*/ 950 h 1150"/>
                <a:gd name="T68" fmla="*/ 987 w 1157"/>
                <a:gd name="T69" fmla="*/ 955 h 1150"/>
                <a:gd name="T70" fmla="*/ 1002 w 1157"/>
                <a:gd name="T71" fmla="*/ 940 h 1150"/>
                <a:gd name="T72" fmla="*/ 292 w 1157"/>
                <a:gd name="T73" fmla="*/ 105 h 1150"/>
                <a:gd name="T74" fmla="*/ 301 w 1157"/>
                <a:gd name="T75" fmla="*/ 109 h 1150"/>
                <a:gd name="T76" fmla="*/ 378 w 1157"/>
                <a:gd name="T77" fmla="*/ 119 h 1150"/>
                <a:gd name="T78" fmla="*/ 540 w 1157"/>
                <a:gd name="T79" fmla="*/ 210 h 1150"/>
                <a:gd name="T80" fmla="*/ 605 w 1157"/>
                <a:gd name="T81" fmla="*/ 211 h 1150"/>
                <a:gd name="T82" fmla="*/ 862 w 1157"/>
                <a:gd name="T83" fmla="*/ 110 h 1150"/>
                <a:gd name="T84" fmla="*/ 292 w 1157"/>
                <a:gd name="T85" fmla="*/ 105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7" h="1150">
                  <a:moveTo>
                    <a:pt x="987" y="955"/>
                  </a:moveTo>
                  <a:cubicBezTo>
                    <a:pt x="948" y="1004"/>
                    <a:pt x="898" y="1041"/>
                    <a:pt x="844" y="1071"/>
                  </a:cubicBezTo>
                  <a:cubicBezTo>
                    <a:pt x="744" y="1128"/>
                    <a:pt x="635" y="1150"/>
                    <a:pt x="521" y="1139"/>
                  </a:cubicBezTo>
                  <a:cubicBezTo>
                    <a:pt x="384" y="1126"/>
                    <a:pt x="268" y="1069"/>
                    <a:pt x="172" y="970"/>
                  </a:cubicBezTo>
                  <a:cubicBezTo>
                    <a:pt x="171" y="969"/>
                    <a:pt x="170" y="967"/>
                    <a:pt x="169" y="965"/>
                  </a:cubicBezTo>
                  <a:cubicBezTo>
                    <a:pt x="168" y="959"/>
                    <a:pt x="168" y="953"/>
                    <a:pt x="167" y="947"/>
                  </a:cubicBezTo>
                  <a:cubicBezTo>
                    <a:pt x="175" y="899"/>
                    <a:pt x="200" y="858"/>
                    <a:pt x="226" y="818"/>
                  </a:cubicBezTo>
                  <a:cubicBezTo>
                    <a:pt x="272" y="743"/>
                    <a:pt x="328" y="675"/>
                    <a:pt x="388" y="611"/>
                  </a:cubicBezTo>
                  <a:cubicBezTo>
                    <a:pt x="444" y="552"/>
                    <a:pt x="502" y="495"/>
                    <a:pt x="558" y="437"/>
                  </a:cubicBezTo>
                  <a:cubicBezTo>
                    <a:pt x="569" y="426"/>
                    <a:pt x="575" y="423"/>
                    <a:pt x="587" y="436"/>
                  </a:cubicBezTo>
                  <a:cubicBezTo>
                    <a:pt x="695" y="542"/>
                    <a:pt x="799" y="652"/>
                    <a:pt x="893" y="772"/>
                  </a:cubicBezTo>
                  <a:cubicBezTo>
                    <a:pt x="930" y="819"/>
                    <a:pt x="957" y="872"/>
                    <a:pt x="978" y="929"/>
                  </a:cubicBezTo>
                  <a:cubicBezTo>
                    <a:pt x="980" y="936"/>
                    <a:pt x="980" y="945"/>
                    <a:pt x="987" y="950"/>
                  </a:cubicBezTo>
                  <a:cubicBezTo>
                    <a:pt x="987" y="952"/>
                    <a:pt x="987" y="953"/>
                    <a:pt x="987" y="955"/>
                  </a:cubicBezTo>
                  <a:close/>
                  <a:moveTo>
                    <a:pt x="160" y="943"/>
                  </a:moveTo>
                  <a:cubicBezTo>
                    <a:pt x="159" y="926"/>
                    <a:pt x="156" y="908"/>
                    <a:pt x="157" y="891"/>
                  </a:cubicBezTo>
                  <a:cubicBezTo>
                    <a:pt x="161" y="816"/>
                    <a:pt x="181" y="745"/>
                    <a:pt x="213" y="678"/>
                  </a:cubicBezTo>
                  <a:cubicBezTo>
                    <a:pt x="269" y="556"/>
                    <a:pt x="353" y="452"/>
                    <a:pt x="442" y="353"/>
                  </a:cubicBezTo>
                  <a:cubicBezTo>
                    <a:pt x="471" y="321"/>
                    <a:pt x="472" y="321"/>
                    <a:pt x="441" y="293"/>
                  </a:cubicBezTo>
                  <a:cubicBezTo>
                    <a:pt x="389" y="244"/>
                    <a:pt x="334" y="201"/>
                    <a:pt x="264" y="180"/>
                  </a:cubicBezTo>
                  <a:cubicBezTo>
                    <a:pt x="225" y="168"/>
                    <a:pt x="193" y="177"/>
                    <a:pt x="166" y="205"/>
                  </a:cubicBezTo>
                  <a:cubicBezTo>
                    <a:pt x="153" y="218"/>
                    <a:pt x="141" y="232"/>
                    <a:pt x="131" y="247"/>
                  </a:cubicBezTo>
                  <a:cubicBezTo>
                    <a:pt x="37" y="373"/>
                    <a:pt x="0" y="514"/>
                    <a:pt x="24" y="669"/>
                  </a:cubicBezTo>
                  <a:cubicBezTo>
                    <a:pt x="41" y="783"/>
                    <a:pt x="88" y="882"/>
                    <a:pt x="169" y="965"/>
                  </a:cubicBezTo>
                  <a:cubicBezTo>
                    <a:pt x="168" y="959"/>
                    <a:pt x="168" y="953"/>
                    <a:pt x="167" y="947"/>
                  </a:cubicBezTo>
                  <a:cubicBezTo>
                    <a:pt x="163" y="949"/>
                    <a:pt x="161" y="949"/>
                    <a:pt x="160" y="943"/>
                  </a:cubicBezTo>
                  <a:close/>
                  <a:moveTo>
                    <a:pt x="1002" y="940"/>
                  </a:moveTo>
                  <a:cubicBezTo>
                    <a:pt x="1120" y="793"/>
                    <a:pt x="1157" y="627"/>
                    <a:pt x="1112" y="444"/>
                  </a:cubicBezTo>
                  <a:cubicBezTo>
                    <a:pt x="1090" y="352"/>
                    <a:pt x="1043" y="272"/>
                    <a:pt x="979" y="203"/>
                  </a:cubicBezTo>
                  <a:cubicBezTo>
                    <a:pt x="948" y="168"/>
                    <a:pt x="918" y="164"/>
                    <a:pt x="873" y="185"/>
                  </a:cubicBezTo>
                  <a:cubicBezTo>
                    <a:pt x="804" y="216"/>
                    <a:pt x="744" y="259"/>
                    <a:pt x="688" y="309"/>
                  </a:cubicBezTo>
                  <a:cubicBezTo>
                    <a:pt x="676" y="320"/>
                    <a:pt x="675" y="325"/>
                    <a:pt x="687" y="337"/>
                  </a:cubicBezTo>
                  <a:cubicBezTo>
                    <a:pt x="772" y="425"/>
                    <a:pt x="850" y="518"/>
                    <a:pt x="912" y="625"/>
                  </a:cubicBezTo>
                  <a:cubicBezTo>
                    <a:pt x="971" y="726"/>
                    <a:pt x="1010" y="831"/>
                    <a:pt x="987" y="950"/>
                  </a:cubicBezTo>
                  <a:cubicBezTo>
                    <a:pt x="987" y="952"/>
                    <a:pt x="987" y="953"/>
                    <a:pt x="987" y="955"/>
                  </a:cubicBezTo>
                  <a:cubicBezTo>
                    <a:pt x="995" y="953"/>
                    <a:pt x="998" y="945"/>
                    <a:pt x="1002" y="940"/>
                  </a:cubicBezTo>
                  <a:close/>
                  <a:moveTo>
                    <a:pt x="292" y="105"/>
                  </a:moveTo>
                  <a:cubicBezTo>
                    <a:pt x="295" y="106"/>
                    <a:pt x="297" y="110"/>
                    <a:pt x="301" y="109"/>
                  </a:cubicBezTo>
                  <a:cubicBezTo>
                    <a:pt x="328" y="103"/>
                    <a:pt x="353" y="111"/>
                    <a:pt x="378" y="119"/>
                  </a:cubicBezTo>
                  <a:cubicBezTo>
                    <a:pt x="437" y="140"/>
                    <a:pt x="490" y="174"/>
                    <a:pt x="540" y="210"/>
                  </a:cubicBezTo>
                  <a:cubicBezTo>
                    <a:pt x="573" y="234"/>
                    <a:pt x="572" y="233"/>
                    <a:pt x="605" y="211"/>
                  </a:cubicBezTo>
                  <a:cubicBezTo>
                    <a:pt x="682" y="160"/>
                    <a:pt x="758" y="104"/>
                    <a:pt x="862" y="110"/>
                  </a:cubicBezTo>
                  <a:cubicBezTo>
                    <a:pt x="698" y="2"/>
                    <a:pt x="455" y="0"/>
                    <a:pt x="292" y="105"/>
                  </a:cubicBez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endParaRPr lang="en-US">
                <a:solidFill>
                  <a:srgbClr val="404040"/>
                </a:solidFill>
              </a:endParaRPr>
            </a:p>
          </p:txBody>
        </p:sp>
      </p:grpSp>
      <p:pic>
        <p:nvPicPr>
          <p:cNvPr id="63" name="Picture 62"/>
          <p:cNvPicPr>
            <a:picLocks noChangeAspect="1"/>
          </p:cNvPicPr>
          <p:nvPr/>
        </p:nvPicPr>
        <p:blipFill rotWithShape="1">
          <a:blip r:embed="rId16" cstate="print">
            <a:extLst>
              <a:ext uri="{28A0092B-C50C-407E-A947-70E740481C1C}">
                <a14:useLocalDpi xmlns:a14="http://schemas.microsoft.com/office/drawing/2010/main" val="0"/>
              </a:ext>
            </a:extLst>
          </a:blip>
          <a:srcRect b="21317"/>
          <a:stretch/>
        </p:blipFill>
        <p:spPr>
          <a:xfrm>
            <a:off x="6075557" y="1425064"/>
            <a:ext cx="2541974" cy="1275278"/>
          </a:xfrm>
          <a:prstGeom prst="rect">
            <a:avLst/>
          </a:prstGeom>
        </p:spPr>
      </p:pic>
      <p:pic>
        <p:nvPicPr>
          <p:cNvPr id="64" name="Picture 63"/>
          <p:cNvPicPr>
            <a:picLocks noChangeAspect="1"/>
          </p:cNvPicPr>
          <p:nvPr/>
        </p:nvPicPr>
        <p:blipFill rotWithShape="1">
          <a:blip r:embed="rId17" cstate="print">
            <a:extLst>
              <a:ext uri="{28A0092B-C50C-407E-A947-70E740481C1C}">
                <a14:useLocalDpi xmlns:a14="http://schemas.microsoft.com/office/drawing/2010/main" val="0"/>
              </a:ext>
            </a:extLst>
          </a:blip>
          <a:srcRect t="22129"/>
          <a:stretch/>
        </p:blipFill>
        <p:spPr>
          <a:xfrm>
            <a:off x="6075558" y="4181703"/>
            <a:ext cx="2541974" cy="1273996"/>
          </a:xfrm>
          <a:prstGeom prst="rect">
            <a:avLst/>
          </a:prstGeom>
        </p:spPr>
      </p:pic>
      <p:pic>
        <p:nvPicPr>
          <p:cNvPr id="4" name="Picture 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574706" y="4335703"/>
            <a:ext cx="1579386" cy="486409"/>
          </a:xfrm>
          <a:prstGeom prst="rect">
            <a:avLst/>
          </a:prstGeom>
        </p:spPr>
      </p:pic>
    </p:spTree>
    <p:custDataLst>
      <p:tags r:id="rId1"/>
    </p:custDataLst>
    <p:extLst>
      <p:ext uri="{BB962C8B-B14F-4D97-AF65-F5344CB8AC3E}">
        <p14:creationId xmlns:p14="http://schemas.microsoft.com/office/powerpoint/2010/main" val="76943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1039196" y="1135062"/>
          <a:ext cx="10332296" cy="5647572"/>
        </p:xfrm>
        <a:graphic>
          <a:graphicData uri="http://schemas.openxmlformats.org/drawingml/2006/table">
            <a:tbl>
              <a:tblPr firstRow="1" bandRow="1">
                <a:effectLst/>
                <a:tableStyleId>{2D5ABB26-0587-4C30-8999-92F81FD0307C}</a:tableStyleId>
              </a:tblPr>
              <a:tblGrid>
                <a:gridCol w="794792">
                  <a:extLst>
                    <a:ext uri="{9D8B030D-6E8A-4147-A177-3AD203B41FA5}">
                      <a16:colId xmlns:a16="http://schemas.microsoft.com/office/drawing/2014/main" val="3715209058"/>
                    </a:ext>
                  </a:extLst>
                </a:gridCol>
                <a:gridCol w="794792">
                  <a:extLst>
                    <a:ext uri="{9D8B030D-6E8A-4147-A177-3AD203B41FA5}">
                      <a16:colId xmlns:a16="http://schemas.microsoft.com/office/drawing/2014/main" val="1350199198"/>
                    </a:ext>
                  </a:extLst>
                </a:gridCol>
                <a:gridCol w="794792">
                  <a:extLst>
                    <a:ext uri="{9D8B030D-6E8A-4147-A177-3AD203B41FA5}">
                      <a16:colId xmlns:a16="http://schemas.microsoft.com/office/drawing/2014/main" val="842392471"/>
                    </a:ext>
                  </a:extLst>
                </a:gridCol>
                <a:gridCol w="794792">
                  <a:extLst>
                    <a:ext uri="{9D8B030D-6E8A-4147-A177-3AD203B41FA5}">
                      <a16:colId xmlns:a16="http://schemas.microsoft.com/office/drawing/2014/main" val="267677693"/>
                    </a:ext>
                  </a:extLst>
                </a:gridCol>
                <a:gridCol w="794792">
                  <a:extLst>
                    <a:ext uri="{9D8B030D-6E8A-4147-A177-3AD203B41FA5}">
                      <a16:colId xmlns:a16="http://schemas.microsoft.com/office/drawing/2014/main" val="2074647025"/>
                    </a:ext>
                  </a:extLst>
                </a:gridCol>
                <a:gridCol w="794792">
                  <a:extLst>
                    <a:ext uri="{9D8B030D-6E8A-4147-A177-3AD203B41FA5}">
                      <a16:colId xmlns:a16="http://schemas.microsoft.com/office/drawing/2014/main" val="517825825"/>
                    </a:ext>
                  </a:extLst>
                </a:gridCol>
                <a:gridCol w="794792">
                  <a:extLst>
                    <a:ext uri="{9D8B030D-6E8A-4147-A177-3AD203B41FA5}">
                      <a16:colId xmlns:a16="http://schemas.microsoft.com/office/drawing/2014/main" val="916532708"/>
                    </a:ext>
                  </a:extLst>
                </a:gridCol>
                <a:gridCol w="794792">
                  <a:extLst>
                    <a:ext uri="{9D8B030D-6E8A-4147-A177-3AD203B41FA5}">
                      <a16:colId xmlns:a16="http://schemas.microsoft.com/office/drawing/2014/main" val="2785331012"/>
                    </a:ext>
                  </a:extLst>
                </a:gridCol>
                <a:gridCol w="794792">
                  <a:extLst>
                    <a:ext uri="{9D8B030D-6E8A-4147-A177-3AD203B41FA5}">
                      <a16:colId xmlns:a16="http://schemas.microsoft.com/office/drawing/2014/main" val="668257594"/>
                    </a:ext>
                  </a:extLst>
                </a:gridCol>
                <a:gridCol w="794792">
                  <a:extLst>
                    <a:ext uri="{9D8B030D-6E8A-4147-A177-3AD203B41FA5}">
                      <a16:colId xmlns:a16="http://schemas.microsoft.com/office/drawing/2014/main" val="16929670"/>
                    </a:ext>
                  </a:extLst>
                </a:gridCol>
                <a:gridCol w="794792">
                  <a:extLst>
                    <a:ext uri="{9D8B030D-6E8A-4147-A177-3AD203B41FA5}">
                      <a16:colId xmlns:a16="http://schemas.microsoft.com/office/drawing/2014/main" val="3410857929"/>
                    </a:ext>
                  </a:extLst>
                </a:gridCol>
                <a:gridCol w="794792">
                  <a:extLst>
                    <a:ext uri="{9D8B030D-6E8A-4147-A177-3AD203B41FA5}">
                      <a16:colId xmlns:a16="http://schemas.microsoft.com/office/drawing/2014/main" val="3089059517"/>
                    </a:ext>
                  </a:extLst>
                </a:gridCol>
                <a:gridCol w="794792">
                  <a:extLst>
                    <a:ext uri="{9D8B030D-6E8A-4147-A177-3AD203B41FA5}">
                      <a16:colId xmlns:a16="http://schemas.microsoft.com/office/drawing/2014/main" val="927768582"/>
                    </a:ext>
                  </a:extLst>
                </a:gridCol>
              </a:tblGrid>
              <a:tr h="806796">
                <a:tc>
                  <a:txBody>
                    <a:bodyPr/>
                    <a:lstStyle/>
                    <a:p>
                      <a:pPr algn="ctr">
                        <a:lnSpc>
                          <a:spcPct val="100000"/>
                        </a:lnSpc>
                        <a:spcAft>
                          <a:spcPts val="0"/>
                        </a:spcAft>
                      </a:pPr>
                      <a:r>
                        <a:rPr lang="en-US" sz="700" b="0" dirty="0" err="1">
                          <a:solidFill>
                            <a:schemeClr val="bg1"/>
                          </a:solidFill>
                          <a:latin typeface="+mn-lt"/>
                        </a:rPr>
                        <a:t>IoT</a:t>
                      </a:r>
                      <a:r>
                        <a:rPr lang="en-US" sz="700" b="0" dirty="0">
                          <a:solidFill>
                            <a:schemeClr val="bg1"/>
                          </a:solidFill>
                          <a:latin typeface="+mn-lt"/>
                        </a:rPr>
                        <a:t> Suite</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a:lnSpc>
                          <a:spcPct val="100000"/>
                        </a:lnSpc>
                        <a:spcAft>
                          <a:spcPts val="0"/>
                        </a:spcAft>
                      </a:pPr>
                      <a:endParaRPr lang="en-US" sz="700" b="0" spc="600" dirty="0">
                        <a:solidFill>
                          <a:schemeClr val="bg1"/>
                        </a:solidFill>
                        <a:latin typeface="+mn-lt"/>
                      </a:endParaRPr>
                    </a:p>
                  </a:txBody>
                  <a:tcPr marL="0" marR="0" marT="39739" marB="38152"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endParaRPr lang="en-US" sz="700" b="0" spc="600" dirty="0">
                        <a:solidFill>
                          <a:schemeClr val="bg1"/>
                        </a:solidFill>
                        <a:latin typeface="+mn-lt"/>
                      </a:endParaRPr>
                    </a:p>
                  </a:txBody>
                  <a:tcPr marL="0" marR="0" marT="39739" marB="3815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endParaRPr lang="en-US" sz="700" b="0" spc="600" dirty="0">
                        <a:solidFill>
                          <a:schemeClr val="bg1"/>
                        </a:solidFill>
                        <a:latin typeface="+mn-lt"/>
                      </a:endParaRPr>
                    </a:p>
                  </a:txBody>
                  <a:tcPr marL="0" marR="0" marT="39739" marB="3815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endParaRPr lang="en-US" sz="700" b="0" spc="600" dirty="0">
                        <a:solidFill>
                          <a:schemeClr val="bg1"/>
                        </a:solidFill>
                        <a:latin typeface="+mn-lt"/>
                      </a:endParaRPr>
                    </a:p>
                  </a:txBody>
                  <a:tcPr marL="0" marR="0" marT="39739" marB="3815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endParaRPr lang="en-US" sz="700" b="0" spc="600" dirty="0">
                        <a:solidFill>
                          <a:schemeClr val="bg1"/>
                        </a:solidFill>
                        <a:latin typeface="+mn-lt"/>
                      </a:endParaRPr>
                    </a:p>
                  </a:txBody>
                  <a:tcPr marL="0" marR="0" marT="39739" marB="3815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endParaRPr lang="en-US" sz="700" b="0" spc="600" dirty="0">
                        <a:solidFill>
                          <a:schemeClr val="bg1"/>
                        </a:solidFill>
                        <a:latin typeface="+mn-lt"/>
                      </a:endParaRPr>
                    </a:p>
                  </a:txBody>
                  <a:tcPr marL="0" marR="0" marT="39739" marB="3815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endParaRPr lang="en-US" sz="700" b="0" spc="600" dirty="0">
                        <a:solidFill>
                          <a:schemeClr val="bg1"/>
                        </a:solidFill>
                        <a:latin typeface="+mn-lt"/>
                      </a:endParaRPr>
                    </a:p>
                  </a:txBody>
                  <a:tcPr marL="0" marR="0" marT="39739" marB="3815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endParaRPr lang="en-US" sz="700" b="0" spc="600" dirty="0">
                        <a:solidFill>
                          <a:schemeClr val="bg1"/>
                        </a:solidFill>
                        <a:latin typeface="+mn-lt"/>
                      </a:endParaRPr>
                    </a:p>
                  </a:txBody>
                  <a:tcPr marL="0" marR="0" marT="39739" marB="3815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endParaRPr lang="en-US" sz="700" b="0" spc="600" dirty="0">
                        <a:solidFill>
                          <a:schemeClr val="bg1"/>
                        </a:solidFill>
                        <a:latin typeface="+mn-lt"/>
                      </a:endParaRPr>
                    </a:p>
                  </a:txBody>
                  <a:tcPr marL="0" marR="0" marT="39739" marB="3815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endParaRPr lang="en-US" sz="700" b="0" dirty="0">
                        <a:solidFill>
                          <a:schemeClr val="bg1"/>
                        </a:solidFill>
                        <a:latin typeface="+mn-lt"/>
                      </a:endParaRPr>
                    </a:p>
                  </a:txBody>
                  <a:tcPr marL="0" marR="0" marT="39739" marB="3815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endParaRPr lang="en-US" sz="700" b="0" dirty="0">
                        <a:solidFill>
                          <a:schemeClr val="bg1"/>
                        </a:solidFill>
                        <a:latin typeface="+mn-lt"/>
                      </a:endParaRPr>
                    </a:p>
                  </a:txBody>
                  <a:tcPr marL="0" marR="0" marT="39739" marB="38152"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r>
                        <a:rPr lang="en-US" sz="700" b="0" dirty="0">
                          <a:solidFill>
                            <a:schemeClr val="bg1"/>
                          </a:solidFill>
                          <a:latin typeface="+mn-lt"/>
                        </a:rPr>
                        <a:t>Virtual Machines</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95890092"/>
                  </a:ext>
                </a:extLst>
              </a:tr>
              <a:tr h="806796">
                <a:tc>
                  <a:txBody>
                    <a:bodyPr/>
                    <a:lstStyle/>
                    <a:p>
                      <a:pPr algn="ctr">
                        <a:lnSpc>
                          <a:spcPct val="100000"/>
                        </a:lnSpc>
                        <a:spcAft>
                          <a:spcPts val="0"/>
                        </a:spcAft>
                      </a:pPr>
                      <a:r>
                        <a:rPr lang="en-US" sz="700" b="0" dirty="0" err="1">
                          <a:solidFill>
                            <a:schemeClr val="bg1"/>
                          </a:solidFill>
                          <a:latin typeface="+mn-lt"/>
                        </a:rPr>
                        <a:t>IoT</a:t>
                      </a:r>
                      <a:r>
                        <a:rPr lang="en-US" sz="700" b="0" dirty="0">
                          <a:solidFill>
                            <a:schemeClr val="bg1"/>
                          </a:solidFill>
                          <a:latin typeface="+mn-lt"/>
                        </a:rPr>
                        <a:t> Hub</a:t>
                      </a:r>
                    </a:p>
                  </a:txBody>
                  <a:tcPr marL="0" marR="0" marT="63587"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a:lnSpc>
                          <a:spcPct val="100000"/>
                        </a:lnSpc>
                        <a:spcAft>
                          <a:spcPts val="0"/>
                        </a:spcAft>
                      </a:pPr>
                      <a:r>
                        <a:rPr lang="en-US" sz="700" b="0" dirty="0">
                          <a:solidFill>
                            <a:schemeClr val="bg1"/>
                          </a:solidFill>
                          <a:latin typeface="+mn-lt"/>
                        </a:rPr>
                        <a:t>Data </a:t>
                      </a:r>
                      <a:r>
                        <a:rPr lang="en-US" sz="700" b="0" dirty="0">
                          <a:solidFill>
                            <a:srgbClr val="EFEFEF"/>
                          </a:solidFill>
                          <a:latin typeface="+mn-lt"/>
                        </a:rPr>
                        <a:t>Lake</a:t>
                      </a:r>
                      <a:r>
                        <a:rPr lang="en-US" sz="700" b="0" baseline="0" dirty="0">
                          <a:solidFill>
                            <a:schemeClr val="bg1"/>
                          </a:solidFill>
                          <a:latin typeface="+mn-lt"/>
                        </a:rPr>
                        <a:t> </a:t>
                      </a:r>
                      <a:r>
                        <a:rPr lang="en-US" sz="700" b="0" dirty="0">
                          <a:solidFill>
                            <a:srgbClr val="EFEFEF"/>
                          </a:solidFill>
                          <a:latin typeface="+mn-lt"/>
                        </a:rPr>
                        <a:t>Analytics</a:t>
                      </a:r>
                      <a:endParaRPr lang="en-US" sz="600" b="0" dirty="0">
                        <a:solidFill>
                          <a:srgbClr val="EFEFEF"/>
                        </a:solidFill>
                        <a:latin typeface="+mn-lt"/>
                      </a:endParaRP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lnSpc>
                          <a:spcPct val="100000"/>
                        </a:lnSpc>
                        <a:spcAft>
                          <a:spcPts val="0"/>
                        </a:spcAft>
                      </a:pPr>
                      <a:r>
                        <a:rPr lang="de-DE" sz="700" b="0" dirty="0">
                          <a:solidFill>
                            <a:schemeClr val="bg1"/>
                          </a:solidFill>
                          <a:latin typeface="+mn-lt"/>
                        </a:rPr>
                        <a:t>Azure Monitor</a:t>
                      </a:r>
                      <a:endParaRPr lang="en-US" sz="700" b="0" dirty="0">
                        <a:solidFill>
                          <a:schemeClr val="bg1"/>
                        </a:solidFill>
                        <a:latin typeface="+mn-lt"/>
                      </a:endParaRP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50000"/>
                      </a:schemeClr>
                    </a:solidFill>
                  </a:tcPr>
                </a:tc>
                <a:tc>
                  <a:txBody>
                    <a:bodyPr/>
                    <a:lstStyle/>
                    <a:p>
                      <a:pPr algn="ctr">
                        <a:lnSpc>
                          <a:spcPct val="100000"/>
                        </a:lnSpc>
                        <a:spcAft>
                          <a:spcPts val="0"/>
                        </a:spcAft>
                      </a:pPr>
                      <a:endParaRPr lang="en-US" sz="700" b="0" dirty="0">
                        <a:solidFill>
                          <a:schemeClr val="bg1"/>
                        </a:solidFill>
                        <a:latin typeface="+mn-lt"/>
                      </a:endParaRPr>
                    </a:p>
                  </a:txBody>
                  <a:tcPr marL="0" marR="0" marT="39739" marB="38152"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endParaRPr lang="en-US" sz="700" b="0" dirty="0">
                        <a:solidFill>
                          <a:schemeClr val="bg1"/>
                        </a:solidFill>
                        <a:latin typeface="+mn-lt"/>
                      </a:endParaRPr>
                    </a:p>
                  </a:txBody>
                  <a:tcPr marL="0" marR="0" marT="39739" marB="3815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endParaRPr lang="en-US" sz="700" b="0" dirty="0">
                        <a:solidFill>
                          <a:schemeClr val="bg1"/>
                        </a:solidFill>
                        <a:latin typeface="+mn-lt"/>
                      </a:endParaRPr>
                    </a:p>
                  </a:txBody>
                  <a:tcPr marL="0" marR="0" marT="39739" marB="3815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endParaRPr lang="en-US" sz="700" b="0" dirty="0">
                        <a:solidFill>
                          <a:schemeClr val="bg1"/>
                        </a:solidFill>
                        <a:latin typeface="+mn-lt"/>
                      </a:endParaRPr>
                    </a:p>
                  </a:txBody>
                  <a:tcPr marL="0" marR="0" marT="39739" marB="3815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endParaRPr lang="en-US" sz="700" b="0" dirty="0">
                        <a:solidFill>
                          <a:schemeClr val="bg1"/>
                        </a:solidFill>
                        <a:latin typeface="+mn-lt"/>
                      </a:endParaRPr>
                    </a:p>
                  </a:txBody>
                  <a:tcPr marL="0" marR="0" marT="39739" marB="38152"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r>
                        <a:rPr lang="en-US" sz="700" b="0" baseline="0" dirty="0">
                          <a:solidFill>
                            <a:schemeClr val="bg1"/>
                          </a:solidFill>
                          <a:latin typeface="+mn-lt"/>
                        </a:rPr>
                        <a:t>Media Services</a:t>
                      </a:r>
                      <a:endParaRPr lang="en-US" sz="700" b="0" dirty="0">
                        <a:solidFill>
                          <a:schemeClr val="bg1"/>
                        </a:solidFill>
                        <a:latin typeface="+mn-lt"/>
                      </a:endParaRP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kern="1200" dirty="0" err="1">
                          <a:solidFill>
                            <a:schemeClr val="bg1"/>
                          </a:solidFill>
                          <a:latin typeface="+mn-lt"/>
                          <a:ea typeface="+mn-ea"/>
                          <a:cs typeface="+mn-cs"/>
                        </a:rPr>
                        <a:t>DevTest</a:t>
                      </a:r>
                      <a:r>
                        <a:rPr lang="en-US" sz="700" b="0" kern="1200" dirty="0">
                          <a:solidFill>
                            <a:schemeClr val="bg1"/>
                          </a:solidFill>
                          <a:latin typeface="+mn-lt"/>
                          <a:ea typeface="+mn-ea"/>
                          <a:cs typeface="+mn-cs"/>
                        </a:rPr>
                        <a:t> Labs</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8F13"/>
                    </a:solidFill>
                  </a:tcPr>
                </a:tc>
                <a:tc>
                  <a:txBody>
                    <a:bodyPr/>
                    <a:lstStyle/>
                    <a:p>
                      <a:pPr algn="ctr">
                        <a:lnSpc>
                          <a:spcPct val="100000"/>
                        </a:lnSpc>
                        <a:spcAft>
                          <a:spcPts val="0"/>
                        </a:spcAft>
                      </a:pPr>
                      <a:r>
                        <a:rPr lang="en-US" sz="700" b="0" dirty="0">
                          <a:solidFill>
                            <a:schemeClr val="bg1"/>
                          </a:solidFill>
                          <a:latin typeface="+mn-lt"/>
                        </a:rPr>
                        <a:t>Azure  AD</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a:lnSpc>
                          <a:spcPct val="100000"/>
                        </a:lnSpc>
                        <a:spcAft>
                          <a:spcPts val="0"/>
                        </a:spcAft>
                      </a:pPr>
                      <a:r>
                        <a:rPr lang="en-US" sz="700" b="0" dirty="0">
                          <a:solidFill>
                            <a:schemeClr val="bg1"/>
                          </a:solidFill>
                          <a:latin typeface="+mn-lt"/>
                        </a:rPr>
                        <a:t>BizTalk Services</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lnSpc>
                          <a:spcPct val="100000"/>
                        </a:lnSpc>
                        <a:spcAft>
                          <a:spcPts val="0"/>
                        </a:spcAft>
                      </a:pPr>
                      <a:r>
                        <a:rPr lang="en-US" sz="700" b="0" dirty="0">
                          <a:solidFill>
                            <a:schemeClr val="bg1"/>
                          </a:solidFill>
                          <a:latin typeface="+mn-lt"/>
                        </a:rPr>
                        <a:t>Cloud Services</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405832404"/>
                  </a:ext>
                </a:extLst>
              </a:tr>
              <a:tr h="806796">
                <a:tc>
                  <a:txBody>
                    <a:bodyPr/>
                    <a:lstStyle/>
                    <a:p>
                      <a:pPr algn="ctr">
                        <a:lnSpc>
                          <a:spcPct val="100000"/>
                        </a:lnSpc>
                        <a:spcAft>
                          <a:spcPts val="0"/>
                        </a:spcAft>
                      </a:pPr>
                      <a:r>
                        <a:rPr lang="en-US" sz="700" b="0" dirty="0">
                          <a:solidFill>
                            <a:schemeClr val="bg1"/>
                          </a:solidFill>
                          <a:latin typeface="+mn-lt"/>
                        </a:rPr>
                        <a:t>Event Hub</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a:lnSpc>
                          <a:spcPct val="100000"/>
                        </a:lnSpc>
                        <a:spcAft>
                          <a:spcPts val="0"/>
                        </a:spcAft>
                      </a:pPr>
                      <a:r>
                        <a:rPr lang="en-US" sz="700" b="0" dirty="0">
                          <a:solidFill>
                            <a:schemeClr val="bg1"/>
                          </a:solidFill>
                          <a:latin typeface="+mn-lt"/>
                        </a:rPr>
                        <a:t>Data Lake</a:t>
                      </a:r>
                      <a:r>
                        <a:rPr lang="en-US" sz="700" b="0" baseline="0" dirty="0">
                          <a:solidFill>
                            <a:schemeClr val="bg1"/>
                          </a:solidFill>
                          <a:latin typeface="+mn-lt"/>
                        </a:rPr>
                        <a:t> </a:t>
                      </a:r>
                      <a:r>
                        <a:rPr lang="en-US" sz="700" b="0" dirty="0">
                          <a:solidFill>
                            <a:schemeClr val="bg1"/>
                          </a:solidFill>
                          <a:latin typeface="+mn-lt"/>
                        </a:rPr>
                        <a:t>Store</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lnSpc>
                          <a:spcPct val="100000"/>
                        </a:lnSpc>
                        <a:spcAft>
                          <a:spcPts val="0"/>
                        </a:spcAft>
                      </a:pPr>
                      <a:r>
                        <a:rPr lang="de-DE" sz="700" b="0" dirty="0">
                          <a:solidFill>
                            <a:schemeClr val="bg1"/>
                          </a:solidFill>
                          <a:latin typeface="+mn-lt"/>
                        </a:rPr>
                        <a:t>Network Watcher</a:t>
                      </a:r>
                      <a:endParaRPr lang="en-US" sz="700" b="0" dirty="0">
                        <a:solidFill>
                          <a:schemeClr val="bg1"/>
                        </a:solidFill>
                        <a:latin typeface="+mn-lt"/>
                      </a:endParaRP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50000"/>
                      </a:schemeClr>
                    </a:solidFill>
                  </a:tcPr>
                </a:tc>
                <a:tc>
                  <a:txBody>
                    <a:bodyPr/>
                    <a:lstStyle/>
                    <a:p>
                      <a:pPr algn="ctr">
                        <a:lnSpc>
                          <a:spcPct val="100000"/>
                        </a:lnSpc>
                        <a:spcAft>
                          <a:spcPts val="0"/>
                        </a:spcAft>
                      </a:pPr>
                      <a:endParaRPr lang="en-US" sz="700" b="0" dirty="0">
                        <a:solidFill>
                          <a:schemeClr val="bg1"/>
                        </a:solidFill>
                        <a:latin typeface="+mn-lt"/>
                      </a:endParaRPr>
                    </a:p>
                  </a:txBody>
                  <a:tcPr marL="0" marR="0" marT="39739" marB="38152"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endParaRPr lang="en-US" sz="700" b="0" dirty="0">
                        <a:solidFill>
                          <a:schemeClr val="bg1"/>
                        </a:solidFill>
                        <a:latin typeface="+mn-lt"/>
                      </a:endParaRPr>
                    </a:p>
                  </a:txBody>
                  <a:tcPr marL="0" marR="0" marT="39739" marB="3815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endParaRPr lang="en-US" sz="700" b="0" dirty="0">
                        <a:solidFill>
                          <a:schemeClr val="bg1"/>
                        </a:solidFill>
                        <a:latin typeface="+mn-lt"/>
                      </a:endParaRPr>
                    </a:p>
                  </a:txBody>
                  <a:tcPr marL="0" marR="0" marT="39739" marB="3815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endParaRPr lang="en-US" sz="700" b="0" dirty="0">
                        <a:solidFill>
                          <a:schemeClr val="bg1"/>
                        </a:solidFill>
                        <a:latin typeface="+mn-lt"/>
                      </a:endParaRPr>
                    </a:p>
                  </a:txBody>
                  <a:tcPr marL="0" marR="0" marT="39739" marB="3815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endParaRPr lang="en-US" sz="700" b="0" dirty="0">
                        <a:solidFill>
                          <a:schemeClr val="bg1"/>
                        </a:solidFill>
                        <a:latin typeface="+mn-lt"/>
                      </a:endParaRPr>
                    </a:p>
                  </a:txBody>
                  <a:tcPr marL="0" marR="0" marT="39739" marB="38152"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r>
                        <a:rPr lang="en-US" sz="700" b="0" dirty="0">
                          <a:solidFill>
                            <a:schemeClr val="bg1"/>
                          </a:solidFill>
                          <a:latin typeface="+mn-lt"/>
                        </a:rPr>
                        <a:t>CDN</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a:lnSpc>
                          <a:spcPct val="100000"/>
                        </a:lnSpc>
                        <a:spcAft>
                          <a:spcPts val="0"/>
                        </a:spcAft>
                      </a:pPr>
                      <a:r>
                        <a:rPr lang="en-US" sz="700" b="0" kern="1200" dirty="0">
                          <a:solidFill>
                            <a:schemeClr val="bg1"/>
                          </a:solidFill>
                          <a:latin typeface="+mn-lt"/>
                          <a:ea typeface="+mn-ea"/>
                          <a:cs typeface="+mn-cs"/>
                        </a:rPr>
                        <a:t>VS</a:t>
                      </a:r>
                      <a:r>
                        <a:rPr lang="en-US" sz="700" b="0" kern="1200" baseline="0" dirty="0">
                          <a:solidFill>
                            <a:schemeClr val="bg1"/>
                          </a:solidFill>
                          <a:latin typeface="+mn-lt"/>
                          <a:ea typeface="+mn-ea"/>
                          <a:cs typeface="+mn-cs"/>
                        </a:rPr>
                        <a:t> Team Services</a:t>
                      </a:r>
                      <a:endParaRPr lang="en-US" sz="700" b="0" dirty="0">
                        <a:solidFill>
                          <a:schemeClr val="bg1"/>
                        </a:solidFill>
                        <a:latin typeface="+mn-lt"/>
                      </a:endParaRP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8F13"/>
                    </a:solidFill>
                  </a:tcPr>
                </a:tc>
                <a:tc>
                  <a:txBody>
                    <a:bodyPr/>
                    <a:lstStyle/>
                    <a:p>
                      <a:pPr algn="ctr">
                        <a:lnSpc>
                          <a:spcPct val="100000"/>
                        </a:lnSpc>
                        <a:spcAft>
                          <a:spcPts val="0"/>
                        </a:spcAft>
                      </a:pPr>
                      <a:r>
                        <a:rPr lang="en-US" sz="700" b="0" dirty="0">
                          <a:solidFill>
                            <a:schemeClr val="bg1"/>
                          </a:solidFill>
                          <a:latin typeface="+mn-lt"/>
                        </a:rPr>
                        <a:t>Azure AD B2C</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a:lnSpc>
                          <a:spcPct val="100000"/>
                        </a:lnSpc>
                        <a:spcAft>
                          <a:spcPts val="0"/>
                        </a:spcAft>
                      </a:pPr>
                      <a:r>
                        <a:rPr lang="en-US" sz="700" b="0" dirty="0">
                          <a:solidFill>
                            <a:schemeClr val="bg1"/>
                          </a:solidFill>
                          <a:latin typeface="+mn-lt"/>
                        </a:rPr>
                        <a:t>Service Bus</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lnSpc>
                          <a:spcPct val="100000"/>
                        </a:lnSpc>
                        <a:spcAft>
                          <a:spcPts val="0"/>
                        </a:spcAft>
                      </a:pPr>
                      <a:r>
                        <a:rPr lang="en-US" sz="700" b="0" dirty="0">
                          <a:solidFill>
                            <a:schemeClr val="bg1"/>
                          </a:solidFill>
                          <a:latin typeface="+mn-lt"/>
                        </a:rPr>
                        <a:t>Batch</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667969955"/>
                  </a:ext>
                </a:extLst>
              </a:tr>
              <a:tr h="806796">
                <a:tc>
                  <a:txBody>
                    <a:bodyPr/>
                    <a:lstStyle/>
                    <a:p>
                      <a:pPr algn="ctr">
                        <a:lnSpc>
                          <a:spcPct val="100000"/>
                        </a:lnSpc>
                        <a:spcAft>
                          <a:spcPts val="0"/>
                        </a:spcAft>
                      </a:pPr>
                      <a:r>
                        <a:rPr lang="en-US" sz="700" b="0" dirty="0">
                          <a:solidFill>
                            <a:schemeClr val="bg1"/>
                          </a:solidFill>
                          <a:latin typeface="+mn-lt"/>
                        </a:rPr>
                        <a:t>Stream</a:t>
                      </a:r>
                      <a:r>
                        <a:rPr lang="en-US" sz="700" b="0" baseline="0" dirty="0">
                          <a:solidFill>
                            <a:schemeClr val="bg1"/>
                          </a:solidFill>
                          <a:latin typeface="+mn-lt"/>
                        </a:rPr>
                        <a:t> </a:t>
                      </a:r>
                      <a:r>
                        <a:rPr lang="en-US" sz="700" b="0" dirty="0">
                          <a:solidFill>
                            <a:schemeClr val="bg1"/>
                          </a:solidFill>
                          <a:latin typeface="+mn-lt"/>
                        </a:rPr>
                        <a:t>Analytics</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a:lnSpc>
                          <a:spcPct val="100000"/>
                        </a:lnSpc>
                        <a:spcAft>
                          <a:spcPts val="0"/>
                        </a:spcAft>
                      </a:pPr>
                      <a:r>
                        <a:rPr lang="en-US" sz="700" b="0" dirty="0">
                          <a:solidFill>
                            <a:schemeClr val="bg1"/>
                          </a:solidFill>
                          <a:latin typeface="+mn-lt"/>
                        </a:rPr>
                        <a:t>HDInsight</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lnSpc>
                          <a:spcPct val="100000"/>
                        </a:lnSpc>
                        <a:spcAft>
                          <a:spcPts val="0"/>
                        </a:spcAft>
                      </a:pPr>
                      <a:r>
                        <a:rPr lang="en-US" sz="700" b="0" dirty="0">
                          <a:solidFill>
                            <a:schemeClr val="bg1"/>
                          </a:solidFill>
                          <a:latin typeface="+mn-lt"/>
                        </a:rPr>
                        <a:t>Virtual Network</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lnSpc>
                          <a:spcPct val="100000"/>
                        </a:lnSpc>
                        <a:spcAft>
                          <a:spcPts val="0"/>
                        </a:spcAft>
                      </a:pPr>
                      <a:r>
                        <a:rPr lang="en-US" sz="700" b="0" dirty="0">
                          <a:solidFill>
                            <a:schemeClr val="bg1"/>
                          </a:solidFill>
                          <a:latin typeface="+mn-lt"/>
                        </a:rPr>
                        <a:t>ExpressRoute</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lnSpc>
                          <a:spcPct val="100000"/>
                        </a:lnSpc>
                        <a:spcAft>
                          <a:spcPts val="0"/>
                        </a:spcAft>
                      </a:pPr>
                      <a:r>
                        <a:rPr lang="en-US" sz="700" b="0" dirty="0">
                          <a:solidFill>
                            <a:schemeClr val="bg1"/>
                          </a:solidFill>
                          <a:latin typeface="+mn-lt"/>
                        </a:rPr>
                        <a:t>Traffic Manager</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lnSpc>
                          <a:spcPct val="100000"/>
                        </a:lnSpc>
                        <a:spcAft>
                          <a:spcPts val="0"/>
                        </a:spcAft>
                      </a:pPr>
                      <a:r>
                        <a:rPr lang="en-US" sz="700" b="0" dirty="0">
                          <a:solidFill>
                            <a:schemeClr val="bg1"/>
                          </a:solidFill>
                          <a:latin typeface="+mn-lt"/>
                        </a:rPr>
                        <a:t>Load Balancer</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lnSpc>
                          <a:spcPct val="100000"/>
                        </a:lnSpc>
                        <a:spcAft>
                          <a:spcPts val="0"/>
                        </a:spcAft>
                      </a:pPr>
                      <a:r>
                        <a:rPr lang="en-US" sz="700" b="0" dirty="0">
                          <a:solidFill>
                            <a:schemeClr val="bg1"/>
                          </a:solidFill>
                          <a:latin typeface="+mn-lt"/>
                        </a:rPr>
                        <a:t>Azure DNS</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lnSpc>
                          <a:spcPct val="100000"/>
                        </a:lnSpc>
                        <a:spcAft>
                          <a:spcPts val="0"/>
                        </a:spcAft>
                      </a:pPr>
                      <a:r>
                        <a:rPr lang="en-US" sz="700" b="0" dirty="0">
                          <a:solidFill>
                            <a:schemeClr val="bg1"/>
                          </a:solidFill>
                          <a:latin typeface="+mn-lt"/>
                        </a:rPr>
                        <a:t>VPN</a:t>
                      </a:r>
                      <a:r>
                        <a:rPr lang="en-US" sz="700" b="0" baseline="0" dirty="0">
                          <a:solidFill>
                            <a:schemeClr val="bg1"/>
                          </a:solidFill>
                          <a:latin typeface="+mn-lt"/>
                        </a:rPr>
                        <a:t> Gateway</a:t>
                      </a:r>
                      <a:endParaRPr lang="en-US" sz="700" b="0" dirty="0">
                        <a:solidFill>
                          <a:schemeClr val="bg1"/>
                        </a:solidFill>
                        <a:latin typeface="+mn-lt"/>
                      </a:endParaRP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lnSpc>
                          <a:spcPct val="100000"/>
                        </a:lnSpc>
                        <a:spcAft>
                          <a:spcPts val="0"/>
                        </a:spcAft>
                      </a:pPr>
                      <a:r>
                        <a:rPr lang="en-US" sz="700" b="0" dirty="0">
                          <a:solidFill>
                            <a:schemeClr val="bg1"/>
                          </a:solidFill>
                          <a:latin typeface="+mn-lt"/>
                        </a:rPr>
                        <a:t>App Gateway</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lnSpc>
                          <a:spcPct val="100000"/>
                        </a:lnSpc>
                        <a:spcAft>
                          <a:spcPts val="0"/>
                        </a:spcAft>
                      </a:pPr>
                      <a:r>
                        <a:rPr lang="en-US" sz="700" b="0" dirty="0">
                          <a:solidFill>
                            <a:schemeClr val="bg1"/>
                          </a:solidFill>
                          <a:latin typeface="+mn-lt"/>
                        </a:rPr>
                        <a:t>VS App Insights</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8F13"/>
                    </a:solidFill>
                  </a:tcPr>
                </a:tc>
                <a:tc>
                  <a:txBody>
                    <a:bodyPr/>
                    <a:lstStyle/>
                    <a:p>
                      <a:pPr algn="ctr">
                        <a:lnSpc>
                          <a:spcPct val="100000"/>
                        </a:lnSpc>
                        <a:spcAft>
                          <a:spcPts val="0"/>
                        </a:spcAft>
                      </a:pPr>
                      <a:r>
                        <a:rPr lang="en-US" sz="700" b="0" dirty="0">
                          <a:solidFill>
                            <a:schemeClr val="bg1"/>
                          </a:solidFill>
                          <a:latin typeface="+mn-lt"/>
                        </a:rPr>
                        <a:t>Azure AD DC</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a:lnSpc>
                          <a:spcPct val="100000"/>
                        </a:lnSpc>
                        <a:spcAft>
                          <a:spcPts val="0"/>
                        </a:spcAft>
                      </a:pPr>
                      <a:r>
                        <a:rPr lang="en-US" sz="700" b="0" dirty="0">
                          <a:solidFill>
                            <a:schemeClr val="bg1"/>
                          </a:solidFill>
                          <a:latin typeface="+mn-lt"/>
                        </a:rPr>
                        <a:t>Backup</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lnSpc>
                          <a:spcPct val="100000"/>
                        </a:lnSpc>
                        <a:spcAft>
                          <a:spcPts val="0"/>
                        </a:spcAft>
                      </a:pPr>
                      <a:r>
                        <a:rPr lang="en-US" sz="700" b="0" dirty="0">
                          <a:solidFill>
                            <a:schemeClr val="bg1"/>
                          </a:solidFill>
                          <a:latin typeface="+mn-lt"/>
                        </a:rPr>
                        <a:t>Functions</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483793"/>
                  </a:ext>
                </a:extLst>
              </a:tr>
              <a:tr h="806796">
                <a:tc>
                  <a:txBody>
                    <a:bodyPr/>
                    <a:lstStyle/>
                    <a:p>
                      <a:pPr algn="ctr">
                        <a:lnSpc>
                          <a:spcPct val="100000"/>
                        </a:lnSpc>
                        <a:spcAft>
                          <a:spcPts val="0"/>
                        </a:spcAft>
                      </a:pPr>
                      <a:r>
                        <a:rPr lang="en-US" sz="700" b="0" dirty="0">
                          <a:solidFill>
                            <a:schemeClr val="bg1"/>
                          </a:solidFill>
                          <a:latin typeface="+mn-lt"/>
                        </a:rPr>
                        <a:t>Machine Learning</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a:lnSpc>
                          <a:spcPct val="100000"/>
                        </a:lnSpc>
                        <a:spcAft>
                          <a:spcPts val="0"/>
                        </a:spcAft>
                      </a:pPr>
                      <a:r>
                        <a:rPr lang="en-US" sz="700" b="0" dirty="0">
                          <a:solidFill>
                            <a:schemeClr val="bg1"/>
                          </a:solidFill>
                          <a:latin typeface="+mn-lt"/>
                        </a:rPr>
                        <a:t>Data Factory</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lnSpc>
                          <a:spcPct val="100000"/>
                        </a:lnSpc>
                        <a:spcAft>
                          <a:spcPts val="0"/>
                        </a:spcAft>
                      </a:pPr>
                      <a:r>
                        <a:rPr lang="en-US" sz="700" b="0" dirty="0">
                          <a:solidFill>
                            <a:schemeClr val="bg1"/>
                          </a:solidFill>
                          <a:latin typeface="+mn-lt"/>
                        </a:rPr>
                        <a:t>App Service</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lnSpc>
                          <a:spcPct val="100000"/>
                        </a:lnSpc>
                        <a:spcAft>
                          <a:spcPts val="0"/>
                        </a:spcAft>
                      </a:pPr>
                      <a:r>
                        <a:rPr lang="en-US" sz="700" b="0" dirty="0">
                          <a:solidFill>
                            <a:schemeClr val="bg1"/>
                          </a:solidFill>
                          <a:latin typeface="+mn-lt"/>
                        </a:rPr>
                        <a:t>Web Apps</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lnSpc>
                          <a:spcPct val="100000"/>
                        </a:lnSpc>
                        <a:spcAft>
                          <a:spcPts val="0"/>
                        </a:spcAft>
                      </a:pPr>
                      <a:r>
                        <a:rPr lang="en-US" sz="700" b="0" dirty="0">
                          <a:solidFill>
                            <a:schemeClr val="bg1"/>
                          </a:solidFill>
                          <a:latin typeface="+mn-lt"/>
                        </a:rPr>
                        <a:t>Mobile Apps</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lnSpc>
                          <a:spcPct val="100000"/>
                        </a:lnSpc>
                        <a:spcAft>
                          <a:spcPts val="0"/>
                        </a:spcAft>
                      </a:pPr>
                      <a:r>
                        <a:rPr lang="en-US" sz="700" b="0" dirty="0">
                          <a:solidFill>
                            <a:schemeClr val="bg1"/>
                          </a:solidFill>
                          <a:latin typeface="+mn-lt"/>
                        </a:rPr>
                        <a:t>Logic Apps</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lnSpc>
                          <a:spcPct val="100000"/>
                        </a:lnSpc>
                        <a:spcAft>
                          <a:spcPts val="0"/>
                        </a:spcAft>
                      </a:pPr>
                      <a:r>
                        <a:rPr lang="en-US" sz="700" b="0" dirty="0">
                          <a:solidFill>
                            <a:schemeClr val="bg1"/>
                          </a:solidFill>
                          <a:latin typeface="+mn-lt"/>
                        </a:rPr>
                        <a:t>API Apps</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lnSpc>
                          <a:spcPct val="100000"/>
                        </a:lnSpc>
                        <a:spcAft>
                          <a:spcPts val="0"/>
                        </a:spcAft>
                      </a:pPr>
                      <a:r>
                        <a:rPr lang="en-US" sz="700" b="0" dirty="0">
                          <a:solidFill>
                            <a:schemeClr val="bg1"/>
                          </a:solidFill>
                          <a:latin typeface="+mn-lt"/>
                        </a:rPr>
                        <a:t>API Management</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lnSpc>
                          <a:spcPct val="100000"/>
                        </a:lnSpc>
                        <a:spcAft>
                          <a:spcPts val="0"/>
                        </a:spcAft>
                      </a:pPr>
                      <a:r>
                        <a:rPr lang="en-US" sz="400" b="0" dirty="0">
                          <a:solidFill>
                            <a:schemeClr val="bg1"/>
                          </a:solidFill>
                          <a:latin typeface="+mn-lt"/>
                        </a:rPr>
                        <a:t>Mobile</a:t>
                      </a:r>
                      <a:r>
                        <a:rPr lang="en-US" sz="600" b="0" dirty="0">
                          <a:solidFill>
                            <a:schemeClr val="bg1"/>
                          </a:solidFill>
                          <a:latin typeface="+mn-lt"/>
                        </a:rPr>
                        <a:t> </a:t>
                      </a:r>
                      <a:r>
                        <a:rPr lang="en-US" sz="700" b="0" dirty="0">
                          <a:solidFill>
                            <a:schemeClr val="bg1"/>
                          </a:solidFill>
                          <a:latin typeface="+mn-lt"/>
                        </a:rPr>
                        <a:t>Engagement</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lnSpc>
                          <a:spcPct val="100000"/>
                        </a:lnSpc>
                        <a:spcAft>
                          <a:spcPts val="0"/>
                        </a:spcAft>
                      </a:pPr>
                      <a:r>
                        <a:rPr lang="en-US" sz="700" b="0" dirty="0" err="1">
                          <a:solidFill>
                            <a:schemeClr val="bg1"/>
                          </a:solidFill>
                          <a:latin typeface="+mn-lt"/>
                        </a:rPr>
                        <a:t>HockeyApp</a:t>
                      </a:r>
                      <a:endParaRPr lang="en-US" sz="700" b="0" dirty="0">
                        <a:solidFill>
                          <a:schemeClr val="bg1"/>
                        </a:solidFill>
                        <a:latin typeface="+mn-lt"/>
                      </a:endParaRP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8F13"/>
                    </a:solidFill>
                  </a:tcPr>
                </a:tc>
                <a:tc>
                  <a:txBody>
                    <a:bodyPr/>
                    <a:lstStyle/>
                    <a:p>
                      <a:pPr algn="ctr">
                        <a:lnSpc>
                          <a:spcPct val="100000"/>
                        </a:lnSpc>
                        <a:spcAft>
                          <a:spcPts val="0"/>
                        </a:spcAft>
                      </a:pPr>
                      <a:r>
                        <a:rPr lang="en-US" sz="700" b="0" dirty="0">
                          <a:solidFill>
                            <a:schemeClr val="bg1"/>
                          </a:solidFill>
                          <a:latin typeface="+mn-lt"/>
                        </a:rPr>
                        <a:t>Multi-Factor Auth</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a:lnSpc>
                          <a:spcPct val="100000"/>
                        </a:lnSpc>
                        <a:spcAft>
                          <a:spcPts val="0"/>
                        </a:spcAft>
                      </a:pPr>
                      <a:r>
                        <a:rPr lang="en-US" sz="700" b="0" dirty="0">
                          <a:solidFill>
                            <a:schemeClr val="bg1"/>
                          </a:solidFill>
                          <a:latin typeface="+mn-lt"/>
                        </a:rPr>
                        <a:t>Site Recovery</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lnSpc>
                          <a:spcPct val="100000"/>
                        </a:lnSpc>
                        <a:spcAft>
                          <a:spcPts val="0"/>
                        </a:spcAft>
                      </a:pPr>
                      <a:r>
                        <a:rPr lang="en-US" sz="700" b="0" dirty="0">
                          <a:solidFill>
                            <a:schemeClr val="bg1"/>
                          </a:solidFill>
                          <a:latin typeface="+mn-lt"/>
                        </a:rPr>
                        <a:t>Service Fabric</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821736437"/>
                  </a:ext>
                </a:extLst>
              </a:tr>
              <a:tr h="806796">
                <a:tc>
                  <a:txBody>
                    <a:bodyPr/>
                    <a:lstStyle/>
                    <a:p>
                      <a:pPr algn="ctr">
                        <a:lnSpc>
                          <a:spcPct val="100000"/>
                        </a:lnSpc>
                        <a:spcAft>
                          <a:spcPts val="0"/>
                        </a:spcAft>
                      </a:pPr>
                      <a:r>
                        <a:rPr lang="en-US" sz="700" b="0" dirty="0">
                          <a:solidFill>
                            <a:schemeClr val="bg1"/>
                          </a:solidFill>
                          <a:latin typeface="+mn-lt"/>
                        </a:rPr>
                        <a:t>Notification Hubs</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a:lnSpc>
                          <a:spcPct val="100000"/>
                        </a:lnSpc>
                        <a:spcAft>
                          <a:spcPts val="0"/>
                        </a:spcAft>
                      </a:pPr>
                      <a:r>
                        <a:rPr lang="en-US" sz="700" b="0" dirty="0">
                          <a:solidFill>
                            <a:schemeClr val="bg1"/>
                          </a:solidFill>
                          <a:latin typeface="+mn-lt"/>
                        </a:rPr>
                        <a:t>Data Catalog</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lnSpc>
                          <a:spcPct val="100000"/>
                        </a:lnSpc>
                        <a:spcAft>
                          <a:spcPts val="0"/>
                        </a:spcAft>
                      </a:pPr>
                      <a:r>
                        <a:rPr lang="en-US" sz="700" b="0" dirty="0">
                          <a:solidFill>
                            <a:schemeClr val="bg1"/>
                          </a:solidFill>
                          <a:latin typeface="+mn-lt"/>
                        </a:rPr>
                        <a:t>SQL Database</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lnSpc>
                          <a:spcPct val="100000"/>
                        </a:lnSpc>
                        <a:spcAft>
                          <a:spcPts val="0"/>
                        </a:spcAft>
                      </a:pPr>
                      <a:r>
                        <a:rPr lang="en-US" sz="700" b="0" dirty="0">
                          <a:solidFill>
                            <a:schemeClr val="bg1"/>
                          </a:solidFill>
                          <a:latin typeface="+mn-lt"/>
                        </a:rPr>
                        <a:t>Cosmos DB</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lnSpc>
                          <a:spcPct val="100000"/>
                        </a:lnSpc>
                        <a:spcAft>
                          <a:spcPts val="0"/>
                        </a:spcAft>
                      </a:pPr>
                      <a:r>
                        <a:rPr lang="en-US" sz="700" b="0" dirty="0" err="1">
                          <a:solidFill>
                            <a:schemeClr val="bg1"/>
                          </a:solidFill>
                          <a:latin typeface="+mn-lt"/>
                        </a:rPr>
                        <a:t>Redis</a:t>
                      </a:r>
                      <a:r>
                        <a:rPr lang="en-US" sz="700" b="0" dirty="0">
                          <a:solidFill>
                            <a:schemeClr val="bg1"/>
                          </a:solidFill>
                          <a:latin typeface="+mn-lt"/>
                        </a:rPr>
                        <a:t> Cache</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lnSpc>
                          <a:spcPct val="100000"/>
                        </a:lnSpc>
                        <a:spcAft>
                          <a:spcPts val="0"/>
                        </a:spcAft>
                      </a:pPr>
                      <a:r>
                        <a:rPr lang="en-US" sz="700" b="0" dirty="0">
                          <a:solidFill>
                            <a:schemeClr val="bg1"/>
                          </a:solidFill>
                          <a:latin typeface="+mn-lt"/>
                        </a:rPr>
                        <a:t>Storage</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lnSpc>
                          <a:spcPct val="100000"/>
                        </a:lnSpc>
                        <a:spcAft>
                          <a:spcPts val="0"/>
                        </a:spcAft>
                      </a:pPr>
                      <a:r>
                        <a:rPr lang="en-US" sz="700" b="0" dirty="0" err="1">
                          <a:solidFill>
                            <a:schemeClr val="bg1"/>
                          </a:solidFill>
                          <a:latin typeface="+mn-lt"/>
                        </a:rPr>
                        <a:t>StorSimple</a:t>
                      </a:r>
                      <a:endParaRPr lang="en-US" sz="700" b="0" dirty="0">
                        <a:solidFill>
                          <a:schemeClr val="bg1"/>
                        </a:solidFill>
                        <a:latin typeface="+mn-lt"/>
                      </a:endParaRP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lnSpc>
                          <a:spcPct val="100000"/>
                        </a:lnSpc>
                        <a:spcAft>
                          <a:spcPts val="0"/>
                        </a:spcAft>
                      </a:pPr>
                      <a:r>
                        <a:rPr lang="en-US" sz="700" b="0" dirty="0">
                          <a:solidFill>
                            <a:schemeClr val="bg1"/>
                          </a:solidFill>
                          <a:latin typeface="+mn-lt"/>
                        </a:rPr>
                        <a:t>Search</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lnSpc>
                          <a:spcPct val="100000"/>
                        </a:lnSpc>
                        <a:spcAft>
                          <a:spcPts val="0"/>
                        </a:spcAft>
                      </a:pPr>
                      <a:r>
                        <a:rPr lang="en-US" sz="700" b="0" dirty="0">
                          <a:solidFill>
                            <a:schemeClr val="bg1"/>
                          </a:solidFill>
                          <a:latin typeface="+mn-lt"/>
                        </a:rPr>
                        <a:t>SQL DW</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lnSpc>
                          <a:spcPct val="100000"/>
                        </a:lnSpc>
                        <a:spcAft>
                          <a:spcPts val="0"/>
                        </a:spcAft>
                      </a:pPr>
                      <a:r>
                        <a:rPr lang="en-US" sz="700" b="0" dirty="0">
                          <a:solidFill>
                            <a:schemeClr val="bg1"/>
                          </a:solidFill>
                          <a:latin typeface="+mn-lt"/>
                        </a:rPr>
                        <a:t>SQL Stretch DB</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lnSpc>
                          <a:spcPct val="100000"/>
                        </a:lnSpc>
                        <a:spcAft>
                          <a:spcPts val="0"/>
                        </a:spcAft>
                      </a:pPr>
                      <a:r>
                        <a:rPr lang="en-US" sz="700" b="0" dirty="0">
                          <a:solidFill>
                            <a:schemeClr val="bg1"/>
                          </a:solidFill>
                          <a:latin typeface="+mn-lt"/>
                        </a:rPr>
                        <a:t>Import/Export</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lnSpc>
                          <a:spcPct val="100000"/>
                        </a:lnSpc>
                        <a:spcAft>
                          <a:spcPts val="0"/>
                        </a:spcAft>
                      </a:pPr>
                      <a:r>
                        <a:rPr lang="en-US" sz="700" b="0" dirty="0">
                          <a:solidFill>
                            <a:schemeClr val="bg1"/>
                          </a:solidFill>
                          <a:latin typeface="+mn-lt"/>
                        </a:rPr>
                        <a:t>Premium Storage</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lnSpc>
                          <a:spcPct val="100000"/>
                        </a:lnSpc>
                        <a:spcAft>
                          <a:spcPts val="0"/>
                        </a:spcAft>
                      </a:pPr>
                      <a:r>
                        <a:rPr lang="en-US" sz="700" b="0" dirty="0">
                          <a:solidFill>
                            <a:schemeClr val="bg1"/>
                          </a:solidFill>
                          <a:latin typeface="+mn-lt"/>
                        </a:rPr>
                        <a:t>Linux Containers</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89989768"/>
                  </a:ext>
                </a:extLst>
              </a:tr>
              <a:tr h="806796">
                <a:tc>
                  <a:txBody>
                    <a:bodyPr/>
                    <a:lstStyle/>
                    <a:p>
                      <a:pPr algn="ctr">
                        <a:lnSpc>
                          <a:spcPct val="100000"/>
                        </a:lnSpc>
                        <a:spcAft>
                          <a:spcPts val="0"/>
                        </a:spcAft>
                      </a:pPr>
                      <a:r>
                        <a:rPr lang="de-DE" sz="700" b="0" dirty="0">
                          <a:solidFill>
                            <a:schemeClr val="bg1"/>
                          </a:solidFill>
                          <a:latin typeface="+mn-lt"/>
                        </a:rPr>
                        <a:t>S</a:t>
                      </a:r>
                      <a:r>
                        <a:rPr lang="en-US" sz="700" b="0" dirty="0" err="1">
                          <a:solidFill>
                            <a:schemeClr val="bg1"/>
                          </a:solidFill>
                          <a:latin typeface="+mn-lt"/>
                        </a:rPr>
                        <a:t>cheduler</a:t>
                      </a:r>
                      <a:endParaRPr lang="en-US" sz="700" b="0" dirty="0">
                        <a:solidFill>
                          <a:schemeClr val="bg1"/>
                        </a:solidFill>
                        <a:latin typeface="+mn-lt"/>
                      </a:endParaRP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lnSpc>
                          <a:spcPct val="100000"/>
                        </a:lnSpc>
                        <a:spcAft>
                          <a:spcPts val="0"/>
                        </a:spcAft>
                      </a:pPr>
                      <a:r>
                        <a:rPr lang="en-US" sz="700" b="0" dirty="0">
                          <a:solidFill>
                            <a:schemeClr val="bg1"/>
                          </a:solidFill>
                          <a:latin typeface="+mn-lt"/>
                        </a:rPr>
                        <a:t>Automation</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lnSpc>
                          <a:spcPct val="100000"/>
                        </a:lnSpc>
                        <a:spcAft>
                          <a:spcPts val="0"/>
                        </a:spcAft>
                      </a:pPr>
                      <a:r>
                        <a:rPr lang="en-US" sz="700" b="0" dirty="0">
                          <a:solidFill>
                            <a:schemeClr val="bg1"/>
                          </a:solidFill>
                          <a:latin typeface="+mn-lt"/>
                        </a:rPr>
                        <a:t>Log Analytics</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lnSpc>
                          <a:spcPct val="100000"/>
                        </a:lnSpc>
                        <a:spcAft>
                          <a:spcPts val="0"/>
                        </a:spcAft>
                      </a:pPr>
                      <a:r>
                        <a:rPr lang="en-US" sz="700" b="0" dirty="0">
                          <a:solidFill>
                            <a:schemeClr val="bg1"/>
                          </a:solidFill>
                          <a:latin typeface="+mn-lt"/>
                        </a:rPr>
                        <a:t>Key Vault</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lnSpc>
                          <a:spcPct val="100000"/>
                        </a:lnSpc>
                        <a:spcAft>
                          <a:spcPts val="0"/>
                        </a:spcAft>
                      </a:pPr>
                      <a:r>
                        <a:rPr lang="en-US" sz="700" b="0" dirty="0">
                          <a:solidFill>
                            <a:schemeClr val="bg1"/>
                          </a:solidFill>
                          <a:latin typeface="+mn-lt"/>
                        </a:rPr>
                        <a:t>Security Center</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lnSpc>
                          <a:spcPct val="100000"/>
                        </a:lnSpc>
                        <a:spcAft>
                          <a:spcPts val="0"/>
                        </a:spcAft>
                      </a:pPr>
                      <a:r>
                        <a:rPr lang="en-US" sz="700" b="0" dirty="0">
                          <a:solidFill>
                            <a:schemeClr val="bg1"/>
                          </a:solidFill>
                          <a:latin typeface="+mn-lt"/>
                        </a:rPr>
                        <a:t>Marketplace</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lnSpc>
                          <a:spcPct val="100000"/>
                        </a:lnSpc>
                        <a:spcAft>
                          <a:spcPts val="0"/>
                        </a:spcAft>
                      </a:pPr>
                      <a:r>
                        <a:rPr lang="en-US" sz="700" b="0" dirty="0">
                          <a:solidFill>
                            <a:schemeClr val="bg1"/>
                          </a:solidFill>
                          <a:latin typeface="+mn-lt"/>
                        </a:rPr>
                        <a:t>Azure CLI</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lnSpc>
                          <a:spcPct val="100000"/>
                        </a:lnSpc>
                        <a:spcAft>
                          <a:spcPts val="0"/>
                        </a:spcAft>
                      </a:pPr>
                      <a:r>
                        <a:rPr lang="en-US" sz="700" b="0" dirty="0">
                          <a:solidFill>
                            <a:schemeClr val="bg1"/>
                          </a:solidFill>
                          <a:latin typeface="+mn-lt"/>
                        </a:rPr>
                        <a:t>Templates</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lnSpc>
                          <a:spcPct val="100000"/>
                        </a:lnSpc>
                        <a:spcAft>
                          <a:spcPts val="0"/>
                        </a:spcAft>
                      </a:pPr>
                      <a:r>
                        <a:rPr lang="en-US" sz="700" b="0" dirty="0">
                          <a:solidFill>
                            <a:schemeClr val="bg1"/>
                          </a:solidFill>
                          <a:latin typeface="+mn-lt"/>
                        </a:rPr>
                        <a:t>DSC</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lnSpc>
                          <a:spcPct val="100000"/>
                        </a:lnSpc>
                        <a:spcAft>
                          <a:spcPts val="0"/>
                        </a:spcAft>
                      </a:pPr>
                      <a:r>
                        <a:rPr lang="en-US" sz="700" b="0" dirty="0">
                          <a:solidFill>
                            <a:schemeClr val="bg1"/>
                          </a:solidFill>
                          <a:latin typeface="+mn-lt"/>
                        </a:rPr>
                        <a:t>PowerShell</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lnSpc>
                          <a:spcPct val="100000"/>
                        </a:lnSpc>
                        <a:spcAft>
                          <a:spcPts val="0"/>
                        </a:spcAft>
                      </a:pPr>
                      <a:r>
                        <a:rPr lang="en-US" sz="700" b="0" dirty="0">
                          <a:solidFill>
                            <a:schemeClr val="bg1"/>
                          </a:solidFill>
                          <a:latin typeface="+mn-lt"/>
                        </a:rPr>
                        <a:t>Azure SDK</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lnSpc>
                          <a:spcPct val="100000"/>
                        </a:lnSpc>
                        <a:spcAft>
                          <a:spcPts val="0"/>
                        </a:spcAft>
                      </a:pPr>
                      <a:r>
                        <a:rPr lang="en-US" sz="700" b="0" dirty="0">
                          <a:solidFill>
                            <a:schemeClr val="bg1"/>
                          </a:solidFill>
                          <a:latin typeface="+mn-lt"/>
                        </a:rPr>
                        <a:t>Rest</a:t>
                      </a:r>
                      <a:r>
                        <a:rPr lang="en-US" sz="700" b="0" baseline="0" dirty="0">
                          <a:solidFill>
                            <a:schemeClr val="bg1"/>
                          </a:solidFill>
                          <a:latin typeface="+mn-lt"/>
                        </a:rPr>
                        <a:t> API</a:t>
                      </a:r>
                      <a:endParaRPr lang="en-US" sz="700" b="0" dirty="0">
                        <a:solidFill>
                          <a:schemeClr val="bg1"/>
                        </a:solidFill>
                        <a:latin typeface="+mn-lt"/>
                      </a:endParaRP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lnSpc>
                          <a:spcPct val="100000"/>
                        </a:lnSpc>
                        <a:spcAft>
                          <a:spcPts val="0"/>
                        </a:spcAft>
                      </a:pPr>
                      <a:r>
                        <a:rPr lang="en-US" sz="700" b="0" dirty="0">
                          <a:solidFill>
                            <a:schemeClr val="bg1"/>
                          </a:solidFill>
                          <a:latin typeface="+mn-lt"/>
                        </a:rPr>
                        <a:t>Azure Portal</a:t>
                      </a:r>
                    </a:p>
                  </a:txBody>
                  <a:tcPr marL="0" marR="0" marT="39739" marB="3815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036181167"/>
                  </a:ext>
                </a:extLst>
              </a:tr>
            </a:tbl>
          </a:graphicData>
        </a:graphic>
      </p:graphicFrame>
      <p:sp>
        <p:nvSpPr>
          <p:cNvPr id="4" name="Title 3"/>
          <p:cNvSpPr>
            <a:spLocks noGrp="1"/>
          </p:cNvSpPr>
          <p:nvPr>
            <p:ph type="title"/>
          </p:nvPr>
        </p:nvSpPr>
        <p:spPr>
          <a:xfrm>
            <a:off x="722420" y="360982"/>
            <a:ext cx="8661608" cy="539343"/>
          </a:xfrm>
          <a:noFill/>
          <a:ln w="38100">
            <a:noFill/>
            <a:prstDash val="sysDot"/>
          </a:ln>
        </p:spPr>
        <p:txBody>
          <a:bodyPr/>
          <a:lstStyle/>
          <a:p>
            <a:r>
              <a:rPr lang="en-US" sz="4080" dirty="0" err="1">
                <a:gradFill>
                  <a:gsLst>
                    <a:gs pos="1250">
                      <a:schemeClr val="tx1"/>
                    </a:gs>
                    <a:gs pos="100000">
                      <a:schemeClr val="tx1"/>
                    </a:gs>
                  </a:gsLst>
                  <a:lin ang="5400000" scaled="0"/>
                </a:gradFill>
              </a:rPr>
              <a:t>Zahlreiche</a:t>
            </a:r>
            <a:r>
              <a:rPr lang="en-US" sz="3894" spc="70" dirty="0">
                <a:solidFill>
                  <a:srgbClr val="002060"/>
                </a:solidFill>
                <a:latin typeface="+mn-lt"/>
              </a:rPr>
              <a:t> </a:t>
            </a:r>
            <a:r>
              <a:rPr lang="en-US" sz="4080" dirty="0">
                <a:gradFill>
                  <a:gsLst>
                    <a:gs pos="1250">
                      <a:schemeClr val="tx1"/>
                    </a:gs>
                    <a:gs pos="100000">
                      <a:schemeClr val="tx1"/>
                    </a:gs>
                  </a:gsLst>
                  <a:lin ang="5400000" scaled="0"/>
                </a:gradFill>
              </a:rPr>
              <a:t>PaaS und IaaS </a:t>
            </a:r>
            <a:r>
              <a:rPr lang="en-US" sz="4080" dirty="0" err="1">
                <a:gradFill>
                  <a:gsLst>
                    <a:gs pos="1250">
                      <a:schemeClr val="tx1"/>
                    </a:gs>
                    <a:gs pos="100000">
                      <a:schemeClr val="tx1"/>
                    </a:gs>
                  </a:gsLst>
                  <a:lin ang="5400000" scaled="0"/>
                </a:gradFill>
              </a:rPr>
              <a:t>Dienste</a:t>
            </a:r>
            <a:endParaRPr lang="en-US" sz="4080" dirty="0">
              <a:gradFill>
                <a:gsLst>
                  <a:gs pos="1250">
                    <a:schemeClr val="tx1"/>
                  </a:gs>
                  <a:gs pos="100000">
                    <a:schemeClr val="tx1"/>
                  </a:gs>
                </a:gsLst>
                <a:lin ang="5400000" scaled="0"/>
              </a:gradFill>
            </a:endParaRPr>
          </a:p>
        </p:txBody>
      </p:sp>
      <p:pic>
        <p:nvPicPr>
          <p:cNvPr id="72" name="Picture 7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207184" y="6180012"/>
            <a:ext cx="405365" cy="405365"/>
          </a:xfrm>
          <a:prstGeom prst="rect">
            <a:avLst/>
          </a:prstGeom>
        </p:spPr>
      </p:pic>
      <p:pic>
        <p:nvPicPr>
          <p:cNvPr id="73" name="Picture 72"/>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233022" y="6180012"/>
            <a:ext cx="405365" cy="405365"/>
          </a:xfrm>
          <a:prstGeom prst="rect">
            <a:avLst/>
          </a:prstGeom>
        </p:spPr>
      </p:pic>
      <p:pic>
        <p:nvPicPr>
          <p:cNvPr id="88" name="Picture 8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2027855" y="6180012"/>
            <a:ext cx="405365" cy="405365"/>
          </a:xfrm>
          <a:prstGeom prst="rect">
            <a:avLst/>
          </a:prstGeom>
        </p:spPr>
      </p:pic>
      <p:pic>
        <p:nvPicPr>
          <p:cNvPr id="89" name="Picture 8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2822687" y="6180012"/>
            <a:ext cx="405365" cy="405365"/>
          </a:xfrm>
          <a:prstGeom prst="rect">
            <a:avLst/>
          </a:prstGeom>
        </p:spPr>
      </p:pic>
      <p:pic>
        <p:nvPicPr>
          <p:cNvPr id="90" name="Picture 8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3617519" y="6180012"/>
            <a:ext cx="405365" cy="405365"/>
          </a:xfrm>
          <a:prstGeom prst="rect">
            <a:avLst/>
          </a:prstGeom>
        </p:spPr>
      </p:pic>
      <p:pic>
        <p:nvPicPr>
          <p:cNvPr id="91" name="Picture 90"/>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71015" y="1328373"/>
            <a:ext cx="405365" cy="405365"/>
          </a:xfrm>
          <a:prstGeom prst="rect">
            <a:avLst/>
          </a:prstGeom>
        </p:spPr>
      </p:pic>
      <p:pic>
        <p:nvPicPr>
          <p:cNvPr id="92" name="Picture 91"/>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771015" y="4562800"/>
            <a:ext cx="405365" cy="405365"/>
          </a:xfrm>
          <a:prstGeom prst="rect">
            <a:avLst/>
          </a:prstGeom>
        </p:spPr>
      </p:pic>
      <p:pic>
        <p:nvPicPr>
          <p:cNvPr id="93" name="Picture 92"/>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233022" y="5371407"/>
            <a:ext cx="405365" cy="405365"/>
          </a:xfrm>
          <a:prstGeom prst="rect">
            <a:avLst/>
          </a:prstGeom>
        </p:spPr>
      </p:pic>
      <p:pic>
        <p:nvPicPr>
          <p:cNvPr id="101" name="Picture 100"/>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10771015" y="2136980"/>
            <a:ext cx="405365" cy="405365"/>
          </a:xfrm>
          <a:prstGeom prst="rect">
            <a:avLst/>
          </a:prstGeom>
        </p:spPr>
      </p:pic>
      <p:pic>
        <p:nvPicPr>
          <p:cNvPr id="102" name="Picture 101"/>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771015" y="2945587"/>
            <a:ext cx="405365" cy="405365"/>
          </a:xfrm>
          <a:prstGeom prst="rect">
            <a:avLst/>
          </a:prstGeom>
        </p:spPr>
      </p:pic>
      <p:pic>
        <p:nvPicPr>
          <p:cNvPr id="104" name="Picture 103"/>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8386514" y="3754193"/>
            <a:ext cx="405365" cy="405365"/>
          </a:xfrm>
          <a:prstGeom prst="rect">
            <a:avLst/>
          </a:prstGeom>
        </p:spPr>
      </p:pic>
      <p:pic>
        <p:nvPicPr>
          <p:cNvPr id="105" name="Picture 104"/>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8386514" y="2945587"/>
            <a:ext cx="405365" cy="405365"/>
          </a:xfrm>
          <a:prstGeom prst="rect">
            <a:avLst/>
          </a:prstGeom>
        </p:spPr>
      </p:pic>
      <p:pic>
        <p:nvPicPr>
          <p:cNvPr id="106" name="Picture 105"/>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6796849" y="3754193"/>
            <a:ext cx="405365" cy="405365"/>
          </a:xfrm>
          <a:prstGeom prst="rect">
            <a:avLst/>
          </a:prstGeom>
        </p:spPr>
      </p:pic>
      <p:pic>
        <p:nvPicPr>
          <p:cNvPr id="107" name="Picture 106"/>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3617519" y="3754193"/>
            <a:ext cx="405365" cy="405365"/>
          </a:xfrm>
          <a:prstGeom prst="rect">
            <a:avLst/>
          </a:prstGeom>
        </p:spPr>
      </p:pic>
      <p:pic>
        <p:nvPicPr>
          <p:cNvPr id="108" name="Picture 107"/>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002017" y="3754193"/>
            <a:ext cx="405365" cy="405365"/>
          </a:xfrm>
          <a:prstGeom prst="rect">
            <a:avLst/>
          </a:prstGeom>
        </p:spPr>
      </p:pic>
      <p:pic>
        <p:nvPicPr>
          <p:cNvPr id="109" name="Picture 108"/>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9976179" y="3754193"/>
            <a:ext cx="405365" cy="405365"/>
          </a:xfrm>
          <a:prstGeom prst="rect">
            <a:avLst/>
          </a:prstGeom>
        </p:spPr>
      </p:pic>
      <p:pic>
        <p:nvPicPr>
          <p:cNvPr id="110" name="Picture 109"/>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9976179" y="4562800"/>
            <a:ext cx="405365" cy="405365"/>
          </a:xfrm>
          <a:prstGeom prst="rect">
            <a:avLst/>
          </a:prstGeom>
        </p:spPr>
      </p:pic>
      <p:pic>
        <p:nvPicPr>
          <p:cNvPr id="111" name="Picture 110"/>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9976179" y="2136980"/>
            <a:ext cx="405365" cy="405365"/>
          </a:xfrm>
          <a:prstGeom prst="rect">
            <a:avLst/>
          </a:prstGeom>
        </p:spPr>
      </p:pic>
      <p:pic>
        <p:nvPicPr>
          <p:cNvPr id="112" name="Picture 111"/>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976179" y="2945587"/>
            <a:ext cx="405365" cy="405365"/>
          </a:xfrm>
          <a:prstGeom prst="rect">
            <a:avLst/>
          </a:prstGeom>
        </p:spPr>
      </p:pic>
      <p:pic>
        <p:nvPicPr>
          <p:cNvPr id="113" name="Picture 112"/>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5207184" y="3754193"/>
            <a:ext cx="405365" cy="405365"/>
          </a:xfrm>
          <a:prstGeom prst="rect">
            <a:avLst/>
          </a:prstGeom>
        </p:spPr>
      </p:pic>
      <p:pic>
        <p:nvPicPr>
          <p:cNvPr id="114" name="Picture 113"/>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4412352" y="3754193"/>
            <a:ext cx="405365" cy="405365"/>
          </a:xfrm>
          <a:prstGeom prst="rect">
            <a:avLst/>
          </a:prstGeom>
        </p:spPr>
      </p:pic>
      <p:pic>
        <p:nvPicPr>
          <p:cNvPr id="115" name="Picture 114"/>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2822687" y="3754193"/>
            <a:ext cx="405365" cy="405365"/>
          </a:xfrm>
          <a:prstGeom prst="rect">
            <a:avLst/>
          </a:prstGeom>
        </p:spPr>
      </p:pic>
      <p:pic>
        <p:nvPicPr>
          <p:cNvPr id="116" name="Picture 115"/>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5207184" y="4562800"/>
            <a:ext cx="405365" cy="405365"/>
          </a:xfrm>
          <a:prstGeom prst="rect">
            <a:avLst/>
          </a:prstGeom>
        </p:spPr>
      </p:pic>
      <p:pic>
        <p:nvPicPr>
          <p:cNvPr id="117" name="Picture 116"/>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6002017" y="4562800"/>
            <a:ext cx="405365" cy="405365"/>
          </a:xfrm>
          <a:prstGeom prst="rect">
            <a:avLst/>
          </a:prstGeom>
        </p:spPr>
      </p:pic>
      <p:pic>
        <p:nvPicPr>
          <p:cNvPr id="118" name="Picture 117"/>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2822687" y="4562800"/>
            <a:ext cx="405365" cy="405365"/>
          </a:xfrm>
          <a:prstGeom prst="rect">
            <a:avLst/>
          </a:prstGeom>
        </p:spPr>
      </p:pic>
      <p:pic>
        <p:nvPicPr>
          <p:cNvPr id="121" name="Picture 120"/>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6796849" y="4562800"/>
            <a:ext cx="405365" cy="405365"/>
          </a:xfrm>
          <a:prstGeom prst="rect">
            <a:avLst/>
          </a:prstGeom>
        </p:spPr>
      </p:pic>
      <p:pic>
        <p:nvPicPr>
          <p:cNvPr id="122" name="Picture 121"/>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4412352" y="4562800"/>
            <a:ext cx="405365" cy="405365"/>
          </a:xfrm>
          <a:prstGeom prst="rect">
            <a:avLst/>
          </a:prstGeom>
        </p:spPr>
      </p:pic>
      <p:pic>
        <p:nvPicPr>
          <p:cNvPr id="123" name="Picture 122"/>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7591681" y="4562800"/>
            <a:ext cx="405365" cy="405365"/>
          </a:xfrm>
          <a:prstGeom prst="rect">
            <a:avLst/>
          </a:prstGeom>
        </p:spPr>
      </p:pic>
      <p:pic>
        <p:nvPicPr>
          <p:cNvPr id="124" name="Picture 123"/>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3617519" y="4562800"/>
            <a:ext cx="405365" cy="405365"/>
          </a:xfrm>
          <a:prstGeom prst="rect">
            <a:avLst/>
          </a:prstGeom>
        </p:spPr>
      </p:pic>
      <p:pic>
        <p:nvPicPr>
          <p:cNvPr id="125" name="Picture 124"/>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7591681" y="2136980"/>
            <a:ext cx="405365" cy="405365"/>
          </a:xfrm>
          <a:prstGeom prst="rect">
            <a:avLst/>
          </a:prstGeom>
        </p:spPr>
      </p:pic>
      <p:pic>
        <p:nvPicPr>
          <p:cNvPr id="126" name="Picture 12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7591681" y="2945587"/>
            <a:ext cx="405365" cy="405365"/>
          </a:xfrm>
          <a:prstGeom prst="rect">
            <a:avLst/>
          </a:prstGeom>
        </p:spPr>
      </p:pic>
      <p:pic>
        <p:nvPicPr>
          <p:cNvPr id="127" name="Picture 126"/>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2822687" y="5371407"/>
            <a:ext cx="405365" cy="405365"/>
          </a:xfrm>
          <a:prstGeom prst="rect">
            <a:avLst/>
          </a:prstGeom>
        </p:spPr>
      </p:pic>
      <p:pic>
        <p:nvPicPr>
          <p:cNvPr id="130" name="Picture 129"/>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4412352" y="5371407"/>
            <a:ext cx="405365" cy="405365"/>
          </a:xfrm>
          <a:prstGeom prst="rect">
            <a:avLst/>
          </a:prstGeom>
        </p:spPr>
      </p:pic>
      <p:pic>
        <p:nvPicPr>
          <p:cNvPr id="131" name="Picture 130"/>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6796849" y="5371407"/>
            <a:ext cx="405365" cy="405365"/>
          </a:xfrm>
          <a:prstGeom prst="rect">
            <a:avLst/>
          </a:prstGeom>
        </p:spPr>
      </p:pic>
      <p:pic>
        <p:nvPicPr>
          <p:cNvPr id="132" name="Picture 131"/>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5207184" y="5371407"/>
            <a:ext cx="405365" cy="405365"/>
          </a:xfrm>
          <a:prstGeom prst="rect">
            <a:avLst/>
          </a:prstGeom>
        </p:spPr>
      </p:pic>
      <p:pic>
        <p:nvPicPr>
          <p:cNvPr id="133" name="Picture 132"/>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6002017" y="5371407"/>
            <a:ext cx="405365" cy="405365"/>
          </a:xfrm>
          <a:prstGeom prst="rect">
            <a:avLst/>
          </a:prstGeom>
        </p:spPr>
      </p:pic>
      <p:pic>
        <p:nvPicPr>
          <p:cNvPr id="135" name="Picture 134"/>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9181346" y="2136980"/>
            <a:ext cx="405365" cy="405365"/>
          </a:xfrm>
          <a:prstGeom prst="rect">
            <a:avLst/>
          </a:prstGeom>
        </p:spPr>
      </p:pic>
      <p:pic>
        <p:nvPicPr>
          <p:cNvPr id="136" name="Picture 135"/>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9181346" y="4562800"/>
            <a:ext cx="405365" cy="405365"/>
          </a:xfrm>
          <a:prstGeom prst="rect">
            <a:avLst/>
          </a:prstGeom>
        </p:spPr>
      </p:pic>
      <p:pic>
        <p:nvPicPr>
          <p:cNvPr id="137" name="Picture 136"/>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1233022" y="2136980"/>
            <a:ext cx="405365" cy="405365"/>
          </a:xfrm>
          <a:prstGeom prst="rect">
            <a:avLst/>
          </a:prstGeom>
        </p:spPr>
      </p:pic>
      <p:pic>
        <p:nvPicPr>
          <p:cNvPr id="138" name="Picture 137"/>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1233022" y="2945587"/>
            <a:ext cx="405365" cy="405365"/>
          </a:xfrm>
          <a:prstGeom prst="rect">
            <a:avLst/>
          </a:prstGeom>
        </p:spPr>
      </p:pic>
      <p:pic>
        <p:nvPicPr>
          <p:cNvPr id="139" name="Picture 138"/>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1233022" y="4562800"/>
            <a:ext cx="405365" cy="405365"/>
          </a:xfrm>
          <a:prstGeom prst="rect">
            <a:avLst/>
          </a:prstGeom>
        </p:spPr>
      </p:pic>
      <p:pic>
        <p:nvPicPr>
          <p:cNvPr id="140" name="Picture 139"/>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1233022" y="3754193"/>
            <a:ext cx="405365" cy="405365"/>
          </a:xfrm>
          <a:prstGeom prst="rect">
            <a:avLst/>
          </a:prstGeom>
        </p:spPr>
      </p:pic>
      <p:pic>
        <p:nvPicPr>
          <p:cNvPr id="141" name="Picture 140"/>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2027855" y="3754193"/>
            <a:ext cx="405365" cy="405365"/>
          </a:xfrm>
          <a:prstGeom prst="rect">
            <a:avLst/>
          </a:prstGeom>
        </p:spPr>
      </p:pic>
      <p:pic>
        <p:nvPicPr>
          <p:cNvPr id="142" name="Picture 141"/>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2027855" y="4562800"/>
            <a:ext cx="405365" cy="405365"/>
          </a:xfrm>
          <a:prstGeom prst="rect">
            <a:avLst/>
          </a:prstGeom>
        </p:spPr>
      </p:pic>
      <p:grpSp>
        <p:nvGrpSpPr>
          <p:cNvPr id="17" name="Group 16"/>
          <p:cNvGrpSpPr/>
          <p:nvPr/>
        </p:nvGrpSpPr>
        <p:grpSpPr>
          <a:xfrm>
            <a:off x="8391259" y="6180012"/>
            <a:ext cx="395874" cy="405365"/>
            <a:chOff x="8557340" y="5891500"/>
            <a:chExt cx="446496" cy="457200"/>
          </a:xfrm>
        </p:grpSpPr>
        <p:sp>
          <p:nvSpPr>
            <p:cNvPr id="12" name="AutoShape 3"/>
            <p:cNvSpPr>
              <a:spLocks noChangeAspect="1" noChangeArrowheads="1" noTextEdit="1"/>
            </p:cNvSpPr>
            <p:nvPr/>
          </p:nvSpPr>
          <p:spPr bwMode="auto">
            <a:xfrm>
              <a:off x="8557340" y="5891500"/>
              <a:ext cx="44649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073" tIns="40536" rIns="81073" bIns="40536" numCol="1" anchor="t" anchorCtr="0" compatLnSpc="1">
              <a:prstTxWarp prst="textNoShape">
                <a:avLst/>
              </a:prstTxWarp>
            </a:bodyPr>
            <a:lstStyle/>
            <a:p>
              <a:pPr defTabSz="810739">
                <a:defRPr/>
              </a:pPr>
              <a:endParaRPr lang="en-US" sz="1597" kern="0">
                <a:solidFill>
                  <a:sysClr val="windowText" lastClr="000000"/>
                </a:solidFill>
              </a:endParaRPr>
            </a:p>
          </p:txBody>
        </p:sp>
        <p:sp>
          <p:nvSpPr>
            <p:cNvPr id="13" name="Freeform 5"/>
            <p:cNvSpPr>
              <a:spLocks noEditPoints="1"/>
            </p:cNvSpPr>
            <p:nvPr/>
          </p:nvSpPr>
          <p:spPr bwMode="auto">
            <a:xfrm>
              <a:off x="8571102" y="5905262"/>
              <a:ext cx="420501" cy="434264"/>
            </a:xfrm>
            <a:custGeom>
              <a:avLst/>
              <a:gdLst>
                <a:gd name="T0" fmla="*/ 382 w 482"/>
                <a:gd name="T1" fmla="*/ 0 h 501"/>
                <a:gd name="T2" fmla="*/ 67 w 482"/>
                <a:gd name="T3" fmla="*/ 0 h 501"/>
                <a:gd name="T4" fmla="*/ 0 w 482"/>
                <a:gd name="T5" fmla="*/ 67 h 501"/>
                <a:gd name="T6" fmla="*/ 0 w 482"/>
                <a:gd name="T7" fmla="*/ 434 h 501"/>
                <a:gd name="T8" fmla="*/ 67 w 482"/>
                <a:gd name="T9" fmla="*/ 501 h 501"/>
                <a:gd name="T10" fmla="*/ 416 w 482"/>
                <a:gd name="T11" fmla="*/ 501 h 501"/>
                <a:gd name="T12" fmla="*/ 482 w 482"/>
                <a:gd name="T13" fmla="*/ 434 h 501"/>
                <a:gd name="T14" fmla="*/ 482 w 482"/>
                <a:gd name="T15" fmla="*/ 100 h 501"/>
                <a:gd name="T16" fmla="*/ 382 w 482"/>
                <a:gd name="T17" fmla="*/ 0 h 501"/>
                <a:gd name="T18" fmla="*/ 442 w 482"/>
                <a:gd name="T19" fmla="*/ 434 h 501"/>
                <a:gd name="T20" fmla="*/ 416 w 482"/>
                <a:gd name="T21" fmla="*/ 460 h 501"/>
                <a:gd name="T22" fmla="*/ 67 w 482"/>
                <a:gd name="T23" fmla="*/ 460 h 501"/>
                <a:gd name="T24" fmla="*/ 41 w 482"/>
                <a:gd name="T25" fmla="*/ 434 h 501"/>
                <a:gd name="T26" fmla="*/ 41 w 482"/>
                <a:gd name="T27" fmla="*/ 67 h 501"/>
                <a:gd name="T28" fmla="*/ 67 w 482"/>
                <a:gd name="T29" fmla="*/ 41 h 501"/>
                <a:gd name="T30" fmla="*/ 361 w 482"/>
                <a:gd name="T31" fmla="*/ 41 h 501"/>
                <a:gd name="T32" fmla="*/ 361 w 482"/>
                <a:gd name="T33" fmla="*/ 123 h 501"/>
                <a:gd name="T34" fmla="*/ 442 w 482"/>
                <a:gd name="T35" fmla="*/ 123 h 501"/>
                <a:gd name="T36" fmla="*/ 442 w 482"/>
                <a:gd name="T37" fmla="*/ 434 h 501"/>
                <a:gd name="T38" fmla="*/ 442 w 482"/>
                <a:gd name="T39" fmla="*/ 43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2" h="501">
                  <a:moveTo>
                    <a:pt x="382" y="0"/>
                  </a:moveTo>
                  <a:lnTo>
                    <a:pt x="67" y="0"/>
                  </a:lnTo>
                  <a:cubicBezTo>
                    <a:pt x="30" y="0"/>
                    <a:pt x="0" y="30"/>
                    <a:pt x="0" y="67"/>
                  </a:cubicBezTo>
                  <a:lnTo>
                    <a:pt x="0" y="434"/>
                  </a:lnTo>
                  <a:cubicBezTo>
                    <a:pt x="0" y="471"/>
                    <a:pt x="30" y="501"/>
                    <a:pt x="67" y="501"/>
                  </a:cubicBezTo>
                  <a:lnTo>
                    <a:pt x="416" y="501"/>
                  </a:lnTo>
                  <a:cubicBezTo>
                    <a:pt x="452" y="501"/>
                    <a:pt x="482" y="471"/>
                    <a:pt x="482" y="434"/>
                  </a:cubicBezTo>
                  <a:lnTo>
                    <a:pt x="482" y="100"/>
                  </a:lnTo>
                  <a:lnTo>
                    <a:pt x="382" y="0"/>
                  </a:lnTo>
                  <a:close/>
                  <a:moveTo>
                    <a:pt x="442" y="434"/>
                  </a:moveTo>
                  <a:cubicBezTo>
                    <a:pt x="442" y="449"/>
                    <a:pt x="430" y="460"/>
                    <a:pt x="416" y="460"/>
                  </a:cubicBezTo>
                  <a:lnTo>
                    <a:pt x="67" y="460"/>
                  </a:lnTo>
                  <a:cubicBezTo>
                    <a:pt x="53" y="460"/>
                    <a:pt x="41" y="449"/>
                    <a:pt x="41" y="434"/>
                  </a:cubicBezTo>
                  <a:lnTo>
                    <a:pt x="41" y="67"/>
                  </a:lnTo>
                  <a:cubicBezTo>
                    <a:pt x="41" y="53"/>
                    <a:pt x="53" y="41"/>
                    <a:pt x="67" y="41"/>
                  </a:cubicBezTo>
                  <a:lnTo>
                    <a:pt x="361" y="41"/>
                  </a:lnTo>
                  <a:lnTo>
                    <a:pt x="361" y="123"/>
                  </a:lnTo>
                  <a:lnTo>
                    <a:pt x="442" y="123"/>
                  </a:lnTo>
                  <a:lnTo>
                    <a:pt x="442" y="434"/>
                  </a:lnTo>
                  <a:lnTo>
                    <a:pt x="442" y="434"/>
                  </a:lnTo>
                  <a:close/>
                </a:path>
              </a:pathLst>
            </a:custGeom>
            <a:solidFill>
              <a:schemeClr val="bg1"/>
            </a:solidFill>
            <a:ln w="0">
              <a:noFill/>
              <a:prstDash val="solid"/>
              <a:round/>
              <a:headEnd/>
              <a:tailEnd/>
            </a:ln>
          </p:spPr>
          <p:txBody>
            <a:bodyPr vert="horz" wrap="square" lIns="81073" tIns="40536" rIns="81073" bIns="40536" numCol="1" anchor="t" anchorCtr="0" compatLnSpc="1">
              <a:prstTxWarp prst="textNoShape">
                <a:avLst/>
              </a:prstTxWarp>
            </a:bodyPr>
            <a:lstStyle/>
            <a:p>
              <a:pPr defTabSz="810739">
                <a:defRPr/>
              </a:pPr>
              <a:endParaRPr lang="en-US" sz="1597" kern="0">
                <a:solidFill>
                  <a:sysClr val="windowText" lastClr="000000"/>
                </a:solidFill>
              </a:endParaRPr>
            </a:p>
          </p:txBody>
        </p:sp>
        <p:sp>
          <p:nvSpPr>
            <p:cNvPr id="14" name="Freeform 6"/>
            <p:cNvSpPr>
              <a:spLocks noEditPoints="1"/>
            </p:cNvSpPr>
            <p:nvPr/>
          </p:nvSpPr>
          <p:spPr bwMode="auto">
            <a:xfrm>
              <a:off x="8676609" y="6004653"/>
              <a:ext cx="201841" cy="232423"/>
            </a:xfrm>
            <a:custGeom>
              <a:avLst/>
              <a:gdLst>
                <a:gd name="T0" fmla="*/ 230 w 232"/>
                <a:gd name="T1" fmla="*/ 249 h 270"/>
                <a:gd name="T2" fmla="*/ 229 w 232"/>
                <a:gd name="T3" fmla="*/ 251 h 270"/>
                <a:gd name="T4" fmla="*/ 206 w 232"/>
                <a:gd name="T5" fmla="*/ 270 h 270"/>
                <a:gd name="T6" fmla="*/ 123 w 232"/>
                <a:gd name="T7" fmla="*/ 270 h 270"/>
                <a:gd name="T8" fmla="*/ 108 w 232"/>
                <a:gd name="T9" fmla="*/ 250 h 270"/>
                <a:gd name="T10" fmla="*/ 109 w 232"/>
                <a:gd name="T11" fmla="*/ 249 h 270"/>
                <a:gd name="T12" fmla="*/ 132 w 232"/>
                <a:gd name="T13" fmla="*/ 231 h 270"/>
                <a:gd name="T14" fmla="*/ 215 w 232"/>
                <a:gd name="T15" fmla="*/ 231 h 270"/>
                <a:gd name="T16" fmla="*/ 230 w 232"/>
                <a:gd name="T17" fmla="*/ 249 h 270"/>
                <a:gd name="T18" fmla="*/ 7 w 232"/>
                <a:gd name="T19" fmla="*/ 263 h 270"/>
                <a:gd name="T20" fmla="*/ 6 w 232"/>
                <a:gd name="T21" fmla="*/ 262 h 270"/>
                <a:gd name="T22" fmla="*/ 13 w 232"/>
                <a:gd name="T23" fmla="*/ 237 h 270"/>
                <a:gd name="T24" fmla="*/ 159 w 232"/>
                <a:gd name="T25" fmla="*/ 135 h 270"/>
                <a:gd name="T26" fmla="*/ 66 w 232"/>
                <a:gd name="T27" fmla="*/ 31 h 270"/>
                <a:gd name="T28" fmla="*/ 73 w 232"/>
                <a:gd name="T29" fmla="*/ 5 h 270"/>
                <a:gd name="T30" fmla="*/ 74 w 232"/>
                <a:gd name="T31" fmla="*/ 5 h 270"/>
                <a:gd name="T32" fmla="*/ 94 w 232"/>
                <a:gd name="T33" fmla="*/ 7 h 270"/>
                <a:gd name="T34" fmla="*/ 195 w 232"/>
                <a:gd name="T35" fmla="*/ 121 h 270"/>
                <a:gd name="T36" fmla="*/ 197 w 232"/>
                <a:gd name="T37" fmla="*/ 122 h 270"/>
                <a:gd name="T38" fmla="*/ 198 w 232"/>
                <a:gd name="T39" fmla="*/ 150 h 270"/>
                <a:gd name="T40" fmla="*/ 182 w 232"/>
                <a:gd name="T41" fmla="*/ 161 h 270"/>
                <a:gd name="T42" fmla="*/ 36 w 232"/>
                <a:gd name="T43" fmla="*/ 263 h 270"/>
                <a:gd name="T44" fmla="*/ 7 w 232"/>
                <a:gd name="T45" fmla="*/ 26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2" h="270">
                  <a:moveTo>
                    <a:pt x="230" y="249"/>
                  </a:moveTo>
                  <a:lnTo>
                    <a:pt x="229" y="251"/>
                  </a:lnTo>
                  <a:cubicBezTo>
                    <a:pt x="227" y="261"/>
                    <a:pt x="217" y="270"/>
                    <a:pt x="206" y="270"/>
                  </a:cubicBezTo>
                  <a:lnTo>
                    <a:pt x="123" y="270"/>
                  </a:lnTo>
                  <a:cubicBezTo>
                    <a:pt x="112" y="270"/>
                    <a:pt x="106" y="261"/>
                    <a:pt x="108" y="250"/>
                  </a:cubicBezTo>
                  <a:lnTo>
                    <a:pt x="109" y="249"/>
                  </a:lnTo>
                  <a:cubicBezTo>
                    <a:pt x="111" y="239"/>
                    <a:pt x="121" y="231"/>
                    <a:pt x="132" y="231"/>
                  </a:cubicBezTo>
                  <a:lnTo>
                    <a:pt x="215" y="231"/>
                  </a:lnTo>
                  <a:cubicBezTo>
                    <a:pt x="226" y="231"/>
                    <a:pt x="232" y="239"/>
                    <a:pt x="230" y="249"/>
                  </a:cubicBezTo>
                  <a:close/>
                  <a:moveTo>
                    <a:pt x="7" y="263"/>
                  </a:moveTo>
                  <a:lnTo>
                    <a:pt x="6" y="262"/>
                  </a:lnTo>
                  <a:cubicBezTo>
                    <a:pt x="0" y="255"/>
                    <a:pt x="3" y="244"/>
                    <a:pt x="13" y="237"/>
                  </a:cubicBezTo>
                  <a:lnTo>
                    <a:pt x="159" y="135"/>
                  </a:lnTo>
                  <a:lnTo>
                    <a:pt x="66" y="31"/>
                  </a:lnTo>
                  <a:cubicBezTo>
                    <a:pt x="60" y="24"/>
                    <a:pt x="63" y="12"/>
                    <a:pt x="73" y="5"/>
                  </a:cubicBezTo>
                  <a:lnTo>
                    <a:pt x="74" y="5"/>
                  </a:lnTo>
                  <a:cubicBezTo>
                    <a:pt x="79" y="2"/>
                    <a:pt x="88" y="0"/>
                    <a:pt x="94" y="7"/>
                  </a:cubicBezTo>
                  <a:lnTo>
                    <a:pt x="195" y="121"/>
                  </a:lnTo>
                  <a:lnTo>
                    <a:pt x="197" y="122"/>
                  </a:lnTo>
                  <a:cubicBezTo>
                    <a:pt x="203" y="129"/>
                    <a:pt x="204" y="144"/>
                    <a:pt x="198" y="150"/>
                  </a:cubicBezTo>
                  <a:lnTo>
                    <a:pt x="182" y="161"/>
                  </a:lnTo>
                  <a:lnTo>
                    <a:pt x="36" y="263"/>
                  </a:lnTo>
                  <a:cubicBezTo>
                    <a:pt x="26" y="270"/>
                    <a:pt x="13" y="270"/>
                    <a:pt x="7" y="263"/>
                  </a:cubicBezTo>
                  <a:close/>
                </a:path>
              </a:pathLst>
            </a:custGeom>
            <a:solidFill>
              <a:schemeClr val="bg1"/>
            </a:solidFill>
            <a:ln w="0">
              <a:noFill/>
              <a:prstDash val="solid"/>
              <a:round/>
              <a:headEnd/>
              <a:tailEnd/>
            </a:ln>
          </p:spPr>
          <p:txBody>
            <a:bodyPr vert="horz" wrap="square" lIns="81073" tIns="40536" rIns="81073" bIns="40536" numCol="1" anchor="t" anchorCtr="0" compatLnSpc="1">
              <a:prstTxWarp prst="textNoShape">
                <a:avLst/>
              </a:prstTxWarp>
            </a:bodyPr>
            <a:lstStyle/>
            <a:p>
              <a:pPr defTabSz="810739">
                <a:defRPr/>
              </a:pPr>
              <a:endParaRPr lang="en-US" sz="1597" kern="0">
                <a:solidFill>
                  <a:sysClr val="windowText" lastClr="000000"/>
                </a:solidFill>
              </a:endParaRPr>
            </a:p>
          </p:txBody>
        </p:sp>
      </p:grpSp>
      <p:sp>
        <p:nvSpPr>
          <p:cNvPr id="146" name="Freeform 17"/>
          <p:cNvSpPr>
            <a:spLocks noChangeAspect="1" noEditPoints="1"/>
          </p:cNvSpPr>
          <p:nvPr/>
        </p:nvSpPr>
        <p:spPr bwMode="black">
          <a:xfrm>
            <a:off x="7591681" y="6179778"/>
            <a:ext cx="405365" cy="405830"/>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rgbClr val="FFFFFF"/>
          </a:solidFill>
          <a:ln>
            <a:noFill/>
          </a:ln>
        </p:spPr>
        <p:txBody>
          <a:bodyPr vert="horz" wrap="square" lIns="72973" tIns="36487" rIns="72973" bIns="36487" numCol="1" anchor="t" anchorCtr="0" compatLnSpc="1">
            <a:prstTxWarp prst="textNoShape">
              <a:avLst/>
            </a:prstTxWarp>
          </a:bodyPr>
          <a:lstStyle/>
          <a:p>
            <a:pPr defTabSz="810706">
              <a:defRPr/>
            </a:pPr>
            <a:endParaRPr lang="en-US" sz="1419" kern="0">
              <a:solidFill>
                <a:srgbClr val="FFFFFF"/>
              </a:solidFill>
            </a:endParaRPr>
          </a:p>
        </p:txBody>
      </p:sp>
      <p:sp>
        <p:nvSpPr>
          <p:cNvPr id="147" name="Freeform 84"/>
          <p:cNvSpPr>
            <a:spLocks noChangeAspect="1" noEditPoints="1"/>
          </p:cNvSpPr>
          <p:nvPr/>
        </p:nvSpPr>
        <p:spPr bwMode="black">
          <a:xfrm>
            <a:off x="10009312" y="5371407"/>
            <a:ext cx="339099" cy="405365"/>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72973" tIns="36487" rIns="72973" bIns="36487" numCol="1" anchor="t" anchorCtr="0" compatLnSpc="1">
            <a:prstTxWarp prst="textNoShape">
              <a:avLst/>
            </a:prstTxWarp>
          </a:bodyPr>
          <a:lstStyle/>
          <a:p>
            <a:pPr defTabSz="810706">
              <a:defRPr/>
            </a:pPr>
            <a:endParaRPr lang="en-US" sz="1419" kern="0">
              <a:solidFill>
                <a:srgbClr val="FFFFFF"/>
              </a:solidFill>
            </a:endParaRPr>
          </a:p>
        </p:txBody>
      </p:sp>
      <p:pic>
        <p:nvPicPr>
          <p:cNvPr id="19" name="Picture 18"/>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6796849" y="6180012"/>
            <a:ext cx="405365" cy="405365"/>
          </a:xfrm>
          <a:prstGeom prst="rect">
            <a:avLst/>
          </a:prstGeom>
        </p:spPr>
      </p:pic>
      <p:pic>
        <p:nvPicPr>
          <p:cNvPr id="20" name="Picture 19"/>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9181346" y="6180012"/>
            <a:ext cx="405365" cy="405365"/>
          </a:xfrm>
          <a:prstGeom prst="rect">
            <a:avLst/>
          </a:prstGeom>
        </p:spPr>
      </p:pic>
      <p:pic>
        <p:nvPicPr>
          <p:cNvPr id="22" name="Picture 21"/>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9976179" y="6180012"/>
            <a:ext cx="405365" cy="405365"/>
          </a:xfrm>
          <a:prstGeom prst="rect">
            <a:avLst/>
          </a:prstGeom>
        </p:spPr>
      </p:pic>
      <p:pic>
        <p:nvPicPr>
          <p:cNvPr id="160" name="Picture 159"/>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7591681" y="5371407"/>
            <a:ext cx="405365" cy="405365"/>
          </a:xfrm>
          <a:prstGeom prst="rect">
            <a:avLst/>
          </a:prstGeom>
        </p:spPr>
      </p:pic>
      <p:pic>
        <p:nvPicPr>
          <p:cNvPr id="164" name="Picture 163"/>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8386514" y="5371407"/>
            <a:ext cx="405365" cy="405365"/>
          </a:xfrm>
          <a:prstGeom prst="rect">
            <a:avLst/>
          </a:prstGeom>
        </p:spPr>
      </p:pic>
      <p:pic>
        <p:nvPicPr>
          <p:cNvPr id="174" name="Picture 173"/>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9181346" y="2945587"/>
            <a:ext cx="405365" cy="405365"/>
          </a:xfrm>
          <a:prstGeom prst="rect">
            <a:avLst/>
          </a:prstGeom>
        </p:spPr>
      </p:pic>
      <p:pic>
        <p:nvPicPr>
          <p:cNvPr id="178" name="Picture 177"/>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9181346" y="3754193"/>
            <a:ext cx="405365" cy="405365"/>
          </a:xfrm>
          <a:prstGeom prst="rect">
            <a:avLst/>
          </a:prstGeom>
        </p:spPr>
      </p:pic>
      <p:grpSp>
        <p:nvGrpSpPr>
          <p:cNvPr id="34" name="Group 33"/>
          <p:cNvGrpSpPr>
            <a:grpSpLocks noChangeAspect="1"/>
          </p:cNvGrpSpPr>
          <p:nvPr/>
        </p:nvGrpSpPr>
        <p:grpSpPr>
          <a:xfrm>
            <a:off x="8386514" y="2138343"/>
            <a:ext cx="405365" cy="402639"/>
            <a:chOff x="5212257" y="1910086"/>
            <a:chExt cx="663113" cy="658654"/>
          </a:xfrm>
        </p:grpSpPr>
        <p:sp>
          <p:nvSpPr>
            <p:cNvPr id="202" name="Freeform 49"/>
            <p:cNvSpPr>
              <a:spLocks noEditPoints="1"/>
            </p:cNvSpPr>
            <p:nvPr/>
          </p:nvSpPr>
          <p:spPr bwMode="black">
            <a:xfrm>
              <a:off x="5212257" y="1910086"/>
              <a:ext cx="663113" cy="658654"/>
            </a:xfrm>
            <a:custGeom>
              <a:avLst/>
              <a:gdLst>
                <a:gd name="T0" fmla="*/ 162 w 196"/>
                <a:gd name="T1" fmla="*/ 195 h 195"/>
                <a:gd name="T2" fmla="*/ 186 w 196"/>
                <a:gd name="T3" fmla="*/ 185 h 195"/>
                <a:gd name="T4" fmla="*/ 196 w 196"/>
                <a:gd name="T5" fmla="*/ 161 h 195"/>
                <a:gd name="T6" fmla="*/ 186 w 196"/>
                <a:gd name="T7" fmla="*/ 138 h 195"/>
                <a:gd name="T8" fmla="*/ 80 w 196"/>
                <a:gd name="T9" fmla="*/ 32 h 195"/>
                <a:gd name="T10" fmla="*/ 72 w 196"/>
                <a:gd name="T11" fmla="*/ 0 h 195"/>
                <a:gd name="T12" fmla="*/ 66 w 196"/>
                <a:gd name="T13" fmla="*/ 6 h 195"/>
                <a:gd name="T14" fmla="*/ 48 w 196"/>
                <a:gd name="T15" fmla="*/ 24 h 195"/>
                <a:gd name="T16" fmla="*/ 38 w 196"/>
                <a:gd name="T17" fmla="*/ 15 h 195"/>
                <a:gd name="T18" fmla="*/ 15 w 196"/>
                <a:gd name="T19" fmla="*/ 38 h 195"/>
                <a:gd name="T20" fmla="*/ 25 w 196"/>
                <a:gd name="T21" fmla="*/ 47 h 195"/>
                <a:gd name="T22" fmla="*/ 0 w 196"/>
                <a:gd name="T23" fmla="*/ 72 h 195"/>
                <a:gd name="T24" fmla="*/ 33 w 196"/>
                <a:gd name="T25" fmla="*/ 80 h 195"/>
                <a:gd name="T26" fmla="*/ 138 w 196"/>
                <a:gd name="T27" fmla="*/ 185 h 195"/>
                <a:gd name="T28" fmla="*/ 162 w 196"/>
                <a:gd name="T29" fmla="*/ 195 h 195"/>
                <a:gd name="T30" fmla="*/ 20 w 196"/>
                <a:gd name="T31" fmla="*/ 66 h 195"/>
                <a:gd name="T32" fmla="*/ 67 w 196"/>
                <a:gd name="T33" fmla="*/ 19 h 195"/>
                <a:gd name="T34" fmla="*/ 71 w 196"/>
                <a:gd name="T35" fmla="*/ 37 h 195"/>
                <a:gd name="T36" fmla="*/ 179 w 196"/>
                <a:gd name="T37" fmla="*/ 145 h 195"/>
                <a:gd name="T38" fmla="*/ 186 w 196"/>
                <a:gd name="T39" fmla="*/ 161 h 195"/>
                <a:gd name="T40" fmla="*/ 179 w 196"/>
                <a:gd name="T41" fmla="*/ 178 h 195"/>
                <a:gd name="T42" fmla="*/ 162 w 196"/>
                <a:gd name="T43" fmla="*/ 185 h 195"/>
                <a:gd name="T44" fmla="*/ 145 w 196"/>
                <a:gd name="T45" fmla="*/ 178 h 195"/>
                <a:gd name="T46" fmla="*/ 38 w 196"/>
                <a:gd name="T47" fmla="*/ 71 h 195"/>
                <a:gd name="T48" fmla="*/ 20 w 196"/>
                <a:gd name="T49"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195">
                  <a:moveTo>
                    <a:pt x="162" y="195"/>
                  </a:moveTo>
                  <a:cubicBezTo>
                    <a:pt x="171" y="195"/>
                    <a:pt x="179" y="192"/>
                    <a:pt x="186" y="185"/>
                  </a:cubicBezTo>
                  <a:cubicBezTo>
                    <a:pt x="192" y="179"/>
                    <a:pt x="196" y="170"/>
                    <a:pt x="196" y="161"/>
                  </a:cubicBezTo>
                  <a:cubicBezTo>
                    <a:pt x="196" y="153"/>
                    <a:pt x="192" y="144"/>
                    <a:pt x="186" y="138"/>
                  </a:cubicBezTo>
                  <a:cubicBezTo>
                    <a:pt x="80" y="32"/>
                    <a:pt x="80" y="32"/>
                    <a:pt x="80" y="32"/>
                  </a:cubicBezTo>
                  <a:cubicBezTo>
                    <a:pt x="72" y="0"/>
                    <a:pt x="72" y="0"/>
                    <a:pt x="72" y="0"/>
                  </a:cubicBezTo>
                  <a:cubicBezTo>
                    <a:pt x="66" y="6"/>
                    <a:pt x="66" y="6"/>
                    <a:pt x="66" y="6"/>
                  </a:cubicBezTo>
                  <a:cubicBezTo>
                    <a:pt x="48" y="24"/>
                    <a:pt x="48" y="24"/>
                    <a:pt x="48" y="24"/>
                  </a:cubicBezTo>
                  <a:cubicBezTo>
                    <a:pt x="38" y="15"/>
                    <a:pt x="38" y="15"/>
                    <a:pt x="38" y="15"/>
                  </a:cubicBezTo>
                  <a:cubicBezTo>
                    <a:pt x="15" y="38"/>
                    <a:pt x="15" y="38"/>
                    <a:pt x="15" y="38"/>
                  </a:cubicBezTo>
                  <a:cubicBezTo>
                    <a:pt x="25" y="47"/>
                    <a:pt x="25" y="47"/>
                    <a:pt x="25" y="47"/>
                  </a:cubicBezTo>
                  <a:cubicBezTo>
                    <a:pt x="0" y="72"/>
                    <a:pt x="0" y="72"/>
                    <a:pt x="0" y="72"/>
                  </a:cubicBezTo>
                  <a:cubicBezTo>
                    <a:pt x="33" y="80"/>
                    <a:pt x="33" y="80"/>
                    <a:pt x="33" y="80"/>
                  </a:cubicBezTo>
                  <a:cubicBezTo>
                    <a:pt x="138" y="185"/>
                    <a:pt x="138" y="185"/>
                    <a:pt x="138" y="185"/>
                  </a:cubicBezTo>
                  <a:cubicBezTo>
                    <a:pt x="145" y="192"/>
                    <a:pt x="153" y="195"/>
                    <a:pt x="162" y="195"/>
                  </a:cubicBezTo>
                  <a:close/>
                  <a:moveTo>
                    <a:pt x="20" y="66"/>
                  </a:moveTo>
                  <a:cubicBezTo>
                    <a:pt x="67" y="19"/>
                    <a:pt x="67" y="19"/>
                    <a:pt x="67" y="19"/>
                  </a:cubicBezTo>
                  <a:cubicBezTo>
                    <a:pt x="71" y="37"/>
                    <a:pt x="71" y="37"/>
                    <a:pt x="71" y="37"/>
                  </a:cubicBezTo>
                  <a:cubicBezTo>
                    <a:pt x="179" y="145"/>
                    <a:pt x="179" y="145"/>
                    <a:pt x="179" y="145"/>
                  </a:cubicBezTo>
                  <a:cubicBezTo>
                    <a:pt x="183" y="149"/>
                    <a:pt x="186" y="155"/>
                    <a:pt x="186" y="161"/>
                  </a:cubicBezTo>
                  <a:cubicBezTo>
                    <a:pt x="186" y="168"/>
                    <a:pt x="183" y="174"/>
                    <a:pt x="179" y="178"/>
                  </a:cubicBezTo>
                  <a:cubicBezTo>
                    <a:pt x="174" y="183"/>
                    <a:pt x="168" y="185"/>
                    <a:pt x="162" y="185"/>
                  </a:cubicBezTo>
                  <a:cubicBezTo>
                    <a:pt x="156" y="185"/>
                    <a:pt x="150" y="183"/>
                    <a:pt x="145" y="178"/>
                  </a:cubicBezTo>
                  <a:cubicBezTo>
                    <a:pt x="38" y="71"/>
                    <a:pt x="38" y="71"/>
                    <a:pt x="38" y="71"/>
                  </a:cubicBezTo>
                  <a:lnTo>
                    <a:pt x="20" y="66"/>
                  </a:lnTo>
                  <a:close/>
                </a:path>
              </a:pathLst>
            </a:custGeom>
            <a:solidFill>
              <a:srgbClr val="FFFFFF"/>
            </a:solidFill>
            <a:ln>
              <a:noFill/>
            </a:ln>
          </p:spPr>
          <p:txBody>
            <a:bodyPr vert="horz" wrap="square" lIns="72973" tIns="36487" rIns="72973" bIns="36487" numCol="1" anchor="t" anchorCtr="0" compatLnSpc="1">
              <a:prstTxWarp prst="textNoShape">
                <a:avLst/>
              </a:prstTxWarp>
            </a:bodyPr>
            <a:lstStyle/>
            <a:p>
              <a:pPr defTabSz="810706">
                <a:defRPr/>
              </a:pPr>
              <a:endParaRPr lang="en-US" sz="1419" kern="0">
                <a:solidFill>
                  <a:srgbClr val="FFFFFF"/>
                </a:solidFill>
              </a:endParaRPr>
            </a:p>
          </p:txBody>
        </p:sp>
        <p:sp>
          <p:nvSpPr>
            <p:cNvPr id="203" name="Freeform 50"/>
            <p:cNvSpPr>
              <a:spLocks noEditPoints="1"/>
            </p:cNvSpPr>
            <p:nvPr/>
          </p:nvSpPr>
          <p:spPr bwMode="black">
            <a:xfrm>
              <a:off x="5425199" y="2197266"/>
              <a:ext cx="391579" cy="314325"/>
            </a:xfrm>
            <a:custGeom>
              <a:avLst/>
              <a:gdLst>
                <a:gd name="T0" fmla="*/ 110 w 116"/>
                <a:gd name="T1" fmla="*/ 87 h 93"/>
                <a:gd name="T2" fmla="*/ 110 w 116"/>
                <a:gd name="T3" fmla="*/ 65 h 93"/>
                <a:gd name="T4" fmla="*/ 44 w 116"/>
                <a:gd name="T5" fmla="*/ 0 h 93"/>
                <a:gd name="T6" fmla="*/ 0 w 116"/>
                <a:gd name="T7" fmla="*/ 0 h 93"/>
                <a:gd name="T8" fmla="*/ 88 w 116"/>
                <a:gd name="T9" fmla="*/ 87 h 93"/>
                <a:gd name="T10" fmla="*/ 110 w 116"/>
                <a:gd name="T11" fmla="*/ 87 h 93"/>
                <a:gd name="T12" fmla="*/ 33 w 116"/>
                <a:gd name="T13" fmla="*/ 20 h 93"/>
                <a:gd name="T14" fmla="*/ 27 w 116"/>
                <a:gd name="T15" fmla="*/ 20 h 93"/>
                <a:gd name="T16" fmla="*/ 27 w 116"/>
                <a:gd name="T17" fmla="*/ 14 h 93"/>
                <a:gd name="T18" fmla="*/ 33 w 116"/>
                <a:gd name="T19" fmla="*/ 14 h 93"/>
                <a:gd name="T20" fmla="*/ 33 w 116"/>
                <a:gd name="T21" fmla="*/ 20 h 93"/>
                <a:gd name="T22" fmla="*/ 58 w 116"/>
                <a:gd name="T23" fmla="*/ 39 h 93"/>
                <a:gd name="T24" fmla="*/ 54 w 116"/>
                <a:gd name="T25" fmla="*/ 39 h 93"/>
                <a:gd name="T26" fmla="*/ 54 w 116"/>
                <a:gd name="T27" fmla="*/ 35 h 93"/>
                <a:gd name="T28" fmla="*/ 58 w 116"/>
                <a:gd name="T29" fmla="*/ 35 h 93"/>
                <a:gd name="T30" fmla="*/ 58 w 116"/>
                <a:gd name="T31" fmla="*/ 39 h 93"/>
                <a:gd name="T32" fmla="*/ 76 w 116"/>
                <a:gd name="T33" fmla="*/ 44 h 93"/>
                <a:gd name="T34" fmla="*/ 82 w 116"/>
                <a:gd name="T35" fmla="*/ 44 h 93"/>
                <a:gd name="T36" fmla="*/ 82 w 116"/>
                <a:gd name="T37" fmla="*/ 50 h 93"/>
                <a:gd name="T38" fmla="*/ 76 w 116"/>
                <a:gd name="T39" fmla="*/ 50 h 93"/>
                <a:gd name="T40" fmla="*/ 76 w 116"/>
                <a:gd name="T41" fmla="*/ 44 h 93"/>
                <a:gd name="T42" fmla="*/ 84 w 116"/>
                <a:gd name="T43" fmla="*/ 63 h 93"/>
                <a:gd name="T44" fmla="*/ 80 w 116"/>
                <a:gd name="T45" fmla="*/ 63 h 93"/>
                <a:gd name="T46" fmla="*/ 80 w 116"/>
                <a:gd name="T47" fmla="*/ 59 h 93"/>
                <a:gd name="T48" fmla="*/ 84 w 116"/>
                <a:gd name="T49" fmla="*/ 59 h 93"/>
                <a:gd name="T50" fmla="*/ 84 w 116"/>
                <a:gd name="T51" fmla="*/ 6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93">
                  <a:moveTo>
                    <a:pt x="110" y="87"/>
                  </a:moveTo>
                  <a:cubicBezTo>
                    <a:pt x="116" y="81"/>
                    <a:pt x="116" y="71"/>
                    <a:pt x="110" y="65"/>
                  </a:cubicBezTo>
                  <a:cubicBezTo>
                    <a:pt x="44" y="0"/>
                    <a:pt x="44" y="0"/>
                    <a:pt x="44" y="0"/>
                  </a:cubicBezTo>
                  <a:cubicBezTo>
                    <a:pt x="0" y="0"/>
                    <a:pt x="0" y="0"/>
                    <a:pt x="0" y="0"/>
                  </a:cubicBezTo>
                  <a:cubicBezTo>
                    <a:pt x="88" y="87"/>
                    <a:pt x="88" y="87"/>
                    <a:pt x="88" y="87"/>
                  </a:cubicBezTo>
                  <a:cubicBezTo>
                    <a:pt x="94" y="93"/>
                    <a:pt x="104" y="93"/>
                    <a:pt x="110" y="87"/>
                  </a:cubicBezTo>
                  <a:close/>
                  <a:moveTo>
                    <a:pt x="33" y="20"/>
                  </a:moveTo>
                  <a:cubicBezTo>
                    <a:pt x="31" y="22"/>
                    <a:pt x="28" y="22"/>
                    <a:pt x="27" y="20"/>
                  </a:cubicBezTo>
                  <a:cubicBezTo>
                    <a:pt x="25" y="18"/>
                    <a:pt x="25" y="16"/>
                    <a:pt x="27" y="14"/>
                  </a:cubicBezTo>
                  <a:cubicBezTo>
                    <a:pt x="28" y="12"/>
                    <a:pt x="31" y="12"/>
                    <a:pt x="33" y="14"/>
                  </a:cubicBezTo>
                  <a:cubicBezTo>
                    <a:pt x="34" y="16"/>
                    <a:pt x="34" y="18"/>
                    <a:pt x="33" y="20"/>
                  </a:cubicBezTo>
                  <a:close/>
                  <a:moveTo>
                    <a:pt x="58" y="39"/>
                  </a:moveTo>
                  <a:cubicBezTo>
                    <a:pt x="57" y="41"/>
                    <a:pt x="55" y="41"/>
                    <a:pt x="54" y="39"/>
                  </a:cubicBezTo>
                  <a:cubicBezTo>
                    <a:pt x="53" y="38"/>
                    <a:pt x="53" y="36"/>
                    <a:pt x="54" y="35"/>
                  </a:cubicBezTo>
                  <a:cubicBezTo>
                    <a:pt x="55" y="34"/>
                    <a:pt x="57" y="34"/>
                    <a:pt x="58" y="35"/>
                  </a:cubicBezTo>
                  <a:cubicBezTo>
                    <a:pt x="60" y="36"/>
                    <a:pt x="60" y="38"/>
                    <a:pt x="58" y="39"/>
                  </a:cubicBezTo>
                  <a:close/>
                  <a:moveTo>
                    <a:pt x="76" y="44"/>
                  </a:moveTo>
                  <a:cubicBezTo>
                    <a:pt x="78" y="43"/>
                    <a:pt x="80" y="43"/>
                    <a:pt x="82" y="44"/>
                  </a:cubicBezTo>
                  <a:cubicBezTo>
                    <a:pt x="84" y="46"/>
                    <a:pt x="84" y="49"/>
                    <a:pt x="82" y="50"/>
                  </a:cubicBezTo>
                  <a:cubicBezTo>
                    <a:pt x="80" y="52"/>
                    <a:pt x="78" y="52"/>
                    <a:pt x="76" y="50"/>
                  </a:cubicBezTo>
                  <a:cubicBezTo>
                    <a:pt x="74" y="49"/>
                    <a:pt x="74" y="46"/>
                    <a:pt x="76" y="44"/>
                  </a:cubicBezTo>
                  <a:close/>
                  <a:moveTo>
                    <a:pt x="84" y="63"/>
                  </a:moveTo>
                  <a:cubicBezTo>
                    <a:pt x="83" y="64"/>
                    <a:pt x="81" y="64"/>
                    <a:pt x="80" y="63"/>
                  </a:cubicBezTo>
                  <a:cubicBezTo>
                    <a:pt x="79" y="62"/>
                    <a:pt x="79" y="60"/>
                    <a:pt x="80" y="59"/>
                  </a:cubicBezTo>
                  <a:cubicBezTo>
                    <a:pt x="81" y="57"/>
                    <a:pt x="83" y="57"/>
                    <a:pt x="84" y="59"/>
                  </a:cubicBezTo>
                  <a:cubicBezTo>
                    <a:pt x="85" y="60"/>
                    <a:pt x="85" y="62"/>
                    <a:pt x="84" y="63"/>
                  </a:cubicBezTo>
                  <a:close/>
                </a:path>
              </a:pathLst>
            </a:custGeom>
            <a:solidFill>
              <a:srgbClr val="FFFFFF"/>
            </a:solidFill>
            <a:ln>
              <a:noFill/>
            </a:ln>
          </p:spPr>
          <p:txBody>
            <a:bodyPr vert="horz" wrap="square" lIns="72973" tIns="36487" rIns="72973" bIns="36487" numCol="1" anchor="t" anchorCtr="0" compatLnSpc="1">
              <a:prstTxWarp prst="textNoShape">
                <a:avLst/>
              </a:prstTxWarp>
            </a:bodyPr>
            <a:lstStyle/>
            <a:p>
              <a:pPr defTabSz="810706">
                <a:defRPr/>
              </a:pPr>
              <a:endParaRPr lang="en-US" sz="1419" kern="0">
                <a:solidFill>
                  <a:srgbClr val="FFFFFF"/>
                </a:solidFill>
              </a:endParaRPr>
            </a:p>
          </p:txBody>
        </p:sp>
      </p:grpSp>
      <p:sp>
        <p:nvSpPr>
          <p:cNvPr id="204" name="Freeform 23"/>
          <p:cNvSpPr>
            <a:spLocks noEditPoints="1"/>
          </p:cNvSpPr>
          <p:nvPr/>
        </p:nvSpPr>
        <p:spPr bwMode="black">
          <a:xfrm>
            <a:off x="8386514" y="4562800"/>
            <a:ext cx="405365" cy="405365"/>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p:spPr>
        <p:txBody>
          <a:bodyPr vert="horz" wrap="square" lIns="72973" tIns="36487" rIns="72973" bIns="36487" numCol="1" anchor="t" anchorCtr="0" compatLnSpc="1">
            <a:prstTxWarp prst="textNoShape">
              <a:avLst/>
            </a:prstTxWarp>
          </a:bodyPr>
          <a:lstStyle/>
          <a:p>
            <a:pPr defTabSz="810706">
              <a:defRPr/>
            </a:pPr>
            <a:endParaRPr lang="en-US" sz="1419" kern="0">
              <a:solidFill>
                <a:srgbClr val="FFFFFF"/>
              </a:solidFill>
            </a:endParaRPr>
          </a:p>
        </p:txBody>
      </p:sp>
      <p:pic>
        <p:nvPicPr>
          <p:cNvPr id="37" name="Picture 36"/>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9181346" y="5371407"/>
            <a:ext cx="405365" cy="405365"/>
          </a:xfrm>
          <a:prstGeom prst="rect">
            <a:avLst/>
          </a:prstGeom>
        </p:spPr>
      </p:pic>
      <p:sp>
        <p:nvSpPr>
          <p:cNvPr id="40" name="AutoShape 13"/>
          <p:cNvSpPr>
            <a:spLocks noChangeAspect="1" noChangeArrowheads="1" noTextEdit="1"/>
          </p:cNvSpPr>
          <p:nvPr/>
        </p:nvSpPr>
        <p:spPr bwMode="auto">
          <a:xfrm>
            <a:off x="4172068" y="2417946"/>
            <a:ext cx="374399" cy="484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073" tIns="40536" rIns="81073" bIns="40536" numCol="1" anchor="t" anchorCtr="0" compatLnSpc="1">
            <a:prstTxWarp prst="textNoShape">
              <a:avLst/>
            </a:prstTxWarp>
          </a:bodyPr>
          <a:lstStyle/>
          <a:p>
            <a:pPr defTabSz="810739">
              <a:defRPr/>
            </a:pPr>
            <a:endParaRPr lang="en-US" sz="1597" kern="0">
              <a:solidFill>
                <a:sysClr val="windowText" lastClr="000000"/>
              </a:solidFill>
            </a:endParaRPr>
          </a:p>
        </p:txBody>
      </p:sp>
      <p:pic>
        <p:nvPicPr>
          <p:cNvPr id="43" name="Picture 42"/>
          <p:cNvPicPr>
            <a:picLocks noChangeAspect="1"/>
          </p:cNvPicPr>
          <p:nvPr/>
        </p:nvPicPr>
        <p:blipFill>
          <a:blip r:embed="rId52">
            <a:lum bright="70000" contrast="-70000"/>
            <a:extLst>
              <a:ext uri="{28A0092B-C50C-407E-A947-70E740481C1C}">
                <a14:useLocalDpi xmlns:a14="http://schemas.microsoft.com/office/drawing/2010/main" val="0"/>
              </a:ext>
            </a:extLst>
          </a:blip>
          <a:stretch>
            <a:fillRect/>
          </a:stretch>
        </p:blipFill>
        <p:spPr>
          <a:xfrm>
            <a:off x="4412352" y="6180012"/>
            <a:ext cx="405365" cy="405365"/>
          </a:xfrm>
          <a:prstGeom prst="rect">
            <a:avLst/>
          </a:prstGeom>
        </p:spPr>
      </p:pic>
      <p:pic>
        <p:nvPicPr>
          <p:cNvPr id="44" name="Picture 43"/>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10771015" y="6180012"/>
            <a:ext cx="405365" cy="405365"/>
          </a:xfrm>
          <a:prstGeom prst="rect">
            <a:avLst/>
          </a:prstGeom>
        </p:spPr>
      </p:pic>
      <p:pic>
        <p:nvPicPr>
          <p:cNvPr id="207" name="Picture 206"/>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1233022" y="1328373"/>
            <a:ext cx="405365" cy="405365"/>
          </a:xfrm>
          <a:prstGeom prst="rect">
            <a:avLst/>
          </a:prstGeom>
        </p:spPr>
      </p:pic>
      <p:pic>
        <p:nvPicPr>
          <p:cNvPr id="208" name="Picture 3"/>
          <p:cNvPicPr>
            <a:picLocks noChangeAspect="1" noChangeArrowheads="1"/>
          </p:cNvPicPr>
          <p:nvPr/>
        </p:nvPicPr>
        <p:blipFill>
          <a:blip r:embed="rId54" cstate="email">
            <a:extLst>
              <a:ext uri="{BEBA8EAE-BF5A-486C-A8C5-ECC9F3942E4B}">
                <a14:imgProps xmlns:a14="http://schemas.microsoft.com/office/drawing/2010/main">
                  <a14:imgLayer r:embed="rId55">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2041321" y="5387072"/>
            <a:ext cx="378433" cy="374032"/>
          </a:xfrm>
          <a:prstGeom prst="rect">
            <a:avLst/>
          </a:prstGeom>
          <a:noFill/>
          <a:extLst>
            <a:ext uri="{909E8E84-426E-40DD-AFC4-6F175D3DCCD1}">
              <a14:hiddenFill xmlns:a14="http://schemas.microsoft.com/office/drawing/2010/main">
                <a:solidFill>
                  <a:srgbClr val="FFFFFF"/>
                </a:solidFill>
              </a14:hiddenFill>
            </a:ext>
          </a:extLst>
        </p:spPr>
      </p:pic>
      <p:sp>
        <p:nvSpPr>
          <p:cNvPr id="209" name="Freeform 8"/>
          <p:cNvSpPr>
            <a:spLocks noEditPoints="1"/>
          </p:cNvSpPr>
          <p:nvPr/>
        </p:nvSpPr>
        <p:spPr bwMode="black">
          <a:xfrm>
            <a:off x="2045149" y="2154274"/>
            <a:ext cx="370776" cy="370776"/>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66746" tIns="33375" rIns="66746" bIns="33375" numCol="1" anchor="t" anchorCtr="0" compatLnSpc="1">
            <a:prstTxWarp prst="textNoShape">
              <a:avLst/>
            </a:prstTxWarp>
          </a:bodyPr>
          <a:lstStyle/>
          <a:p>
            <a:pPr defTabSz="741554">
              <a:defRPr/>
            </a:pPr>
            <a:endParaRPr lang="en-US" sz="533" kern="0">
              <a:solidFill>
                <a:srgbClr val="FFFFFF"/>
              </a:solidFill>
            </a:endParaRPr>
          </a:p>
        </p:txBody>
      </p:sp>
      <p:pic>
        <p:nvPicPr>
          <p:cNvPr id="46" name="Picture 45"/>
          <p:cNvPicPr>
            <a:picLocks noChangeAspect="1"/>
          </p:cNvPicPr>
          <p:nvPr/>
        </p:nvPicPr>
        <p:blipFill>
          <a:blip r:embed="rId56">
            <a:lum bright="70000" contrast="-70000"/>
            <a:extLst>
              <a:ext uri="{28A0092B-C50C-407E-A947-70E740481C1C}">
                <a14:useLocalDpi xmlns:a14="http://schemas.microsoft.com/office/drawing/2010/main" val="0"/>
              </a:ext>
            </a:extLst>
          </a:blip>
          <a:stretch>
            <a:fillRect/>
          </a:stretch>
        </p:blipFill>
        <p:spPr>
          <a:xfrm>
            <a:off x="2027855" y="2945587"/>
            <a:ext cx="405365" cy="405365"/>
          </a:xfrm>
          <a:prstGeom prst="rect">
            <a:avLst/>
          </a:prstGeom>
        </p:spPr>
      </p:pic>
      <p:pic>
        <p:nvPicPr>
          <p:cNvPr id="5" name="Picture 4"/>
          <p:cNvPicPr>
            <a:picLocks noChangeAspect="1"/>
          </p:cNvPicPr>
          <p:nvPr/>
        </p:nvPicPr>
        <p:blipFill>
          <a:blip r:embed="rId57">
            <a:biLevel thresh="25000"/>
            <a:extLst>
              <a:ext uri="{28A0092B-C50C-407E-A947-70E740481C1C}">
                <a14:useLocalDpi xmlns:a14="http://schemas.microsoft.com/office/drawing/2010/main" val="0"/>
              </a:ext>
            </a:extLst>
          </a:blip>
          <a:stretch>
            <a:fillRect/>
          </a:stretch>
        </p:blipFill>
        <p:spPr>
          <a:xfrm>
            <a:off x="7590886" y="3750748"/>
            <a:ext cx="406954" cy="406954"/>
          </a:xfrm>
          <a:prstGeom prst="rect">
            <a:avLst/>
          </a:prstGeom>
        </p:spPr>
      </p:pic>
      <p:sp>
        <p:nvSpPr>
          <p:cNvPr id="2" name="TextBox 1">
            <a:extLst>
              <a:ext uri="{FF2B5EF4-FFF2-40B4-BE49-F238E27FC236}">
                <a16:creationId xmlns:a16="http://schemas.microsoft.com/office/drawing/2014/main" id="{7DFBB58B-4FDA-474A-883F-C5BB52948AAE}"/>
              </a:ext>
            </a:extLst>
          </p:cNvPr>
          <p:cNvSpPr txBox="1"/>
          <p:nvPr/>
        </p:nvSpPr>
        <p:spPr>
          <a:xfrm>
            <a:off x="5697423" y="5977241"/>
            <a:ext cx="925311" cy="796226"/>
          </a:xfrm>
          <a:prstGeom prst="rect">
            <a:avLst/>
          </a:prstGeom>
          <a:noFill/>
        </p:spPr>
        <p:txBody>
          <a:bodyPr wrap="none" lIns="254346" tIns="203477" rIns="254346" bIns="203477" rtlCol="0">
            <a:spAutoFit/>
          </a:bodyPr>
          <a:lstStyle/>
          <a:p>
            <a:pPr>
              <a:lnSpc>
                <a:spcPct val="90000"/>
              </a:lnSpc>
            </a:pPr>
            <a:r>
              <a:rPr lang="de-DE" sz="2782" b="1" spc="-70" dirty="0">
                <a:solidFill>
                  <a:srgbClr val="FFFFFF"/>
                </a:solidFill>
                <a:latin typeface="Courier New" panose="02070309020205020404" pitchFamily="49" charset="0"/>
                <a:cs typeface="Courier New" panose="02070309020205020404" pitchFamily="49" charset="0"/>
              </a:rPr>
              <a:t>#_</a:t>
            </a:r>
            <a:endParaRPr lang="en-US" sz="2782" b="1" spc="-70" dirty="0">
              <a:solidFill>
                <a:srgbClr val="FFFFFF"/>
              </a:solidFill>
              <a:latin typeface="Courier New" panose="02070309020205020404" pitchFamily="49" charset="0"/>
              <a:cs typeface="Courier New" panose="02070309020205020404" pitchFamily="49" charset="0"/>
            </a:endParaRPr>
          </a:p>
        </p:txBody>
      </p:sp>
      <p:pic>
        <p:nvPicPr>
          <p:cNvPr id="1026" name="Picture 2" descr="https://azure.microsoft.com/svghandler/cosmos-db/?width=600&amp;height=315">
            <a:extLst>
              <a:ext uri="{FF2B5EF4-FFF2-40B4-BE49-F238E27FC236}">
                <a16:creationId xmlns:a16="http://schemas.microsoft.com/office/drawing/2014/main" id="{33E3816E-8C69-4EAC-BD40-FDC9AEE082D5}"/>
              </a:ext>
            </a:extLst>
          </p:cNvPr>
          <p:cNvPicPr>
            <a:picLocks noChangeAspect="1" noChangeArrowheads="1"/>
          </p:cNvPicPr>
          <p:nvPr/>
        </p:nvPicPr>
        <p:blipFill rotWithShape="1">
          <a:blip r:embed="rId58">
            <a:biLevel thresh="25000"/>
            <a:extLst>
              <a:ext uri="{28A0092B-C50C-407E-A947-70E740481C1C}">
                <a14:useLocalDpi xmlns:a14="http://schemas.microsoft.com/office/drawing/2010/main" val="0"/>
              </a:ext>
            </a:extLst>
          </a:blip>
          <a:srcRect l="15027" r="16031"/>
          <a:stretch/>
        </p:blipFill>
        <p:spPr bwMode="auto">
          <a:xfrm>
            <a:off x="3542365" y="5349830"/>
            <a:ext cx="512029" cy="3899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lyas-it83.github.io/CloudComparer/img/cloudproviders/azure/Azure%20Container%20Service.png">
            <a:extLst>
              <a:ext uri="{FF2B5EF4-FFF2-40B4-BE49-F238E27FC236}">
                <a16:creationId xmlns:a16="http://schemas.microsoft.com/office/drawing/2014/main" id="{ABEC4D30-1684-41DE-AC2A-390EECBDA688}"/>
              </a:ext>
            </a:extLst>
          </p:cNvPr>
          <p:cNvPicPr>
            <a:picLocks noChangeAspect="1" noChangeArrowheads="1"/>
          </p:cNvPicPr>
          <p:nvPr/>
        </p:nvPicPr>
        <p:blipFill>
          <a:blip r:embed="rId59">
            <a:biLevel thresh="25000"/>
            <a:extLst>
              <a:ext uri="{28A0092B-C50C-407E-A947-70E740481C1C}">
                <a14:useLocalDpi xmlns:a14="http://schemas.microsoft.com/office/drawing/2010/main" val="0"/>
              </a:ext>
            </a:extLst>
          </a:blip>
          <a:srcRect/>
          <a:stretch>
            <a:fillRect/>
          </a:stretch>
        </p:blipFill>
        <p:spPr bwMode="auto">
          <a:xfrm>
            <a:off x="10705250" y="5292323"/>
            <a:ext cx="568556" cy="5685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ilyas-it83.github.io/CloudComparer/img/cloudproviders/azure/Azure%20Functions.png">
            <a:extLst>
              <a:ext uri="{FF2B5EF4-FFF2-40B4-BE49-F238E27FC236}">
                <a16:creationId xmlns:a16="http://schemas.microsoft.com/office/drawing/2014/main" id="{534A0D28-7C32-416F-9C53-F7A9B857BDCE}"/>
              </a:ext>
            </a:extLst>
          </p:cNvPr>
          <p:cNvPicPr>
            <a:picLocks noChangeAspect="1" noChangeArrowheads="1"/>
          </p:cNvPicPr>
          <p:nvPr/>
        </p:nvPicPr>
        <p:blipFill>
          <a:blip r:embed="rId60">
            <a:biLevel thresh="25000"/>
            <a:extLst>
              <a:ext uri="{28A0092B-C50C-407E-A947-70E740481C1C}">
                <a14:useLocalDpi xmlns:a14="http://schemas.microsoft.com/office/drawing/2010/main" val="0"/>
              </a:ext>
            </a:extLst>
          </a:blip>
          <a:srcRect/>
          <a:stretch>
            <a:fillRect/>
          </a:stretch>
        </p:blipFill>
        <p:spPr bwMode="auto">
          <a:xfrm>
            <a:off x="10728976" y="3721094"/>
            <a:ext cx="539533" cy="539533"/>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a:extLst>
              <a:ext uri="{FF2B5EF4-FFF2-40B4-BE49-F238E27FC236}">
                <a16:creationId xmlns:a16="http://schemas.microsoft.com/office/drawing/2014/main" id="{BC48EA10-21DB-4F8E-9F0E-FF5832FAED0A}"/>
              </a:ext>
            </a:extLst>
          </p:cNvPr>
          <p:cNvPicPr>
            <a:picLocks noChangeAspect="1"/>
          </p:cNvPicPr>
          <p:nvPr/>
        </p:nvPicPr>
        <p:blipFill>
          <a:blip r:embed="rId61">
            <a:clrChange>
              <a:clrFrom>
                <a:srgbClr val="FFFFFF"/>
              </a:clrFrom>
              <a:clrTo>
                <a:srgbClr val="FFFFFF">
                  <a:alpha val="0"/>
                </a:srgbClr>
              </a:clrTo>
            </a:clrChange>
            <a:biLevel thresh="25000"/>
          </a:blip>
          <a:stretch>
            <a:fillRect/>
          </a:stretch>
        </p:blipFill>
        <p:spPr>
          <a:xfrm>
            <a:off x="2796925" y="2891558"/>
            <a:ext cx="431126" cy="420435"/>
          </a:xfrm>
          <a:prstGeom prst="rect">
            <a:avLst/>
          </a:prstGeom>
        </p:spPr>
      </p:pic>
      <p:pic>
        <p:nvPicPr>
          <p:cNvPr id="8" name="Picture 7">
            <a:extLst>
              <a:ext uri="{FF2B5EF4-FFF2-40B4-BE49-F238E27FC236}">
                <a16:creationId xmlns:a16="http://schemas.microsoft.com/office/drawing/2014/main" id="{0D6B4696-A692-47AD-A208-4BA65A13A59C}"/>
              </a:ext>
            </a:extLst>
          </p:cNvPr>
          <p:cNvPicPr>
            <a:picLocks noChangeAspect="1"/>
          </p:cNvPicPr>
          <p:nvPr/>
        </p:nvPicPr>
        <p:blipFill>
          <a:blip r:embed="rId62">
            <a:clrChange>
              <a:clrFrom>
                <a:srgbClr val="FFFFFF"/>
              </a:clrFrom>
              <a:clrTo>
                <a:srgbClr val="FFFFFF">
                  <a:alpha val="0"/>
                </a:srgbClr>
              </a:clrTo>
            </a:clrChange>
            <a:biLevel thresh="25000"/>
          </a:blip>
          <a:stretch>
            <a:fillRect/>
          </a:stretch>
        </p:blipFill>
        <p:spPr>
          <a:xfrm>
            <a:off x="2822686" y="2143802"/>
            <a:ext cx="405365" cy="397178"/>
          </a:xfrm>
          <a:prstGeom prst="rect">
            <a:avLst/>
          </a:prstGeom>
        </p:spPr>
      </p:pic>
    </p:spTree>
    <p:custDataLst>
      <p:tags r:id="rId1"/>
    </p:custDataLst>
    <p:extLst>
      <p:ext uri="{BB962C8B-B14F-4D97-AF65-F5344CB8AC3E}">
        <p14:creationId xmlns:p14="http://schemas.microsoft.com/office/powerpoint/2010/main" val="177866371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69DB42-B2AF-465D-8EA4-7ABC4BDCE1FC}"/>
              </a:ext>
            </a:extLst>
          </p:cNvPr>
          <p:cNvSpPr/>
          <p:nvPr/>
        </p:nvSpPr>
        <p:spPr>
          <a:xfrm>
            <a:off x="579437" y="2125662"/>
            <a:ext cx="11658600" cy="1754326"/>
          </a:xfrm>
          <a:prstGeom prst="rect">
            <a:avLst/>
          </a:prstGeom>
        </p:spPr>
        <p:txBody>
          <a:bodyPr wrap="square">
            <a:spAutoFit/>
          </a:bodyPr>
          <a:lstStyle/>
          <a:p>
            <a:r>
              <a:rPr lang="de-DE" sz="5400" dirty="0"/>
              <a:t>Feedback</a:t>
            </a:r>
          </a:p>
          <a:p>
            <a:pPr lvl="1"/>
            <a:r>
              <a:rPr lang="de-DE" sz="5400" dirty="0">
                <a:hlinkClick r:id="rId2"/>
              </a:rPr>
              <a:t>https</a:t>
            </a:r>
            <a:r>
              <a:rPr lang="en-US" sz="5400" dirty="0">
                <a:hlinkClick r:id="rId2"/>
              </a:rPr>
              <a:t>://aka.ms/</a:t>
            </a:r>
            <a:r>
              <a:rPr lang="en-US" sz="5400" dirty="0" err="1">
                <a:hlinkClick r:id="rId2"/>
              </a:rPr>
              <a:t>azurefun-umfrage</a:t>
            </a:r>
            <a:r>
              <a:rPr lang="en-US" sz="5400" dirty="0"/>
              <a:t> </a:t>
            </a:r>
            <a:endParaRPr lang="de-DE" sz="5400" dirty="0"/>
          </a:p>
        </p:txBody>
      </p:sp>
    </p:spTree>
    <p:extLst>
      <p:ext uri="{BB962C8B-B14F-4D97-AF65-F5344CB8AC3E}">
        <p14:creationId xmlns:p14="http://schemas.microsoft.com/office/powerpoint/2010/main" val="380279688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69DB42-B2AF-465D-8EA4-7ABC4BDCE1FC}"/>
              </a:ext>
            </a:extLst>
          </p:cNvPr>
          <p:cNvSpPr/>
          <p:nvPr/>
        </p:nvSpPr>
        <p:spPr>
          <a:xfrm>
            <a:off x="427037" y="296862"/>
            <a:ext cx="11658600" cy="923330"/>
          </a:xfrm>
          <a:prstGeom prst="rect">
            <a:avLst/>
          </a:prstGeom>
        </p:spPr>
        <p:txBody>
          <a:bodyPr wrap="square">
            <a:spAutoFit/>
          </a:bodyPr>
          <a:lstStyle/>
          <a:p>
            <a:r>
              <a:rPr lang="de-DE" sz="5400" dirty="0"/>
              <a:t>Feedback</a:t>
            </a:r>
          </a:p>
        </p:txBody>
      </p:sp>
      <p:pic>
        <p:nvPicPr>
          <p:cNvPr id="4" name="Picture 3" descr="A picture containing crossword puzzle, black, indoor, text&#10;&#10;Description generated with very high confidence">
            <a:extLst>
              <a:ext uri="{FF2B5EF4-FFF2-40B4-BE49-F238E27FC236}">
                <a16:creationId xmlns:a16="http://schemas.microsoft.com/office/drawing/2014/main" id="{0564FE25-F114-4F2B-A07F-CEC5ECEA9AEB}"/>
              </a:ext>
            </a:extLst>
          </p:cNvPr>
          <p:cNvPicPr>
            <a:picLocks noChangeAspect="1"/>
          </p:cNvPicPr>
          <p:nvPr/>
        </p:nvPicPr>
        <p:blipFill>
          <a:blip r:embed="rId2"/>
          <a:stretch>
            <a:fillRect/>
          </a:stretch>
        </p:blipFill>
        <p:spPr>
          <a:xfrm>
            <a:off x="4080760" y="1215323"/>
            <a:ext cx="4796540" cy="4796540"/>
          </a:xfrm>
          <a:prstGeom prst="rect">
            <a:avLst/>
          </a:prstGeom>
        </p:spPr>
      </p:pic>
      <p:sp>
        <p:nvSpPr>
          <p:cNvPr id="5" name="Rectangle 4">
            <a:extLst>
              <a:ext uri="{FF2B5EF4-FFF2-40B4-BE49-F238E27FC236}">
                <a16:creationId xmlns:a16="http://schemas.microsoft.com/office/drawing/2014/main" id="{BB1F1958-53B6-4FAB-BF65-3097D11C84DE}"/>
              </a:ext>
            </a:extLst>
          </p:cNvPr>
          <p:cNvSpPr/>
          <p:nvPr/>
        </p:nvSpPr>
        <p:spPr>
          <a:xfrm>
            <a:off x="401477" y="5935662"/>
            <a:ext cx="11963400" cy="923330"/>
          </a:xfrm>
          <a:prstGeom prst="rect">
            <a:avLst/>
          </a:prstGeom>
        </p:spPr>
        <p:txBody>
          <a:bodyPr wrap="square">
            <a:spAutoFit/>
          </a:bodyPr>
          <a:lstStyle/>
          <a:p>
            <a:pPr lvl="1"/>
            <a:r>
              <a:rPr lang="de-DE" sz="5400" dirty="0">
                <a:hlinkClick r:id="rId3"/>
              </a:rPr>
              <a:t>https</a:t>
            </a:r>
            <a:r>
              <a:rPr lang="en-US" sz="5400" dirty="0">
                <a:hlinkClick r:id="rId3"/>
              </a:rPr>
              <a:t>://aka.ms/</a:t>
            </a:r>
            <a:r>
              <a:rPr lang="en-US" sz="5400" dirty="0" err="1">
                <a:hlinkClick r:id="rId3"/>
              </a:rPr>
              <a:t>azurefun-umfrage</a:t>
            </a:r>
            <a:r>
              <a:rPr lang="en-US" sz="5400" dirty="0"/>
              <a:t> </a:t>
            </a:r>
            <a:endParaRPr lang="de-DE" sz="5400" dirty="0"/>
          </a:p>
        </p:txBody>
      </p:sp>
    </p:spTree>
    <p:extLst>
      <p:ext uri="{BB962C8B-B14F-4D97-AF65-F5344CB8AC3E}">
        <p14:creationId xmlns:p14="http://schemas.microsoft.com/office/powerpoint/2010/main" val="38985734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0F003-55D9-46E2-992D-B3100059783E}"/>
              </a:ext>
            </a:extLst>
          </p:cNvPr>
          <p:cNvSpPr>
            <a:spLocks noGrp="1"/>
          </p:cNvSpPr>
          <p:nvPr>
            <p:ph type="title"/>
          </p:nvPr>
        </p:nvSpPr>
        <p:spPr/>
        <p:txBody>
          <a:bodyPr/>
          <a:lstStyle/>
          <a:p>
            <a:r>
              <a:rPr lang="en-US" dirty="0" err="1">
                <a:solidFill>
                  <a:schemeClr val="tx1"/>
                </a:solidFill>
              </a:rPr>
              <a:t>Umfrage</a:t>
            </a:r>
            <a:endParaRPr lang="en-US" dirty="0">
              <a:solidFill>
                <a:schemeClr val="tx1"/>
              </a:solidFill>
            </a:endParaRPr>
          </a:p>
        </p:txBody>
      </p:sp>
      <p:sp>
        <p:nvSpPr>
          <p:cNvPr id="3" name="Text Placeholder 2">
            <a:extLst>
              <a:ext uri="{FF2B5EF4-FFF2-40B4-BE49-F238E27FC236}">
                <a16:creationId xmlns:a16="http://schemas.microsoft.com/office/drawing/2014/main" id="{C02660D0-A9EB-41F6-A50B-3203899F3DA0}"/>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623D16AD-3761-464A-B7DF-D032BE72B8E3}"/>
              </a:ext>
            </a:extLst>
          </p:cNvPr>
          <p:cNvPicPr>
            <a:picLocks noChangeAspect="1"/>
          </p:cNvPicPr>
          <p:nvPr/>
        </p:nvPicPr>
        <p:blipFill>
          <a:blip r:embed="rId2"/>
          <a:stretch>
            <a:fillRect/>
          </a:stretch>
        </p:blipFill>
        <p:spPr>
          <a:xfrm>
            <a:off x="6675437" y="1372330"/>
            <a:ext cx="5295901" cy="5249862"/>
          </a:xfrm>
          <a:prstGeom prst="rect">
            <a:avLst/>
          </a:prstGeom>
          <a:ln>
            <a:solidFill>
              <a:schemeClr val="tx1"/>
            </a:solidFill>
          </a:ln>
          <a:effectLst>
            <a:outerShdw blurRad="50800" dist="38100" dir="2700000" algn="tl" rotWithShape="0">
              <a:prstClr val="black">
                <a:alpha val="40000"/>
              </a:prstClr>
            </a:outerShdw>
          </a:effectLst>
        </p:spPr>
      </p:pic>
      <p:sp>
        <p:nvSpPr>
          <p:cNvPr id="6" name="Speech Bubble: Oval 5">
            <a:extLst>
              <a:ext uri="{FF2B5EF4-FFF2-40B4-BE49-F238E27FC236}">
                <a16:creationId xmlns:a16="http://schemas.microsoft.com/office/drawing/2014/main" id="{1ABA8863-4B84-4FE0-AB97-5E61A90F24F6}"/>
              </a:ext>
            </a:extLst>
          </p:cNvPr>
          <p:cNvSpPr/>
          <p:nvPr/>
        </p:nvSpPr>
        <p:spPr bwMode="auto">
          <a:xfrm>
            <a:off x="503237" y="1668462"/>
            <a:ext cx="5715000" cy="3352800"/>
          </a:xfrm>
          <a:prstGeom prst="wedgeEllipseCallout">
            <a:avLst>
              <a:gd name="adj1" fmla="val 60483"/>
              <a:gd name="adj2" fmla="val 4734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800" dirty="0" err="1">
                <a:gradFill>
                  <a:gsLst>
                    <a:gs pos="0">
                      <a:srgbClr val="FFFFFF"/>
                    </a:gs>
                    <a:gs pos="100000">
                      <a:srgbClr val="FFFFFF"/>
                    </a:gs>
                  </a:gsLst>
                  <a:lin ang="5400000" scaled="0"/>
                </a:gradFill>
                <a:ea typeface="Segoe UI" pitchFamily="34" charset="0"/>
                <a:cs typeface="Segoe UI" pitchFamily="34" charset="0"/>
              </a:rPr>
              <a:t>Vielen</a:t>
            </a:r>
            <a:r>
              <a:rPr lang="en-US" sz="4800" dirty="0">
                <a:gradFill>
                  <a:gsLst>
                    <a:gs pos="0">
                      <a:srgbClr val="FFFFFF"/>
                    </a:gs>
                    <a:gs pos="100000">
                      <a:srgbClr val="FFFFFF"/>
                    </a:gs>
                  </a:gsLst>
                  <a:lin ang="5400000" scaled="0"/>
                </a:gradFill>
                <a:ea typeface="Segoe UI" pitchFamily="34" charset="0"/>
                <a:cs typeface="Segoe UI" pitchFamily="34" charset="0"/>
              </a:rPr>
              <a:t> Dank </a:t>
            </a:r>
            <a:r>
              <a:rPr lang="en-US" sz="4800" dirty="0" err="1">
                <a:gradFill>
                  <a:gsLst>
                    <a:gs pos="0">
                      <a:srgbClr val="FFFFFF"/>
                    </a:gs>
                    <a:gs pos="100000">
                      <a:srgbClr val="FFFFFF"/>
                    </a:gs>
                  </a:gsLst>
                  <a:lin ang="5400000" scaled="0"/>
                </a:gradFill>
                <a:ea typeface="Segoe UI" pitchFamily="34" charset="0"/>
                <a:cs typeface="Segoe UI" pitchFamily="34" charset="0"/>
              </a:rPr>
              <a:t>im</a:t>
            </a:r>
            <a:r>
              <a:rPr lang="en-US" sz="4800" dirty="0">
                <a:gradFill>
                  <a:gsLst>
                    <a:gs pos="0">
                      <a:srgbClr val="FFFFFF"/>
                    </a:gs>
                    <a:gs pos="100000">
                      <a:srgbClr val="FFFFFF"/>
                    </a:gs>
                  </a:gsLst>
                  <a:lin ang="5400000" scaled="0"/>
                </a:gradFill>
                <a:ea typeface="Segoe UI" pitchFamily="34" charset="0"/>
                <a:cs typeface="Segoe UI" pitchFamily="34" charset="0"/>
              </a:rPr>
              <a:t> </a:t>
            </a:r>
            <a:r>
              <a:rPr lang="en-US" sz="4800" dirty="0" err="1">
                <a:gradFill>
                  <a:gsLst>
                    <a:gs pos="0">
                      <a:srgbClr val="FFFFFF"/>
                    </a:gs>
                    <a:gs pos="100000">
                      <a:srgbClr val="FFFFFF"/>
                    </a:gs>
                  </a:gsLst>
                  <a:lin ang="5400000" scaled="0"/>
                </a:gradFill>
                <a:ea typeface="Segoe UI" pitchFamily="34" charset="0"/>
                <a:cs typeface="Segoe UI" pitchFamily="34" charset="0"/>
              </a:rPr>
              <a:t>Voraus</a:t>
            </a:r>
            <a:r>
              <a:rPr lang="en-US" sz="4800"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22081673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69DB42-B2AF-465D-8EA4-7ABC4BDCE1FC}"/>
              </a:ext>
            </a:extLst>
          </p:cNvPr>
          <p:cNvSpPr/>
          <p:nvPr/>
        </p:nvSpPr>
        <p:spPr>
          <a:xfrm>
            <a:off x="1158875" y="5774333"/>
            <a:ext cx="11277600" cy="923330"/>
          </a:xfrm>
          <a:prstGeom prst="rect">
            <a:avLst/>
          </a:prstGeom>
        </p:spPr>
        <p:txBody>
          <a:bodyPr wrap="square">
            <a:spAutoFit/>
          </a:bodyPr>
          <a:lstStyle/>
          <a:p>
            <a:pPr lvl="1"/>
            <a:r>
              <a:rPr lang="de-DE" sz="5400" dirty="0">
                <a:hlinkClick r:id="rId2"/>
              </a:rPr>
              <a:t>https</a:t>
            </a:r>
            <a:r>
              <a:rPr lang="en-US" sz="5400" dirty="0">
                <a:hlinkClick r:id="rId2"/>
              </a:rPr>
              <a:t>://aka.ms/</a:t>
            </a:r>
            <a:r>
              <a:rPr lang="en-US" sz="5400" dirty="0" err="1">
                <a:hlinkClick r:id="rId2"/>
              </a:rPr>
              <a:t>azurequickstart</a:t>
            </a:r>
            <a:r>
              <a:rPr lang="en-US" sz="5400" dirty="0"/>
              <a:t> </a:t>
            </a:r>
            <a:endParaRPr lang="de-DE" sz="5400" dirty="0"/>
          </a:p>
        </p:txBody>
      </p:sp>
      <p:pic>
        <p:nvPicPr>
          <p:cNvPr id="3" name="Picture 2">
            <a:extLst>
              <a:ext uri="{FF2B5EF4-FFF2-40B4-BE49-F238E27FC236}">
                <a16:creationId xmlns:a16="http://schemas.microsoft.com/office/drawing/2014/main" id="{A8C072C6-4AB8-4367-B935-B98532022AF8}"/>
              </a:ext>
            </a:extLst>
          </p:cNvPr>
          <p:cNvPicPr>
            <a:picLocks noChangeAspect="1"/>
          </p:cNvPicPr>
          <p:nvPr/>
        </p:nvPicPr>
        <p:blipFill>
          <a:blip r:embed="rId3"/>
          <a:stretch>
            <a:fillRect/>
          </a:stretch>
        </p:blipFill>
        <p:spPr>
          <a:xfrm>
            <a:off x="427037" y="516533"/>
            <a:ext cx="6541227" cy="5257800"/>
          </a:xfrm>
          <a:prstGeom prst="rect">
            <a:avLst/>
          </a:prstGeom>
          <a:ln>
            <a:solidFill>
              <a:schemeClr val="tx1"/>
            </a:solidFill>
          </a:ln>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4DB49008-8475-4803-9F68-AC90AD4BECC7}"/>
              </a:ext>
            </a:extLst>
          </p:cNvPr>
          <p:cNvSpPr/>
          <p:nvPr/>
        </p:nvSpPr>
        <p:spPr>
          <a:xfrm>
            <a:off x="7657172" y="2582862"/>
            <a:ext cx="4371710" cy="830997"/>
          </a:xfrm>
          <a:prstGeom prst="rect">
            <a:avLst/>
          </a:prstGeom>
        </p:spPr>
        <p:txBody>
          <a:bodyPr wrap="none">
            <a:spAutoFit/>
          </a:bodyPr>
          <a:lstStyle/>
          <a:p>
            <a:r>
              <a:rPr lang="de-DE" sz="4800" b="1" dirty="0"/>
              <a:t>Link collection</a:t>
            </a:r>
          </a:p>
        </p:txBody>
      </p:sp>
    </p:spTree>
    <p:extLst>
      <p:ext uri="{BB962C8B-B14F-4D97-AF65-F5344CB8AC3E}">
        <p14:creationId xmlns:p14="http://schemas.microsoft.com/office/powerpoint/2010/main" val="372685639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99161" y="1516062"/>
            <a:ext cx="11887200" cy="4339650"/>
          </a:xfrm>
        </p:spPr>
        <p:txBody>
          <a:bodyPr/>
          <a:lstStyle/>
          <a:p>
            <a:r>
              <a:rPr lang="de-DE" dirty="0"/>
              <a:t>Intro</a:t>
            </a:r>
          </a:p>
          <a:p>
            <a:r>
              <a:rPr lang="de-DE" dirty="0"/>
              <a:t>Azure Management</a:t>
            </a:r>
          </a:p>
          <a:p>
            <a:r>
              <a:rPr lang="de-DE" dirty="0"/>
              <a:t>Authentication</a:t>
            </a:r>
          </a:p>
          <a:p>
            <a:r>
              <a:rPr lang="de-DE" dirty="0"/>
              <a:t>IaaS: Compute, Storage, Network</a:t>
            </a:r>
          </a:p>
          <a:p>
            <a:r>
              <a:rPr lang="de-DE" dirty="0"/>
              <a:t>Web Apps</a:t>
            </a:r>
          </a:p>
          <a:p>
            <a:r>
              <a:rPr lang="de-DE" dirty="0"/>
              <a:t>Databases</a:t>
            </a:r>
          </a:p>
          <a:p>
            <a:r>
              <a:rPr lang="de-DE" dirty="0"/>
              <a:t>Linux Containers</a:t>
            </a:r>
            <a:endParaRPr lang="en-US" dirty="0"/>
          </a:p>
        </p:txBody>
      </p:sp>
      <p:sp>
        <p:nvSpPr>
          <p:cNvPr id="2" name="Title 1"/>
          <p:cNvSpPr>
            <a:spLocks noGrp="1"/>
          </p:cNvSpPr>
          <p:nvPr>
            <p:ph type="title"/>
          </p:nvPr>
        </p:nvSpPr>
        <p:spPr/>
        <p:txBody>
          <a:bodyPr/>
          <a:lstStyle/>
          <a:p>
            <a:r>
              <a:rPr lang="en-US" dirty="0">
                <a:solidFill>
                  <a:srgbClr val="D83B01"/>
                </a:solidFill>
              </a:rPr>
              <a:t>Agenda</a:t>
            </a:r>
            <a:endParaRPr lang="en-US" sz="4000" dirty="0">
              <a:solidFill>
                <a:srgbClr val="D83B01"/>
              </a:solidFill>
            </a:endParaRPr>
          </a:p>
        </p:txBody>
      </p:sp>
    </p:spTree>
    <p:custDataLst>
      <p:tags r:id="rId1"/>
    </p:custDataLst>
    <p:extLst>
      <p:ext uri="{BB962C8B-B14F-4D97-AF65-F5344CB8AC3E}">
        <p14:creationId xmlns:p14="http://schemas.microsoft.com/office/powerpoint/2010/main" val="2002564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69DB42-B2AF-465D-8EA4-7ABC4BDCE1FC}"/>
              </a:ext>
            </a:extLst>
          </p:cNvPr>
          <p:cNvSpPr/>
          <p:nvPr/>
        </p:nvSpPr>
        <p:spPr>
          <a:xfrm>
            <a:off x="503237" y="296862"/>
            <a:ext cx="11658600" cy="1538883"/>
          </a:xfrm>
          <a:prstGeom prst="rect">
            <a:avLst/>
          </a:prstGeom>
        </p:spPr>
        <p:txBody>
          <a:bodyPr wrap="square">
            <a:spAutoFit/>
          </a:bodyPr>
          <a:lstStyle/>
          <a:p>
            <a:r>
              <a:rPr lang="de-DE" sz="5400" dirty="0"/>
              <a:t>Find more information in</a:t>
            </a:r>
          </a:p>
          <a:p>
            <a:r>
              <a:rPr lang="de-DE" sz="4000" dirty="0">
                <a:hlinkClick r:id="rId2"/>
              </a:rPr>
              <a:t>https://www.microsoftpartnerserverandcloud.com</a:t>
            </a:r>
            <a:r>
              <a:rPr lang="de-DE" sz="4000" dirty="0"/>
              <a:t> </a:t>
            </a:r>
          </a:p>
        </p:txBody>
      </p:sp>
      <p:pic>
        <p:nvPicPr>
          <p:cNvPr id="3" name="Picture 2">
            <a:extLst>
              <a:ext uri="{FF2B5EF4-FFF2-40B4-BE49-F238E27FC236}">
                <a16:creationId xmlns:a16="http://schemas.microsoft.com/office/drawing/2014/main" id="{0309623E-E3CA-45D3-9D2A-7F8FB3D77326}"/>
              </a:ext>
            </a:extLst>
          </p:cNvPr>
          <p:cNvPicPr>
            <a:picLocks noChangeAspect="1"/>
          </p:cNvPicPr>
          <p:nvPr/>
        </p:nvPicPr>
        <p:blipFill>
          <a:blip r:embed="rId3"/>
          <a:stretch>
            <a:fillRect/>
          </a:stretch>
        </p:blipFill>
        <p:spPr>
          <a:xfrm>
            <a:off x="2556909" y="1924307"/>
            <a:ext cx="6633128" cy="4988703"/>
          </a:xfrm>
          <a:prstGeom prst="rect">
            <a:avLst/>
          </a:prstGeom>
        </p:spPr>
      </p:pic>
    </p:spTree>
    <p:extLst>
      <p:ext uri="{BB962C8B-B14F-4D97-AF65-F5344CB8AC3E}">
        <p14:creationId xmlns:p14="http://schemas.microsoft.com/office/powerpoint/2010/main" val="36919986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64" y="-3205"/>
            <a:ext cx="12432948" cy="6997234"/>
          </a:xfrm>
          <a:prstGeom prst="rect">
            <a:avLst/>
          </a:prstGeom>
        </p:spPr>
      </p:pic>
      <p:sp>
        <p:nvSpPr>
          <p:cNvPr id="49" name="Rectangle 48"/>
          <p:cNvSpPr/>
          <p:nvPr/>
        </p:nvSpPr>
        <p:spPr>
          <a:xfrm>
            <a:off x="1765" y="496"/>
            <a:ext cx="12447927" cy="4410736"/>
          </a:xfrm>
          <a:prstGeom prst="rect">
            <a:avLst/>
          </a:prstGeom>
          <a:gradFill flip="none" rotWithShape="1">
            <a:gsLst>
              <a:gs pos="0">
                <a:srgbClr val="22C2F1">
                  <a:alpha val="0"/>
                </a:srgbClr>
              </a:gs>
              <a:gs pos="99000">
                <a:srgbClr val="22C2F1">
                  <a:alpha val="90000"/>
                </a:srgbClr>
              </a:gs>
            </a:gsLst>
            <a:lin ang="162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defTabSz="932418">
              <a:defRPr/>
            </a:pPr>
            <a:endParaRPr lang="en-US" sz="1836" kern="0">
              <a:solidFill>
                <a:srgbClr val="002050"/>
              </a:solidFill>
              <a:latin typeface="Segoe UI Semilight"/>
            </a:endParaRPr>
          </a:p>
        </p:txBody>
      </p:sp>
      <p:sp>
        <p:nvSpPr>
          <p:cNvPr id="13" name="black overlay">
            <a:extLst>
              <a:ext uri="{FF2B5EF4-FFF2-40B4-BE49-F238E27FC236}">
                <a16:creationId xmlns:a16="http://schemas.microsoft.com/office/drawing/2014/main" id="{48151183-78EE-433C-ADC8-D956F0D48771}"/>
              </a:ext>
            </a:extLst>
          </p:cNvPr>
          <p:cNvSpPr/>
          <p:nvPr/>
        </p:nvSpPr>
        <p:spPr bwMode="auto">
          <a:xfrm>
            <a:off x="1765" y="2487"/>
            <a:ext cx="12438565" cy="7049169"/>
          </a:xfrm>
          <a:prstGeom prst="rect">
            <a:avLst/>
          </a:prstGeom>
          <a:solidFill>
            <a:srgbClr val="181818">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F9598212-63AC-40DD-A8B4-1D6194D65A1A}"/>
              </a:ext>
            </a:extLst>
          </p:cNvPr>
          <p:cNvSpPr>
            <a:spLocks noGrp="1"/>
          </p:cNvSpPr>
          <p:nvPr>
            <p:ph type="body" sz="quarter" idx="10"/>
          </p:nvPr>
        </p:nvSpPr>
        <p:spPr/>
        <p:txBody>
          <a:bodyPr/>
          <a:lstStyle/>
          <a:p>
            <a:r>
              <a:rPr lang="en-US">
                <a:solidFill>
                  <a:schemeClr val="bg1"/>
                </a:solidFill>
              </a:rPr>
              <a:t>Cloud adoption rising</a:t>
            </a:r>
          </a:p>
        </p:txBody>
      </p:sp>
      <p:sp>
        <p:nvSpPr>
          <p:cNvPr id="14" name="Content Placeholder 2">
            <a:extLst>
              <a:ext uri="{FF2B5EF4-FFF2-40B4-BE49-F238E27FC236}">
                <a16:creationId xmlns:a16="http://schemas.microsoft.com/office/drawing/2014/main" id="{DCB97097-5E86-4BE8-A579-2245F50107D2}"/>
              </a:ext>
            </a:extLst>
          </p:cNvPr>
          <p:cNvSpPr txBox="1">
            <a:spLocks/>
          </p:cNvSpPr>
          <p:nvPr/>
        </p:nvSpPr>
        <p:spPr>
          <a:xfrm>
            <a:off x="6409302" y="1495264"/>
            <a:ext cx="2583152" cy="1532810"/>
          </a:xfrm>
          <a:prstGeom prst="rect">
            <a:avLst/>
          </a:prstGeom>
          <a:solidFill>
            <a:srgbClr val="FFFFFF">
              <a:alpha val="20000"/>
            </a:srgbClr>
          </a:solidFill>
          <a:ln w="15875">
            <a:noFill/>
          </a:ln>
        </p:spPr>
        <p:txBody>
          <a:bodyPr vert="horz" wrap="square" lIns="93247" tIns="93247" rIns="93247" bIns="9324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defTabSz="932418">
              <a:lnSpc>
                <a:spcPct val="100000"/>
              </a:lnSpc>
              <a:spcBef>
                <a:spcPts val="0"/>
              </a:spcBef>
              <a:buClr>
                <a:srgbClr val="353535">
                  <a:lumMod val="60000"/>
                  <a:lumOff val="40000"/>
                </a:srgbClr>
              </a:buClr>
            </a:pPr>
            <a:r>
              <a:rPr lang="en-US" sz="4896" b="1">
                <a:solidFill>
                  <a:srgbClr val="FFFFFF"/>
                </a:solidFill>
                <a:latin typeface="Segoe UI" panose="020B0502040204020203" pitchFamily="34" charset="0"/>
                <a:ea typeface="Segoe UI" panose="020B0502040204020203" pitchFamily="34" charset="0"/>
                <a:cs typeface="Segoe UI" panose="020B0502040204020203" pitchFamily="34" charset="0"/>
              </a:rPr>
              <a:t>$72B</a:t>
            </a:r>
          </a:p>
          <a:p>
            <a:pPr defTabSz="932418">
              <a:lnSpc>
                <a:spcPct val="100000"/>
              </a:lnSpc>
              <a:spcBef>
                <a:spcPts val="0"/>
              </a:spcBef>
              <a:buClr>
                <a:srgbClr val="353535">
                  <a:lumMod val="60000"/>
                  <a:lumOff val="40000"/>
                </a:srgbClr>
              </a:buClr>
            </a:pPr>
            <a:r>
              <a:rPr lang="en-US" sz="1836">
                <a:solidFill>
                  <a:srgbClr val="FFFFFF"/>
                </a:solidFill>
                <a:latin typeface="Segoe UI" panose="020B0502040204020203" pitchFamily="34" charset="0"/>
                <a:ea typeface="Segoe UI" panose="020B0502040204020203" pitchFamily="34" charset="0"/>
                <a:cs typeface="Segoe UI" panose="020B0502040204020203" pitchFamily="34" charset="0"/>
              </a:rPr>
              <a:t>IaaS cloud services market by 2020</a:t>
            </a:r>
          </a:p>
        </p:txBody>
      </p:sp>
      <p:sp>
        <p:nvSpPr>
          <p:cNvPr id="15" name="Content Placeholder 2">
            <a:extLst>
              <a:ext uri="{FF2B5EF4-FFF2-40B4-BE49-F238E27FC236}">
                <a16:creationId xmlns:a16="http://schemas.microsoft.com/office/drawing/2014/main" id="{765A5646-A965-4B9A-BBA8-C51249F787D0}"/>
              </a:ext>
            </a:extLst>
          </p:cNvPr>
          <p:cNvSpPr txBox="1">
            <a:spLocks/>
          </p:cNvSpPr>
          <p:nvPr/>
        </p:nvSpPr>
        <p:spPr>
          <a:xfrm>
            <a:off x="9220634" y="1495264"/>
            <a:ext cx="2583152" cy="1532810"/>
          </a:xfrm>
          <a:prstGeom prst="rect">
            <a:avLst/>
          </a:prstGeom>
          <a:solidFill>
            <a:srgbClr val="FFFFFF">
              <a:alpha val="20000"/>
            </a:srgbClr>
          </a:solidFill>
          <a:ln w="15875">
            <a:noFill/>
          </a:ln>
        </p:spPr>
        <p:txBody>
          <a:bodyPr vert="horz" wrap="square" lIns="93247" tIns="93247" rIns="93247" bIns="9324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defTabSz="932418">
              <a:lnSpc>
                <a:spcPct val="100000"/>
              </a:lnSpc>
              <a:spcBef>
                <a:spcPts val="0"/>
              </a:spcBef>
              <a:buClr>
                <a:srgbClr val="353535">
                  <a:lumMod val="60000"/>
                  <a:lumOff val="40000"/>
                </a:srgbClr>
              </a:buClr>
            </a:pPr>
            <a:r>
              <a:rPr lang="en-US" sz="4896" b="1">
                <a:solidFill>
                  <a:srgbClr val="FFFFFF"/>
                </a:solidFill>
                <a:latin typeface="Segoe UI" panose="020B0502040204020203" pitchFamily="34" charset="0"/>
                <a:ea typeface="Segoe UI" panose="020B0502040204020203" pitchFamily="34" charset="0"/>
                <a:cs typeface="Segoe UI" panose="020B0502040204020203" pitchFamily="34" charset="0"/>
              </a:rPr>
              <a:t>91%</a:t>
            </a:r>
          </a:p>
          <a:p>
            <a:pPr defTabSz="932418">
              <a:lnSpc>
                <a:spcPct val="100000"/>
              </a:lnSpc>
              <a:spcBef>
                <a:spcPts val="0"/>
              </a:spcBef>
              <a:buClr>
                <a:srgbClr val="353535">
                  <a:lumMod val="60000"/>
                  <a:lumOff val="40000"/>
                </a:srgbClr>
              </a:buClr>
            </a:pPr>
            <a:r>
              <a:rPr lang="en-US" sz="1836">
                <a:solidFill>
                  <a:srgbClr val="FFFFFF"/>
                </a:solidFill>
                <a:latin typeface="Segoe UI" panose="020B0502040204020203" pitchFamily="34" charset="0"/>
                <a:ea typeface="Segoe UI" panose="020B0502040204020203" pitchFamily="34" charset="0"/>
                <a:cs typeface="Segoe UI" panose="020B0502040204020203" pitchFamily="34" charset="0"/>
              </a:rPr>
              <a:t>ITDMs believe hybrid cloud is long term</a:t>
            </a:r>
          </a:p>
        </p:txBody>
      </p:sp>
    </p:spTree>
    <p:extLst>
      <p:ext uri="{BB962C8B-B14F-4D97-AF65-F5344CB8AC3E}">
        <p14:creationId xmlns:p14="http://schemas.microsoft.com/office/powerpoint/2010/main" val="278540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14" grpId="0" animBg="1"/>
      <p:bldP spid="1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c0a3ffd7ecde08d3782f7a2b6887baff&quot;,&quot;LanguageCode&quot;:&quot;de-DE&quot;,&quot;SlideGuids&quot;:[&quot;d2aa759d-cc58-46b7-87b7-93116f99cb6d&quot;,&quot;8ee3390c-d8c1-4032-aef5-d6a73c818e3d&quot;,&quot;eb464941-bb10-4000-bc82-71bd8c801c08&quot;,&quot;454e3103-6dca-4f01-85e6-b45ba5297e2b&quot;,&quot;3e579153-26d7-4105-8b5e-1201e53d20e4&quot;,&quot;c1f1a2b4-0a13-42f7-ab81-158c8066f4ef&quot;,&quot;80a34d5f-b4c8-4322-8cd8-e4a9f188e68d&quot;,&quot;d11f3193-9c38-4fbe-aced-95ca2173cade&quot;,&quot;0d33a62c-0edc-412e-963a-e8730f85d5dc&quot;,&quot;06bdad73-5c80-44f9-bd07-6de270b590cb&quot;,&quot;3c282624-12c8-417a-b6eb-f59d52198b4a&quot;,&quot;592abb56-9383-456a-8421-a97d4d9aee6a&quot;,&quot;88392105-5a7e-4768-9561-912637ecb741&quot;,&quot;51df0149-a1d5-4038-81e5-12f4b20f53b7&quot;,&quot;e0d1722f-145c-4f42-a7e5-7aae723b4b5e&quot;,&quot;735e03a2-b290-4413-ba18-70acb25ed62d&quot;,&quot;07106e15-fefc-4184-844f-ba2ec5fdf67c&quot;,&quot;c0735ebc-901b-4bc1-a9bb-f6b0047c1e54&quot;,&quot;126e0a3d-52db-423a-a1b8-e8af1c81dede&quot;,&quot;d823c2c7-3c31-4df0-a8b1-9c1ea13cb7fc&quot;,&quot;52bd4356-e19f-4567-a6c0-5abc33e75693&quot;,&quot;9876a5dd-7e83-428f-90aa-f16b3c2768b0&quot;,&quot;35541f5a-4715-4949-8446-ff008f8e809f&quot;,&quot;9a32f5f6-4cc8-4cf0-8d7f-97659ef7441d&quot;,&quot;0883d5f3-861c-44d6-8234-388f888bfcab&quot;,&quot;785f62af-9572-4c08-add7-0203191ea13d&quot;,&quot;3b5c7e9e-d036-4dbd-a96e-9e80ca69d510&quot;,&quot;919b9f7e-4b4f-4727-9f18-ce28aef84f6a&quot;],&quot;TimeStamp&quot;:&quot;2018-06-07T09:00:24.3785532+02: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d11f3193-9c38-4fbe-aced-95ca2173cade&quot;,&quot;TimeStamp&quot;:&quot;2018-06-07T09:00:24.3665521+02: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919b9f7e-4b4f-4727-9f18-ce28aef84f6a&quot;,&quot;TimeStamp&quot;:&quot;2018-06-07T09:00:24.3785532+02: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d2aa759d-cc58-46b7-87b7-93116f99cb6d&quot;,&quot;TimeStamp&quot;:&quot;2018-06-07T09:00:24.350561+02: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8ee3390c-d8c1-4032-aef5-d6a73c818e3d&quot;,&quot;TimeStamp&quot;:&quot;2018-06-07T09:00:24.3635575+02: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464941-bb10-4000-bc82-71bd8c801c08&quot;,&quot;TimeStamp&quot;:&quot;2018-06-07T09:00:24.3645546+02:00&quot;}"/>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454e3103-6dca-4f01-85e6-b45ba5297e2b&quot;,&quot;TimeStamp&quot;:&quot;2018-06-07T09:00:24.3645546+02: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c1f1a2b4-0a13-42f7-ab81-158c8066f4ef&quot;,&quot;TimeStamp&quot;:&quot;2018-06-07T09:00:24.3655558+02: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80a34d5f-b4c8-4322-8cd8-e4a9f188e68d&quot;,&quot;TimeStamp&quot;:&quot;2018-06-07T09:00:24.3665521+02:00&quot;}"/>
</p:tagLst>
</file>

<file path=ppt/theme/theme1.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2.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72066CE1-B97F-4770-BA79-1EC902D820F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7F4CF9-F78A-44CC-A3DD-BB8B8C1212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630a2e83-186a-4a0f-ab27-bee8a8096abc"/>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5156</TotalTime>
  <Words>1982</Words>
  <Application>Microsoft Office PowerPoint</Application>
  <PresentationFormat>Custom</PresentationFormat>
  <Paragraphs>333</Paragraphs>
  <Slides>23</Slides>
  <Notes>17</Notes>
  <HiddenSlides>3</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23</vt:i4>
      </vt:variant>
    </vt:vector>
  </HeadingPairs>
  <TitlesOfParts>
    <vt:vector size="37" baseType="lpstr">
      <vt:lpstr>ＭＳ Ｐゴシック</vt:lpstr>
      <vt:lpstr>Adobe Garamond Pro Bold</vt:lpstr>
      <vt:lpstr>Arial</vt:lpstr>
      <vt:lpstr>Calibri</vt:lpstr>
      <vt:lpstr>Consolas</vt:lpstr>
      <vt:lpstr>Courier New</vt:lpstr>
      <vt:lpstr>Segoe UI</vt:lpstr>
      <vt:lpstr>Segoe UI Light</vt:lpstr>
      <vt:lpstr>Segoe UI Semibold</vt:lpstr>
      <vt:lpstr>Segoe UI Semilight</vt:lpstr>
      <vt:lpstr>Times New Roman</vt:lpstr>
      <vt:lpstr>WHITE TEMPLATE</vt:lpstr>
      <vt:lpstr>COLOR TEMPLATE</vt:lpstr>
      <vt:lpstr>think-cell Slide</vt:lpstr>
      <vt:lpstr>Azure Fundamentals Partner Practice Enablement</vt:lpstr>
      <vt:lpstr>Logistics</vt:lpstr>
      <vt:lpstr>PowerPoint Presentation</vt:lpstr>
      <vt:lpstr>PowerPoint Presentation</vt:lpstr>
      <vt:lpstr>Umfrage</vt:lpstr>
      <vt:lpstr>PowerPoint Presentation</vt:lpstr>
      <vt:lpstr>Agenda</vt:lpstr>
      <vt:lpstr>PowerPoint Presentation</vt:lpstr>
      <vt:lpstr>PowerPoint Presentation</vt:lpstr>
      <vt:lpstr>PowerPoint Presentation</vt:lpstr>
      <vt:lpstr>What trends are driving complexity?</vt:lpstr>
      <vt:lpstr>IaaS vs PaaS vs SaaS: offloading complexity</vt:lpstr>
      <vt:lpstr>When to start with cloud? Business Triggers</vt:lpstr>
      <vt:lpstr>Yes, but why should I go to the cloud?</vt:lpstr>
      <vt:lpstr>Cloud sales: how would you approach it?</vt:lpstr>
      <vt:lpstr>My Advice: lead with transformation</vt:lpstr>
      <vt:lpstr>PowerPoint Presentation</vt:lpstr>
      <vt:lpstr>PowerPoint Presentation</vt:lpstr>
      <vt:lpstr>Erstmals.... Danke!</vt:lpstr>
      <vt:lpstr>Hyperscale Infrastruktur ermöglicht die Cloud</vt:lpstr>
      <vt:lpstr>Microsoft Azure – Eine solide Plattform</vt:lpstr>
      <vt:lpstr>Zahlreiche PaaS und IaaS Dienste</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Jose Moreno</dc:creator>
  <cp:keywords/>
  <dc:description>Template: Maryfj_x000d_
Formatting:_x000d_
Audience Type:</dc:description>
  <cp:lastModifiedBy>Jose Moreno</cp:lastModifiedBy>
  <cp:revision>14</cp:revision>
  <dcterms:created xsi:type="dcterms:W3CDTF">2016-11-23T15:04:53Z</dcterms:created>
  <dcterms:modified xsi:type="dcterms:W3CDTF">2018-08-29T12:15:46Z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jomore@microsoft.com</vt:lpwstr>
  </property>
  <property fmtid="{D5CDD505-2E9C-101B-9397-08002B2CF9AE}" pid="17" name="MSIP_Label_f42aa342-8706-4288-bd11-ebb85995028c_SetDate">
    <vt:lpwstr>2018-01-09T10:01:21.6534370Z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